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5" r:id="rId2"/>
    <p:sldMasterId id="2147483690" r:id="rId3"/>
  </p:sldMasterIdLst>
  <p:notesMasterIdLst>
    <p:notesMasterId r:id="rId55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66DF6EF-0509-4032-B64A-74469D49DFEC}" type="datetimeFigureOut">
              <a:rPr lang="ar-EG" smtClean="0"/>
              <a:t>14/01/1442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AB89FCE-1B29-45BC-BF1E-4616A647617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8294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Dr Tareq Abu-Izneid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D4299BF-0DAF-440A-8255-7A421569310E}" type="datetime1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1/09/2020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13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PHM320 Antibacterials Agents</a:t>
            </a:r>
          </a:p>
        </p:txBody>
      </p:sp>
      <p:sp>
        <p:nvSpPr>
          <p:cNvPr id="1413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E6F67EF-4CB1-4084-821E-15D038AE39D0}" type="slidenum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2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13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4666" y="4343144"/>
            <a:ext cx="4708669" cy="4115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en-US" altLang="en-US" smtClean="0"/>
          </a:p>
        </p:txBody>
      </p:sp>
      <p:sp>
        <p:nvSpPr>
          <p:cNvPr id="1413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3885" y="801361"/>
            <a:ext cx="4670231" cy="3199596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Dr Tareq Abu-Izneid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5537619-D1D7-4FDE-984E-5659948F8FC9}" type="datetime1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1/09/2020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05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PHM320 Antibacterials Agents</a:t>
            </a:r>
          </a:p>
        </p:txBody>
      </p:sp>
      <p:sp>
        <p:nvSpPr>
          <p:cNvPr id="1505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BC91DD3-6583-4E6F-A1EC-8A3EB3C6C186}" type="slidenum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18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05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4666" y="4343144"/>
            <a:ext cx="4708669" cy="4115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en-US" altLang="en-US" smtClean="0"/>
          </a:p>
        </p:txBody>
      </p:sp>
      <p:sp>
        <p:nvSpPr>
          <p:cNvPr id="1505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6988" y="801688"/>
            <a:ext cx="4264025" cy="3198812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Dr Tareq Abu-Izneid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D7CA4E8-D2FE-4ECE-9097-EF81726C4FA0}" type="datetime1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1/09/2020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15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PHM320 Antibacterials Agents</a:t>
            </a:r>
          </a:p>
        </p:txBody>
      </p:sp>
      <p:sp>
        <p:nvSpPr>
          <p:cNvPr id="1515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3090792-CA34-4CE9-B1F0-0CAC10A89E5B}" type="slidenum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20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15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4666" y="4343144"/>
            <a:ext cx="4708669" cy="4115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en-US" altLang="en-US" smtClean="0"/>
          </a:p>
        </p:txBody>
      </p:sp>
      <p:sp>
        <p:nvSpPr>
          <p:cNvPr id="15155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6988" y="801688"/>
            <a:ext cx="4264025" cy="3198812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Dr Tareq Abu-Izneid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F6A99EC-616D-44A4-B637-2E5B1BF0C202}" type="datetime1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1/09/2020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25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PHM320 Antibacterials Agents</a:t>
            </a:r>
          </a:p>
        </p:txBody>
      </p:sp>
      <p:sp>
        <p:nvSpPr>
          <p:cNvPr id="1525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AACC195-DD4F-42EE-BA16-8682EA765EA2}" type="slidenum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22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25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4666" y="4343144"/>
            <a:ext cx="4708669" cy="4115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en-US" altLang="en-US" smtClean="0"/>
          </a:p>
        </p:txBody>
      </p:sp>
      <p:sp>
        <p:nvSpPr>
          <p:cNvPr id="15258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6988" y="801688"/>
            <a:ext cx="4264025" cy="3198812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Dr Tareq Abu-Izneid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426C527-9FA5-4426-AD9B-37C52BEB609C}" type="datetime1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1/09/2020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36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PHM320 Antibacterials Agents</a:t>
            </a:r>
          </a:p>
        </p:txBody>
      </p:sp>
      <p:sp>
        <p:nvSpPr>
          <p:cNvPr id="1536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0D9E584-CEBA-4334-B169-62D75CDBC203}" type="slidenum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23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36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4666" y="4343144"/>
            <a:ext cx="4708669" cy="4115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en-US" altLang="en-US" smtClean="0"/>
          </a:p>
        </p:txBody>
      </p:sp>
      <p:sp>
        <p:nvSpPr>
          <p:cNvPr id="15360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6988" y="801688"/>
            <a:ext cx="4264025" cy="3198812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Dr Tareq Abu-Izneid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00D4C97-0107-49B1-9F15-65DDC096B8AB}" type="datetime1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1/09/2020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4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PHM320 Antibacterials Agents</a:t>
            </a:r>
          </a:p>
        </p:txBody>
      </p:sp>
      <p:sp>
        <p:nvSpPr>
          <p:cNvPr id="154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7FDE876-E9B0-4D7D-AC1E-D8113A46A3DD}" type="slidenum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29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4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Dr Tareq Abu-Izneid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5E48B4A-23F5-413D-A30C-D2F8C2329EE7}" type="datetime1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1/09/2020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565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PHM320 Antibacterials Agents</a:t>
            </a:r>
          </a:p>
        </p:txBody>
      </p:sp>
      <p:sp>
        <p:nvSpPr>
          <p:cNvPr id="1556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51DBF59-71B1-4084-81B8-8D37B33F092D}" type="slidenum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31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56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4666" y="4343144"/>
            <a:ext cx="4708669" cy="4115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en-US" altLang="en-US" smtClean="0"/>
          </a:p>
        </p:txBody>
      </p:sp>
      <p:sp>
        <p:nvSpPr>
          <p:cNvPr id="1556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6988" y="801688"/>
            <a:ext cx="4264025" cy="3198812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Dr Tareq Abu-Izneid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14A7035-274B-42AD-A569-044E38C8DE58}" type="datetime1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1/09/2020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66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PHM320 Antibacterials Agents</a:t>
            </a:r>
          </a:p>
        </p:txBody>
      </p:sp>
      <p:sp>
        <p:nvSpPr>
          <p:cNvPr id="1566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A98F387-BA23-41DA-9D8B-C77946EF1FA3}" type="slidenum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32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66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4666" y="4343144"/>
            <a:ext cx="4708669" cy="4115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en-US" altLang="en-US" smtClean="0"/>
          </a:p>
        </p:txBody>
      </p:sp>
      <p:sp>
        <p:nvSpPr>
          <p:cNvPr id="1566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6988" y="801688"/>
            <a:ext cx="4264025" cy="3198812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Dr Tareq Abu-Izneid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A79265F-BAE3-4A92-B585-ED926224B95E}" type="datetime1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1/09/2020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77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PHM320 Antibacterials Agents</a:t>
            </a:r>
          </a:p>
        </p:txBody>
      </p:sp>
      <p:sp>
        <p:nvSpPr>
          <p:cNvPr id="1577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067CC60-2604-48F8-9F31-7356A4BAC4AC}" type="slidenum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33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77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4666" y="4343144"/>
            <a:ext cx="4708669" cy="4115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en-US" altLang="en-US" smtClean="0"/>
          </a:p>
        </p:txBody>
      </p:sp>
      <p:sp>
        <p:nvSpPr>
          <p:cNvPr id="15770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6988" y="801688"/>
            <a:ext cx="4264025" cy="3198812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Dr Tareq Abu-Izneid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475FCAB-DBE1-4245-B400-3B14311ACD2E}" type="datetime1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1/09/2020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87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PHM320 Antibacterials Agents</a:t>
            </a:r>
          </a:p>
        </p:txBody>
      </p:sp>
      <p:sp>
        <p:nvSpPr>
          <p:cNvPr id="1587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B15A072-583E-4307-B178-0EDA906CC80D}" type="slidenum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35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87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4666" y="4343144"/>
            <a:ext cx="4708669" cy="4115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en-US" altLang="en-US" smtClean="0"/>
          </a:p>
        </p:txBody>
      </p:sp>
      <p:sp>
        <p:nvSpPr>
          <p:cNvPr id="1587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6988" y="801688"/>
            <a:ext cx="4264025" cy="3198812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Dr Tareq Abu-Izneid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5B28518-C514-441E-8179-7D83B307F399}" type="datetime1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1/09/2020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97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PHM320 Antibacterials Agents</a:t>
            </a:r>
          </a:p>
        </p:txBody>
      </p:sp>
      <p:sp>
        <p:nvSpPr>
          <p:cNvPr id="1597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D853D6D-E70C-42AD-AF09-81A2137E27E7}" type="slidenum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36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97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4666" y="4343144"/>
            <a:ext cx="4708669" cy="4115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en-US" altLang="en-US" smtClean="0"/>
          </a:p>
        </p:txBody>
      </p:sp>
      <p:sp>
        <p:nvSpPr>
          <p:cNvPr id="1597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6988" y="801688"/>
            <a:ext cx="4264025" cy="3198812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Dr Tareq Abu-Izneid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B413D44-6F76-4BAE-94CA-55A5AF84A32B}" type="datetime1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1/09/2020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23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PHM320 Antibacterials Agents</a:t>
            </a:r>
          </a:p>
        </p:txBody>
      </p:sp>
      <p:sp>
        <p:nvSpPr>
          <p:cNvPr id="1423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B8BF3F7-ABFC-4FD5-9975-ADF620574C2B}" type="slidenum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3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23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4666" y="4343144"/>
            <a:ext cx="4708669" cy="4115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en-US" altLang="en-US" smtClean="0"/>
          </a:p>
        </p:txBody>
      </p:sp>
      <p:sp>
        <p:nvSpPr>
          <p:cNvPr id="1423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6988" y="801688"/>
            <a:ext cx="4264025" cy="3198812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Dr Tareq Abu-Izneid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6ED26C2-DD4F-45EB-9291-659B7FCE2A08}" type="datetime1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1/09/2020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607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PHM320 Antibacterials Agents</a:t>
            </a:r>
          </a:p>
        </p:txBody>
      </p:sp>
      <p:sp>
        <p:nvSpPr>
          <p:cNvPr id="1607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67C7B9D-F8B5-4A1C-B382-567A283FA96F}" type="slidenum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39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607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4666" y="4343144"/>
            <a:ext cx="4708669" cy="4115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en-US" altLang="en-US" smtClean="0"/>
          </a:p>
        </p:txBody>
      </p:sp>
      <p:sp>
        <p:nvSpPr>
          <p:cNvPr id="1607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6988" y="801688"/>
            <a:ext cx="4264025" cy="3198812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Dr Tareq Abu-Izneid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79355E3-E1D6-4DA8-A7DF-487A8CD4551D}" type="datetime1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1/09/2020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617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PHM320 Antibacterials Agents</a:t>
            </a:r>
          </a:p>
        </p:txBody>
      </p:sp>
      <p:sp>
        <p:nvSpPr>
          <p:cNvPr id="1617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ACD46BB-0EBB-4238-94F1-5793247DF8CE}" type="slidenum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40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617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4666" y="4343144"/>
            <a:ext cx="4708669" cy="4115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en-US" altLang="en-US" smtClean="0"/>
          </a:p>
        </p:txBody>
      </p:sp>
      <p:sp>
        <p:nvSpPr>
          <p:cNvPr id="1617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6988" y="801688"/>
            <a:ext cx="4264025" cy="3198812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Dr Tareq Abu-Izneid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6262F8F-0492-448E-9EAF-A514B5C5F5E9}" type="datetime1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1/09/2020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628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PHM320 Antibacterials Agents</a:t>
            </a:r>
          </a:p>
        </p:txBody>
      </p:sp>
      <p:sp>
        <p:nvSpPr>
          <p:cNvPr id="1628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84D91C2-54AE-4BC7-AF24-76809571F5E2}" type="slidenum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41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628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4666" y="4343144"/>
            <a:ext cx="4708669" cy="4115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en-US" altLang="en-US" smtClean="0"/>
          </a:p>
        </p:txBody>
      </p:sp>
      <p:sp>
        <p:nvSpPr>
          <p:cNvPr id="1628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6988" y="801688"/>
            <a:ext cx="4264025" cy="3198812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Dr Tareq Abu-Izneid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6AFC6D6-B715-4436-B998-A7CD2836C033}" type="datetime1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1/09/2020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638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PHM320 Antibacterials Agents</a:t>
            </a:r>
          </a:p>
        </p:txBody>
      </p:sp>
      <p:sp>
        <p:nvSpPr>
          <p:cNvPr id="1638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871D5E4-8ACE-4315-B910-B9A7307896F7}" type="slidenum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43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638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4666" y="4343144"/>
            <a:ext cx="4708669" cy="4115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en-US" altLang="en-US" smtClean="0"/>
          </a:p>
        </p:txBody>
      </p:sp>
      <p:sp>
        <p:nvSpPr>
          <p:cNvPr id="1638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6988" y="801688"/>
            <a:ext cx="4264025" cy="3198812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Dr Tareq Abu-Izneid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F663BC9-DF8C-4443-8E2E-037E1C51FC9F}" type="datetime1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1/09/2020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648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PHM320 Antibacterials Agents</a:t>
            </a:r>
          </a:p>
        </p:txBody>
      </p:sp>
      <p:sp>
        <p:nvSpPr>
          <p:cNvPr id="1648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BAED7EE-3F85-451A-81D5-EC1203E9ACDA}" type="slidenum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44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648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4666" y="4343144"/>
            <a:ext cx="4708669" cy="4115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en-US" altLang="en-US" smtClean="0"/>
          </a:p>
        </p:txBody>
      </p:sp>
      <p:sp>
        <p:nvSpPr>
          <p:cNvPr id="1648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6988" y="801688"/>
            <a:ext cx="4264025" cy="3198812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Dr Tareq Abu-Izneid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1625CC9-8293-453D-B549-A5FBA60D7E36}" type="datetime1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1/09/2020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658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PHM320 Antibacterials Agents</a:t>
            </a:r>
          </a:p>
        </p:txBody>
      </p:sp>
      <p:sp>
        <p:nvSpPr>
          <p:cNvPr id="1658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997119C-83B5-42E5-AC0B-369B4179FAC3}" type="slidenum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45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658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4666" y="4343144"/>
            <a:ext cx="4708669" cy="4115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en-US" altLang="en-US" smtClean="0"/>
          </a:p>
        </p:txBody>
      </p:sp>
      <p:sp>
        <p:nvSpPr>
          <p:cNvPr id="16589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6988" y="801688"/>
            <a:ext cx="4264025" cy="3198812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Dr Tareq Abu-Izneid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3B31513-D870-4A71-8D2C-24005C08A35A}" type="datetime1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1/09/2020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669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PHM320 Antibacterials Agents</a:t>
            </a:r>
          </a:p>
        </p:txBody>
      </p:sp>
      <p:sp>
        <p:nvSpPr>
          <p:cNvPr id="1669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BC0747C-6D36-4EE2-959F-96E9F6D74AE3}" type="slidenum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46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669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4666" y="4343144"/>
            <a:ext cx="4708669" cy="4115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en-US" altLang="en-US" smtClean="0"/>
          </a:p>
        </p:txBody>
      </p:sp>
      <p:sp>
        <p:nvSpPr>
          <p:cNvPr id="1669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6988" y="801688"/>
            <a:ext cx="4264025" cy="3198812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Dr Tareq Abu-Izneid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DA153E8-91E2-494F-961E-D0CE3CD3A625}" type="datetime1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1/09/2020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679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PHM320 Antibacterials Agents</a:t>
            </a:r>
          </a:p>
        </p:txBody>
      </p:sp>
      <p:sp>
        <p:nvSpPr>
          <p:cNvPr id="1679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3ABB60A-22D9-4D35-AC34-D76D9F172AF0}" type="slidenum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47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679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4666" y="4343144"/>
            <a:ext cx="4708669" cy="4115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en-US" altLang="en-US" smtClean="0"/>
          </a:p>
        </p:txBody>
      </p:sp>
      <p:sp>
        <p:nvSpPr>
          <p:cNvPr id="1679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6988" y="801688"/>
            <a:ext cx="4264025" cy="3198812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Dr Tareq Abu-Izneid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89EA742-F392-4CBB-A668-EDDB93E1AE43}" type="datetime1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1/09/2020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6896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PHM320 Antibacterials Agents</a:t>
            </a:r>
          </a:p>
        </p:txBody>
      </p:sp>
      <p:sp>
        <p:nvSpPr>
          <p:cNvPr id="1689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1DCA2BB-83FE-4F23-916F-CF49FA2BD605}" type="slidenum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48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689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4666" y="4343144"/>
            <a:ext cx="4708669" cy="4115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en-US" altLang="en-US" smtClean="0"/>
          </a:p>
        </p:txBody>
      </p:sp>
      <p:sp>
        <p:nvSpPr>
          <p:cNvPr id="1689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6988" y="801688"/>
            <a:ext cx="4264025" cy="3198812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Dr Tareq Abu-Izneid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2AC7765-84FC-4F7B-933E-A1E5EF24289B}" type="datetime1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1/09/2020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699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PHM320 Antibacterials Agents</a:t>
            </a:r>
          </a:p>
        </p:txBody>
      </p:sp>
      <p:sp>
        <p:nvSpPr>
          <p:cNvPr id="1699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3EE62A7-5298-4ECD-A068-5E4C8F99A86F}" type="slidenum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49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699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4666" y="4343144"/>
            <a:ext cx="4708669" cy="4115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en-US" altLang="en-US" smtClean="0"/>
          </a:p>
        </p:txBody>
      </p:sp>
      <p:sp>
        <p:nvSpPr>
          <p:cNvPr id="1699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6988" y="801688"/>
            <a:ext cx="4264025" cy="3198812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Dr Tareq Abu-Izneid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E17D254-ACF4-4DDD-9280-61430270A5FB}" type="datetime1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1/09/2020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336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PHM320 Antibacterials Agents</a:t>
            </a:r>
          </a:p>
        </p:txBody>
      </p:sp>
      <p:sp>
        <p:nvSpPr>
          <p:cNvPr id="1433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0E25034-5E13-4DD8-9A48-85C2EDEB617B}" type="slidenum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6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33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4666" y="4343144"/>
            <a:ext cx="4708669" cy="4115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en-US" altLang="en-US" smtClean="0"/>
          </a:p>
        </p:txBody>
      </p:sp>
      <p:sp>
        <p:nvSpPr>
          <p:cNvPr id="1433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6988" y="801688"/>
            <a:ext cx="4264025" cy="3198812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Dr Tareq Abu-Izneid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170DAD3-8CEE-49DE-AA05-CCE4D7F0FFDC}" type="datetime1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1/09/2020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10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PHM320 Antibacterials Agents</a:t>
            </a:r>
          </a:p>
        </p:txBody>
      </p:sp>
      <p:sp>
        <p:nvSpPr>
          <p:cNvPr id="1710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FFC9605-35D3-4F27-BF60-21C26BB0C5E9}" type="slidenum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50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10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4666" y="4343144"/>
            <a:ext cx="4708669" cy="4115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en-US" altLang="en-US" smtClean="0"/>
          </a:p>
        </p:txBody>
      </p:sp>
      <p:sp>
        <p:nvSpPr>
          <p:cNvPr id="1710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6988" y="801688"/>
            <a:ext cx="4264025" cy="3198812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Dr Tareq Abu-Izneid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589623E-BC8F-4316-8AE2-C482A21A0884}" type="datetime1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1/09/2020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20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PHM320 Antibacterials Agents</a:t>
            </a:r>
          </a:p>
        </p:txBody>
      </p:sp>
      <p:sp>
        <p:nvSpPr>
          <p:cNvPr id="1720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883A42F-59BD-4BF2-A76C-4918D8671DFA}" type="slidenum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51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20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4666" y="4343144"/>
            <a:ext cx="4708669" cy="4115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en-US" altLang="en-US" smtClean="0"/>
          </a:p>
        </p:txBody>
      </p:sp>
      <p:sp>
        <p:nvSpPr>
          <p:cNvPr id="17203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6988" y="801688"/>
            <a:ext cx="4264025" cy="3198812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Dr Tareq Abu-Izneid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8AE80A3-74CC-4DC7-8F01-19729557E35B}" type="datetime1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1/09/2020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43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PHM320 Antibacterials Agents</a:t>
            </a:r>
          </a:p>
        </p:txBody>
      </p:sp>
      <p:sp>
        <p:nvSpPr>
          <p:cNvPr id="1443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9445F60-B7BF-4DB7-B6B8-CF32CCA83404}" type="slidenum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8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43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4666" y="4343144"/>
            <a:ext cx="4708669" cy="4115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en-US" altLang="en-US" smtClean="0"/>
          </a:p>
        </p:txBody>
      </p:sp>
      <p:sp>
        <p:nvSpPr>
          <p:cNvPr id="1443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6988" y="801688"/>
            <a:ext cx="4264025" cy="3198812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Dr Tareq Abu-Izneid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9451E22-379A-48CC-85FF-AD7A2FE9A958}" type="datetime1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1/09/2020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54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PHM320 Antibacterials Agents</a:t>
            </a:r>
          </a:p>
        </p:txBody>
      </p:sp>
      <p:sp>
        <p:nvSpPr>
          <p:cNvPr id="1454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6BB4539-FAC9-4C29-9D0D-9E3B21536153}" type="slidenum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11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54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4666" y="4343144"/>
            <a:ext cx="4708669" cy="4115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en-US" altLang="en-US" smtClean="0"/>
          </a:p>
        </p:txBody>
      </p:sp>
      <p:sp>
        <p:nvSpPr>
          <p:cNvPr id="1454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6988" y="801688"/>
            <a:ext cx="4264025" cy="3198812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Dr Tareq Abu-Izneid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6FD8EB9-0D46-4A7E-83B4-50FFEDBFBA35}" type="datetime1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1/09/2020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64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PHM320 Antibacterials Agents</a:t>
            </a:r>
          </a:p>
        </p:txBody>
      </p:sp>
      <p:sp>
        <p:nvSpPr>
          <p:cNvPr id="1464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CE3EB7E-3FFB-4098-8967-C97FF5E7B8AB}" type="slidenum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12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64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4666" y="4343144"/>
            <a:ext cx="4708669" cy="4115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en-US" altLang="en-US" smtClean="0"/>
          </a:p>
        </p:txBody>
      </p:sp>
      <p:sp>
        <p:nvSpPr>
          <p:cNvPr id="14643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6988" y="801688"/>
            <a:ext cx="4264025" cy="3198812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Dr Tareq Abu-Izneid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6871626-861A-4524-BFBE-C3D0AE42FBB6}" type="datetime1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1/09/2020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74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PHM320 Antibacterials Agents</a:t>
            </a:r>
          </a:p>
        </p:txBody>
      </p:sp>
      <p:sp>
        <p:nvSpPr>
          <p:cNvPr id="1474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A954D46-992C-4E04-BE8A-8F55EEB406A9}" type="slidenum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13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74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4666" y="4343144"/>
            <a:ext cx="4708669" cy="4115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en-US" altLang="en-US" smtClean="0"/>
          </a:p>
        </p:txBody>
      </p:sp>
      <p:sp>
        <p:nvSpPr>
          <p:cNvPr id="1474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6988" y="801688"/>
            <a:ext cx="4264025" cy="3198812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Dr Tareq Abu-Izneid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78CDB8E-06FD-4522-B487-2604FECF600E}" type="datetime1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1/09/2020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84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PHM320 Antibacterials Agents</a:t>
            </a:r>
          </a:p>
        </p:txBody>
      </p:sp>
      <p:sp>
        <p:nvSpPr>
          <p:cNvPr id="1484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02EFD56-FAE5-4237-BA4E-7112B2EE9AA5}" type="slidenum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14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84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4666" y="4343144"/>
            <a:ext cx="4708669" cy="4115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en-US" altLang="en-US" smtClean="0"/>
          </a:p>
        </p:txBody>
      </p:sp>
      <p:sp>
        <p:nvSpPr>
          <p:cNvPr id="1484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6988" y="801688"/>
            <a:ext cx="4264025" cy="3198812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Dr Tareq Abu-Izneid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42988B4-A523-41E1-8A69-BEFAE01BEC7E}" type="datetime1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1/09/2020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95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PHM320 Antibacterials Agents</a:t>
            </a:r>
          </a:p>
        </p:txBody>
      </p:sp>
      <p:sp>
        <p:nvSpPr>
          <p:cNvPr id="1495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F12B4C9-B3F6-49CD-9D65-C7188550B6F9}" type="slidenum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15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95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4666" y="4343144"/>
            <a:ext cx="4708669" cy="4115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en-US" altLang="en-US" smtClean="0"/>
          </a:p>
        </p:txBody>
      </p:sp>
      <p:sp>
        <p:nvSpPr>
          <p:cNvPr id="14951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6988" y="801688"/>
            <a:ext cx="4264025" cy="3198812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C402B-AC11-4898-9072-2CE68EEAFA5C}" type="datetime1">
              <a:rPr lang="en-AU">
                <a:solidFill>
                  <a:srgbClr val="000000"/>
                </a:solidFill>
              </a:rPr>
              <a:pPr>
                <a:defRPr/>
              </a:pPr>
              <a:t>1/09/2020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7EA94-64CB-4771-A056-6211EB887DB1}" type="slidenum">
              <a:rPr lang="en-A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642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B40E2-27F6-48D4-AC83-DFA373CB66A5}" type="datetime1">
              <a:rPr lang="en-AU">
                <a:solidFill>
                  <a:srgbClr val="000000"/>
                </a:solidFill>
              </a:rPr>
              <a:pPr>
                <a:defRPr/>
              </a:pPr>
              <a:t>1/09/2020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18F00-E698-4BE6-A5A7-2216608872AF}" type="slidenum">
              <a:rPr lang="en-A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776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3550C-5455-497B-A77C-800A0D6C943C}" type="datetime1">
              <a:rPr lang="en-AU">
                <a:solidFill>
                  <a:srgbClr val="000000"/>
                </a:solidFill>
              </a:rPr>
              <a:pPr>
                <a:defRPr/>
              </a:pPr>
              <a:t>1/09/2020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92AA6-A882-491A-9597-E9796A695661}" type="slidenum">
              <a:rPr lang="en-A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73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8815D-A9BC-4679-81DA-0810053F5FD6}" type="datetime1">
              <a:rPr lang="en-AU">
                <a:solidFill>
                  <a:srgbClr val="000000"/>
                </a:solidFill>
              </a:rPr>
              <a:pPr>
                <a:defRPr/>
              </a:pPr>
              <a:t>1/09/2020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BBDA3-571B-4782-AF8B-BAD041B53DA9}" type="slidenum">
              <a:rPr lang="en-A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458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7FC3F-4ADF-442B-8F3D-AC7BE8C6C8D5}" type="datetime1">
              <a:rPr lang="en-AU">
                <a:solidFill>
                  <a:srgbClr val="000000"/>
                </a:solidFill>
              </a:rPr>
              <a:pPr>
                <a:defRPr/>
              </a:pPr>
              <a:t>1/09/2020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D27A0-11F2-45BB-9B4A-C98DB7B20C37}" type="slidenum">
              <a:rPr lang="en-A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001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3C3D4-62AD-4DCB-9C0C-C7487E9B42A7}" type="datetime1">
              <a:rPr lang="en-AU">
                <a:solidFill>
                  <a:srgbClr val="000000"/>
                </a:solidFill>
              </a:rPr>
              <a:pPr>
                <a:defRPr/>
              </a:pPr>
              <a:t>1/09/2020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EEE3D-F3DF-4C64-918C-475B7AF937CC}" type="slidenum">
              <a:rPr lang="en-A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844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C402B-AC11-4898-9072-2CE68EEAFA5C}" type="datetime1">
              <a:rPr lang="en-AU">
                <a:solidFill>
                  <a:srgbClr val="000000"/>
                </a:solidFill>
              </a:rPr>
              <a:pPr>
                <a:defRPr/>
              </a:pPr>
              <a:t>1/09/2020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7EA94-64CB-4771-A056-6211EB887DB1}" type="slidenum">
              <a:rPr lang="en-A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967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F00C0-8DA4-49CF-8723-3B95FF0BFEDB}" type="datetime1">
              <a:rPr lang="en-AU">
                <a:solidFill>
                  <a:srgbClr val="000000"/>
                </a:solidFill>
              </a:rPr>
              <a:pPr>
                <a:defRPr/>
              </a:pPr>
              <a:t>1/09/2020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3F89D-6AD0-4E7D-8F1D-875EA7949A9D}" type="slidenum">
              <a:rPr lang="en-A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593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E1700-AD96-44F7-A205-DDEAE26A20A3}" type="datetime1">
              <a:rPr lang="en-AU">
                <a:solidFill>
                  <a:srgbClr val="000000"/>
                </a:solidFill>
              </a:rPr>
              <a:pPr>
                <a:defRPr/>
              </a:pPr>
              <a:t>1/09/2020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E7861-4C9B-4CC6-A3CD-0A50A420FF53}" type="slidenum">
              <a:rPr lang="en-A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1876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6FF86-25E6-458F-B4E3-56C8B3289338}" type="datetime1">
              <a:rPr lang="en-AU">
                <a:solidFill>
                  <a:srgbClr val="000000"/>
                </a:solidFill>
              </a:rPr>
              <a:pPr>
                <a:defRPr/>
              </a:pPr>
              <a:t>1/09/2020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FB16B-7585-4AB4-8279-D5678662CF7E}" type="slidenum">
              <a:rPr lang="en-A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322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94908-754D-4FAA-B58B-7115DC123337}" type="datetime1">
              <a:rPr lang="en-AU">
                <a:solidFill>
                  <a:srgbClr val="000000"/>
                </a:solidFill>
              </a:rPr>
              <a:pPr>
                <a:defRPr/>
              </a:pPr>
              <a:t>1/09/2020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A74F5-F8FF-46DC-B981-A77AE73970BD}" type="slidenum">
              <a:rPr lang="en-A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955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F00C0-8DA4-49CF-8723-3B95FF0BFEDB}" type="datetime1">
              <a:rPr lang="en-AU">
                <a:solidFill>
                  <a:srgbClr val="000000"/>
                </a:solidFill>
              </a:rPr>
              <a:pPr>
                <a:defRPr/>
              </a:pPr>
              <a:t>1/09/2020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3F89D-6AD0-4E7D-8F1D-875EA7949A9D}" type="slidenum">
              <a:rPr lang="en-A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7187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E34E8-F815-46EA-B2B5-019BC5F00048}" type="datetime1">
              <a:rPr lang="en-AU">
                <a:solidFill>
                  <a:srgbClr val="000000"/>
                </a:solidFill>
              </a:rPr>
              <a:pPr>
                <a:defRPr/>
              </a:pPr>
              <a:t>1/09/2020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3B256-2C0A-4838-A1F8-8F400F7D0774}" type="slidenum">
              <a:rPr lang="en-A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1419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DB20C-00BE-46A4-8ED0-7F3F21498101}" type="datetime1">
              <a:rPr lang="en-AU">
                <a:solidFill>
                  <a:srgbClr val="000000"/>
                </a:solidFill>
              </a:rPr>
              <a:pPr>
                <a:defRPr/>
              </a:pPr>
              <a:t>1/09/2020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43C65-0AC5-4D1A-B238-C12EA7C6D933}" type="slidenum">
              <a:rPr lang="en-A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2741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7846F-8259-4B32-9BD1-D525AE049414}" type="datetime1">
              <a:rPr lang="en-AU">
                <a:solidFill>
                  <a:srgbClr val="000000"/>
                </a:solidFill>
              </a:rPr>
              <a:pPr>
                <a:defRPr/>
              </a:pPr>
              <a:t>1/09/2020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695D3-C49F-4EFE-8402-F3FCCCB21A64}" type="slidenum">
              <a:rPr lang="en-A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658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33A58-8A19-4094-BE67-239AE975435B}" type="datetime1">
              <a:rPr lang="en-AU">
                <a:solidFill>
                  <a:srgbClr val="000000"/>
                </a:solidFill>
              </a:rPr>
              <a:pPr>
                <a:defRPr/>
              </a:pPr>
              <a:t>1/09/2020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C13DE-2F3F-450D-9A5F-C7919F4A2FC5}" type="slidenum">
              <a:rPr lang="en-A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3226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B40E2-27F6-48D4-AC83-DFA373CB66A5}" type="datetime1">
              <a:rPr lang="en-AU">
                <a:solidFill>
                  <a:srgbClr val="000000"/>
                </a:solidFill>
              </a:rPr>
              <a:pPr>
                <a:defRPr/>
              </a:pPr>
              <a:t>1/09/2020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18F00-E698-4BE6-A5A7-2216608872AF}" type="slidenum">
              <a:rPr lang="en-A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8491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3550C-5455-497B-A77C-800A0D6C943C}" type="datetime1">
              <a:rPr lang="en-AU">
                <a:solidFill>
                  <a:srgbClr val="000000"/>
                </a:solidFill>
              </a:rPr>
              <a:pPr>
                <a:defRPr/>
              </a:pPr>
              <a:t>1/09/2020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92AA6-A882-491A-9597-E9796A695661}" type="slidenum">
              <a:rPr lang="en-A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2377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8815D-A9BC-4679-81DA-0810053F5FD6}" type="datetime1">
              <a:rPr lang="en-AU">
                <a:solidFill>
                  <a:srgbClr val="000000"/>
                </a:solidFill>
              </a:rPr>
              <a:pPr>
                <a:defRPr/>
              </a:pPr>
              <a:t>1/09/2020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BBDA3-571B-4782-AF8B-BAD041B53DA9}" type="slidenum">
              <a:rPr lang="en-A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379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7FC3F-4ADF-442B-8F3D-AC7BE8C6C8D5}" type="datetime1">
              <a:rPr lang="en-AU">
                <a:solidFill>
                  <a:srgbClr val="000000"/>
                </a:solidFill>
              </a:rPr>
              <a:pPr>
                <a:defRPr/>
              </a:pPr>
              <a:t>1/09/2020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D27A0-11F2-45BB-9B4A-C98DB7B20C37}" type="slidenum">
              <a:rPr lang="en-A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20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3C3D4-62AD-4DCB-9C0C-C7487E9B42A7}" type="datetime1">
              <a:rPr lang="en-AU">
                <a:solidFill>
                  <a:srgbClr val="000000"/>
                </a:solidFill>
              </a:rPr>
              <a:pPr>
                <a:defRPr/>
              </a:pPr>
              <a:t>1/09/2020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EEE3D-F3DF-4C64-918C-475B7AF937CC}" type="slidenum">
              <a:rPr lang="en-A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5177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C402B-AC11-4898-9072-2CE68EEAFA5C}" type="datetime1">
              <a:rPr lang="en-AU">
                <a:solidFill>
                  <a:srgbClr val="000000"/>
                </a:solidFill>
              </a:rPr>
              <a:pPr>
                <a:defRPr/>
              </a:pPr>
              <a:t>1/09/2020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7EA94-64CB-4771-A056-6211EB887DB1}" type="slidenum">
              <a:rPr lang="en-A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488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E1700-AD96-44F7-A205-DDEAE26A20A3}" type="datetime1">
              <a:rPr lang="en-AU">
                <a:solidFill>
                  <a:srgbClr val="000000"/>
                </a:solidFill>
              </a:rPr>
              <a:pPr>
                <a:defRPr/>
              </a:pPr>
              <a:t>1/09/2020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E7861-4C9B-4CC6-A3CD-0A50A420FF53}" type="slidenum">
              <a:rPr lang="en-A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2106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F00C0-8DA4-49CF-8723-3B95FF0BFEDB}" type="datetime1">
              <a:rPr lang="en-AU">
                <a:solidFill>
                  <a:srgbClr val="000000"/>
                </a:solidFill>
              </a:rPr>
              <a:pPr>
                <a:defRPr/>
              </a:pPr>
              <a:t>1/09/2020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3F89D-6AD0-4E7D-8F1D-875EA7949A9D}" type="slidenum">
              <a:rPr lang="en-A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6875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E1700-AD96-44F7-A205-DDEAE26A20A3}" type="datetime1">
              <a:rPr lang="en-AU">
                <a:solidFill>
                  <a:srgbClr val="000000"/>
                </a:solidFill>
              </a:rPr>
              <a:pPr>
                <a:defRPr/>
              </a:pPr>
              <a:t>1/09/2020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E7861-4C9B-4CC6-A3CD-0A50A420FF53}" type="slidenum">
              <a:rPr lang="en-A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2683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6FF86-25E6-458F-B4E3-56C8B3289338}" type="datetime1">
              <a:rPr lang="en-AU">
                <a:solidFill>
                  <a:srgbClr val="000000"/>
                </a:solidFill>
              </a:rPr>
              <a:pPr>
                <a:defRPr/>
              </a:pPr>
              <a:t>1/09/2020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FB16B-7585-4AB4-8279-D5678662CF7E}" type="slidenum">
              <a:rPr lang="en-A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5598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94908-754D-4FAA-B58B-7115DC123337}" type="datetime1">
              <a:rPr lang="en-AU">
                <a:solidFill>
                  <a:srgbClr val="000000"/>
                </a:solidFill>
              </a:rPr>
              <a:pPr>
                <a:defRPr/>
              </a:pPr>
              <a:t>1/09/2020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A74F5-F8FF-46DC-B981-A77AE73970BD}" type="slidenum">
              <a:rPr lang="en-A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4316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E34E8-F815-46EA-B2B5-019BC5F00048}" type="datetime1">
              <a:rPr lang="en-AU">
                <a:solidFill>
                  <a:srgbClr val="000000"/>
                </a:solidFill>
              </a:rPr>
              <a:pPr>
                <a:defRPr/>
              </a:pPr>
              <a:t>1/09/2020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3B256-2C0A-4838-A1F8-8F400F7D0774}" type="slidenum">
              <a:rPr lang="en-A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3033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DB20C-00BE-46A4-8ED0-7F3F21498101}" type="datetime1">
              <a:rPr lang="en-AU">
                <a:solidFill>
                  <a:srgbClr val="000000"/>
                </a:solidFill>
              </a:rPr>
              <a:pPr>
                <a:defRPr/>
              </a:pPr>
              <a:t>1/09/2020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43C65-0AC5-4D1A-B238-C12EA7C6D933}" type="slidenum">
              <a:rPr lang="en-A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906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7846F-8259-4B32-9BD1-D525AE049414}" type="datetime1">
              <a:rPr lang="en-AU">
                <a:solidFill>
                  <a:srgbClr val="000000"/>
                </a:solidFill>
              </a:rPr>
              <a:pPr>
                <a:defRPr/>
              </a:pPr>
              <a:t>1/09/2020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695D3-C49F-4EFE-8402-F3FCCCB21A64}" type="slidenum">
              <a:rPr lang="en-A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179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33A58-8A19-4094-BE67-239AE975435B}" type="datetime1">
              <a:rPr lang="en-AU">
                <a:solidFill>
                  <a:srgbClr val="000000"/>
                </a:solidFill>
              </a:rPr>
              <a:pPr>
                <a:defRPr/>
              </a:pPr>
              <a:t>1/09/2020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C13DE-2F3F-450D-9A5F-C7919F4A2FC5}" type="slidenum">
              <a:rPr lang="en-A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2732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B40E2-27F6-48D4-AC83-DFA373CB66A5}" type="datetime1">
              <a:rPr lang="en-AU">
                <a:solidFill>
                  <a:srgbClr val="000000"/>
                </a:solidFill>
              </a:rPr>
              <a:pPr>
                <a:defRPr/>
              </a:pPr>
              <a:t>1/09/2020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18F00-E698-4BE6-A5A7-2216608872AF}" type="slidenum">
              <a:rPr lang="en-A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1940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3550C-5455-497B-A77C-800A0D6C943C}" type="datetime1">
              <a:rPr lang="en-AU">
                <a:solidFill>
                  <a:srgbClr val="000000"/>
                </a:solidFill>
              </a:rPr>
              <a:pPr>
                <a:defRPr/>
              </a:pPr>
              <a:t>1/09/2020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92AA6-A882-491A-9597-E9796A695661}" type="slidenum">
              <a:rPr lang="en-A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803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6FF86-25E6-458F-B4E3-56C8B3289338}" type="datetime1">
              <a:rPr lang="en-AU">
                <a:solidFill>
                  <a:srgbClr val="000000"/>
                </a:solidFill>
              </a:rPr>
              <a:pPr>
                <a:defRPr/>
              </a:pPr>
              <a:t>1/09/2020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FB16B-7585-4AB4-8279-D5678662CF7E}" type="slidenum">
              <a:rPr lang="en-A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8283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8815D-A9BC-4679-81DA-0810053F5FD6}" type="datetime1">
              <a:rPr lang="en-AU">
                <a:solidFill>
                  <a:srgbClr val="000000"/>
                </a:solidFill>
              </a:rPr>
              <a:pPr>
                <a:defRPr/>
              </a:pPr>
              <a:t>1/09/2020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BBDA3-571B-4782-AF8B-BAD041B53DA9}" type="slidenum">
              <a:rPr lang="en-A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8261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7FC3F-4ADF-442B-8F3D-AC7BE8C6C8D5}" type="datetime1">
              <a:rPr lang="en-AU">
                <a:solidFill>
                  <a:srgbClr val="000000"/>
                </a:solidFill>
              </a:rPr>
              <a:pPr>
                <a:defRPr/>
              </a:pPr>
              <a:t>1/09/2020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D27A0-11F2-45BB-9B4A-C98DB7B20C37}" type="slidenum">
              <a:rPr lang="en-A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1268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3C3D4-62AD-4DCB-9C0C-C7487E9B42A7}" type="datetime1">
              <a:rPr lang="en-AU">
                <a:solidFill>
                  <a:srgbClr val="000000"/>
                </a:solidFill>
              </a:rPr>
              <a:pPr>
                <a:defRPr/>
              </a:pPr>
              <a:t>1/09/2020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EEE3D-F3DF-4C64-918C-475B7AF937CC}" type="slidenum">
              <a:rPr lang="en-A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985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94908-754D-4FAA-B58B-7115DC123337}" type="datetime1">
              <a:rPr lang="en-AU">
                <a:solidFill>
                  <a:srgbClr val="000000"/>
                </a:solidFill>
              </a:rPr>
              <a:pPr>
                <a:defRPr/>
              </a:pPr>
              <a:t>1/09/2020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A74F5-F8FF-46DC-B981-A77AE73970BD}" type="slidenum">
              <a:rPr lang="en-A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13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E34E8-F815-46EA-B2B5-019BC5F00048}" type="datetime1">
              <a:rPr lang="en-AU">
                <a:solidFill>
                  <a:srgbClr val="000000"/>
                </a:solidFill>
              </a:rPr>
              <a:pPr>
                <a:defRPr/>
              </a:pPr>
              <a:t>1/09/2020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3B256-2C0A-4838-A1F8-8F400F7D0774}" type="slidenum">
              <a:rPr lang="en-A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712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DB20C-00BE-46A4-8ED0-7F3F21498101}" type="datetime1">
              <a:rPr lang="en-AU">
                <a:solidFill>
                  <a:srgbClr val="000000"/>
                </a:solidFill>
              </a:rPr>
              <a:pPr>
                <a:defRPr/>
              </a:pPr>
              <a:t>1/09/2020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43C65-0AC5-4D1A-B238-C12EA7C6D933}" type="slidenum">
              <a:rPr lang="en-A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738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7846F-8259-4B32-9BD1-D525AE049414}" type="datetime1">
              <a:rPr lang="en-AU">
                <a:solidFill>
                  <a:srgbClr val="000000"/>
                </a:solidFill>
              </a:rPr>
              <a:pPr>
                <a:defRPr/>
              </a:pPr>
              <a:t>1/09/2020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695D3-C49F-4EFE-8402-F3FCCCB21A64}" type="slidenum">
              <a:rPr lang="en-A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237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33A58-8A19-4094-BE67-239AE975435B}" type="datetime1">
              <a:rPr lang="en-AU">
                <a:solidFill>
                  <a:srgbClr val="000000"/>
                </a:solidFill>
              </a:rPr>
              <a:pPr>
                <a:defRPr/>
              </a:pPr>
              <a:t>1/09/2020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C13DE-2F3F-450D-9A5F-C7919F4A2FC5}" type="slidenum">
              <a:rPr lang="en-A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480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</a:p>
        </p:txBody>
      </p:sp>
      <p:sp>
        <p:nvSpPr>
          <p:cNvPr id="205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3C68AB1B-3E26-4A2F-BFD5-3BFAC1B773A5}" type="datetime1">
              <a:rPr lang="en-AU">
                <a:solidFill>
                  <a:srgbClr val="000000"/>
                </a:solidFill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1/09/2020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205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205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5FE58E77-16B1-411D-8B6C-AD3DA3EC084B}" type="slidenum">
              <a:rPr lang="en-AU" altLang="en-US">
                <a:solidFill>
                  <a:srgbClr val="000000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58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</a:p>
        </p:txBody>
      </p:sp>
      <p:sp>
        <p:nvSpPr>
          <p:cNvPr id="205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3C68AB1B-3E26-4A2F-BFD5-3BFAC1B773A5}" type="datetime1">
              <a:rPr lang="en-AU">
                <a:solidFill>
                  <a:srgbClr val="000000"/>
                </a:solidFill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1/09/2020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205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205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5FE58E77-16B1-411D-8B6C-AD3DA3EC084B}" type="slidenum">
              <a:rPr lang="en-AU" altLang="en-US">
                <a:solidFill>
                  <a:srgbClr val="000000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903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</a:p>
        </p:txBody>
      </p:sp>
      <p:sp>
        <p:nvSpPr>
          <p:cNvPr id="205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3C68AB1B-3E26-4A2F-BFD5-3BFAC1B773A5}" type="datetime1">
              <a:rPr lang="en-AU">
                <a:solidFill>
                  <a:srgbClr val="000000"/>
                </a:solidFill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1/09/2020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205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205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5FE58E77-16B1-411D-8B6C-AD3DA3EC084B}" type="slidenum">
              <a:rPr lang="en-AU" altLang="en-US">
                <a:solidFill>
                  <a:srgbClr val="000000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474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Relationship Id="rId9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11" Type="http://schemas.openxmlformats.org/officeDocument/2006/relationships/image" Target="../media/image30.wmf"/><Relationship Id="rId5" Type="http://schemas.openxmlformats.org/officeDocument/2006/relationships/image" Target="../media/image24.wmf"/><Relationship Id="rId10" Type="http://schemas.openxmlformats.org/officeDocument/2006/relationships/image" Target="../media/image29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72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74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3.wmf"/><Relationship Id="rId4" Type="http://schemas.openxmlformats.org/officeDocument/2006/relationships/oleObject" Target="../embeddings/oleObject2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76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75.wmf"/><Relationship Id="rId4" Type="http://schemas.openxmlformats.org/officeDocument/2006/relationships/oleObject" Target="../embeddings/oleObject4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78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77.wmf"/><Relationship Id="rId4" Type="http://schemas.openxmlformats.org/officeDocument/2006/relationships/oleObject" Target="../embeddings/oleObject6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80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79.wmf"/><Relationship Id="rId4" Type="http://schemas.openxmlformats.org/officeDocument/2006/relationships/oleObject" Target="../embeddings/oleObject8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C7FE4B3-9128-4BEE-9922-EF7EC1A6FE93}" type="slidenum">
              <a:rPr lang="en-AU" altLang="en-US" smtClean="0">
                <a:solidFill>
                  <a:srgbClr val="000000"/>
                </a:solidFill>
              </a:rPr>
              <a:pPr/>
              <a:t>1</a:t>
            </a:fld>
            <a:endParaRPr lang="en-AU" altLang="en-US" smtClean="0">
              <a:solidFill>
                <a:srgbClr val="000000"/>
              </a:solidFill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052513"/>
            <a:ext cx="8229600" cy="8636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A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Antibacterials</a:t>
            </a:r>
            <a:r>
              <a:rPr lang="en-A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(Antibiotics)</a:t>
            </a:r>
          </a:p>
        </p:txBody>
      </p:sp>
      <p:sp>
        <p:nvSpPr>
          <p:cNvPr id="2" name="Smiley Face 1"/>
          <p:cNvSpPr/>
          <p:nvPr/>
        </p:nvSpPr>
        <p:spPr>
          <a:xfrm>
            <a:off x="468313" y="2276475"/>
            <a:ext cx="3167062" cy="172878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" name="Cloud 2"/>
          <p:cNvSpPr/>
          <p:nvPr/>
        </p:nvSpPr>
        <p:spPr>
          <a:xfrm>
            <a:off x="4859338" y="1916113"/>
            <a:ext cx="3816350" cy="237648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Please, help me and concentrate from the first moment to the end</a:t>
            </a:r>
            <a:endParaRPr lang="ar-E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1533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7D3C8CE-94BA-41AF-9882-CDF22AA52BCB}" type="slidenum">
              <a:rPr lang="en-AU" altLang="en-US" smtClean="0">
                <a:solidFill>
                  <a:srgbClr val="000000"/>
                </a:solidFill>
              </a:rPr>
              <a:pPr/>
              <a:t>10</a:t>
            </a:fld>
            <a:endParaRPr lang="en-AU" altLang="en-US" smtClean="0">
              <a:solidFill>
                <a:srgbClr val="000000"/>
              </a:solidFill>
            </a:endParaRPr>
          </a:p>
        </p:txBody>
      </p:sp>
      <p:sp>
        <p:nvSpPr>
          <p:cNvPr id="479234" name="Text Box 2"/>
          <p:cNvSpPr txBox="1">
            <a:spLocks noChangeArrowheads="1"/>
          </p:cNvSpPr>
          <p:nvPr/>
        </p:nvSpPr>
        <p:spPr bwMode="auto">
          <a:xfrm>
            <a:off x="71438" y="990600"/>
            <a:ext cx="8924925" cy="22828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altLang="en-GB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Penicillins</a:t>
            </a:r>
            <a:r>
              <a:rPr lang="en-GB" altLang="en-GB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 inhibit a bacterial enzyme called the </a:t>
            </a:r>
            <a:r>
              <a:rPr lang="en-GB" altLang="en-GB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transpeptidase</a:t>
            </a:r>
            <a:r>
              <a:rPr lang="en-GB" altLang="en-GB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 enzyme</a:t>
            </a:r>
            <a:r>
              <a:rPr lang="en-GB" altLang="en-GB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 which is involved in the synthesis of the bacterial cell wall</a:t>
            </a:r>
          </a:p>
          <a:p>
            <a:pPr marL="457200" indent="-457200" algn="just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altLang="en-GB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The </a:t>
            </a:r>
            <a:r>
              <a:rPr lang="en-GB" altLang="en-GB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b</a:t>
            </a:r>
            <a:r>
              <a:rPr lang="en-GB" altLang="en-GB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-</a:t>
            </a:r>
            <a:r>
              <a:rPr lang="en-GB" altLang="en-GB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lactam</a:t>
            </a:r>
            <a:r>
              <a:rPr lang="en-GB" altLang="en-GB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 ring</a:t>
            </a:r>
            <a:r>
              <a:rPr lang="en-GB" altLang="en-GB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 is involved in the mechanism of inhibition</a:t>
            </a:r>
          </a:p>
          <a:p>
            <a:pPr marL="457200" indent="-457200" algn="just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altLang="en-GB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Penicillin becomes </a:t>
            </a:r>
            <a:r>
              <a:rPr lang="en-GB" alt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covalently linked</a:t>
            </a:r>
            <a:r>
              <a:rPr lang="en-GB" altLang="en-GB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 to the enzyme’s active site </a:t>
            </a:r>
            <a:r>
              <a:rPr lang="en-GB" alt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leading to irreversible inhibition</a:t>
            </a:r>
            <a:endParaRPr lang="en-GB" altLang="en-GB" sz="2400" dirty="0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479235" name="Text Box 3"/>
          <p:cNvSpPr txBox="1">
            <a:spLocks noChangeArrowheads="1"/>
          </p:cNvSpPr>
          <p:nvPr/>
        </p:nvSpPr>
        <p:spPr bwMode="auto">
          <a:xfrm>
            <a:off x="6300788" y="5373688"/>
            <a:ext cx="2670175" cy="92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GB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Covalent bond formed </a:t>
            </a:r>
          </a:p>
          <a:p>
            <a:pPr algn="just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GB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to transpeptidase enzyme</a:t>
            </a:r>
          </a:p>
          <a:p>
            <a:pPr algn="just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GB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Irreversible inhibition</a:t>
            </a:r>
            <a:endParaRPr lang="en-GB" altLang="en-GB" sz="1400">
              <a:solidFill>
                <a:srgbClr val="0000FF"/>
              </a:solidFill>
              <a:latin typeface="Times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08025" y="4473575"/>
            <a:ext cx="661988" cy="650875"/>
            <a:chOff x="346" y="1826"/>
            <a:chExt cx="417" cy="410"/>
          </a:xfrm>
        </p:grpSpPr>
        <p:sp>
          <p:nvSpPr>
            <p:cNvPr id="25621" name="Freeform 5"/>
            <p:cNvSpPr>
              <a:spLocks/>
            </p:cNvSpPr>
            <p:nvPr/>
          </p:nvSpPr>
          <p:spPr bwMode="auto">
            <a:xfrm>
              <a:off x="346" y="1826"/>
              <a:ext cx="278" cy="100"/>
            </a:xfrm>
            <a:custGeom>
              <a:avLst/>
              <a:gdLst>
                <a:gd name="T0" fmla="*/ 0 w 278"/>
                <a:gd name="T1" fmla="*/ 100 h 100"/>
                <a:gd name="T2" fmla="*/ 56 w 278"/>
                <a:gd name="T3" fmla="*/ 14 h 100"/>
                <a:gd name="T4" fmla="*/ 166 w 278"/>
                <a:gd name="T5" fmla="*/ 16 h 100"/>
                <a:gd name="T6" fmla="*/ 278 w 278"/>
                <a:gd name="T7" fmla="*/ 94 h 1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8"/>
                <a:gd name="T13" fmla="*/ 0 h 100"/>
                <a:gd name="T14" fmla="*/ 278 w 278"/>
                <a:gd name="T15" fmla="*/ 100 h 1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8" h="100">
                  <a:moveTo>
                    <a:pt x="0" y="100"/>
                  </a:moveTo>
                  <a:cubicBezTo>
                    <a:pt x="9" y="85"/>
                    <a:pt x="28" y="27"/>
                    <a:pt x="56" y="14"/>
                  </a:cubicBezTo>
                  <a:cubicBezTo>
                    <a:pt x="83" y="0"/>
                    <a:pt x="129" y="2"/>
                    <a:pt x="166" y="16"/>
                  </a:cubicBezTo>
                  <a:cubicBezTo>
                    <a:pt x="202" y="29"/>
                    <a:pt x="254" y="77"/>
                    <a:pt x="278" y="94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000000"/>
                </a:solidFill>
              </a:endParaRPr>
            </a:p>
          </p:txBody>
        </p:sp>
        <p:sp>
          <p:nvSpPr>
            <p:cNvPr id="25622" name="Freeform 6"/>
            <p:cNvSpPr>
              <a:spLocks/>
            </p:cNvSpPr>
            <p:nvPr/>
          </p:nvSpPr>
          <p:spPr bwMode="auto">
            <a:xfrm>
              <a:off x="584" y="2104"/>
              <a:ext cx="179" cy="132"/>
            </a:xfrm>
            <a:custGeom>
              <a:avLst/>
              <a:gdLst>
                <a:gd name="T0" fmla="*/ 92 w 179"/>
                <a:gd name="T1" fmla="*/ 0 h 132"/>
                <a:gd name="T2" fmla="*/ 162 w 179"/>
                <a:gd name="T3" fmla="*/ 48 h 132"/>
                <a:gd name="T4" fmla="*/ 176 w 179"/>
                <a:gd name="T5" fmla="*/ 94 h 132"/>
                <a:gd name="T6" fmla="*/ 138 w 179"/>
                <a:gd name="T7" fmla="*/ 130 h 132"/>
                <a:gd name="T8" fmla="*/ 0 w 179"/>
                <a:gd name="T9" fmla="*/ 108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9"/>
                <a:gd name="T16" fmla="*/ 0 h 132"/>
                <a:gd name="T17" fmla="*/ 179 w 179"/>
                <a:gd name="T18" fmla="*/ 132 h 1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9" h="132">
                  <a:moveTo>
                    <a:pt x="92" y="0"/>
                  </a:moveTo>
                  <a:cubicBezTo>
                    <a:pt x="103" y="7"/>
                    <a:pt x="148" y="32"/>
                    <a:pt x="162" y="48"/>
                  </a:cubicBezTo>
                  <a:cubicBezTo>
                    <a:pt x="175" y="63"/>
                    <a:pt x="179" y="80"/>
                    <a:pt x="176" y="94"/>
                  </a:cubicBezTo>
                  <a:cubicBezTo>
                    <a:pt x="172" y="107"/>
                    <a:pt x="167" y="127"/>
                    <a:pt x="138" y="130"/>
                  </a:cubicBezTo>
                  <a:cubicBezTo>
                    <a:pt x="108" y="132"/>
                    <a:pt x="28" y="112"/>
                    <a:pt x="0" y="108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346575" y="4781550"/>
            <a:ext cx="466725" cy="355600"/>
            <a:chOff x="2638" y="2020"/>
            <a:chExt cx="294" cy="224"/>
          </a:xfrm>
        </p:grpSpPr>
        <p:sp>
          <p:nvSpPr>
            <p:cNvPr id="25619" name="Freeform 8"/>
            <p:cNvSpPr>
              <a:spLocks/>
            </p:cNvSpPr>
            <p:nvPr/>
          </p:nvSpPr>
          <p:spPr bwMode="auto">
            <a:xfrm>
              <a:off x="2638" y="2076"/>
              <a:ext cx="141" cy="106"/>
            </a:xfrm>
            <a:custGeom>
              <a:avLst/>
              <a:gdLst>
                <a:gd name="T0" fmla="*/ 0 w 141"/>
                <a:gd name="T1" fmla="*/ 104 h 106"/>
                <a:gd name="T2" fmla="*/ 104 w 141"/>
                <a:gd name="T3" fmla="*/ 98 h 106"/>
                <a:gd name="T4" fmla="*/ 138 w 141"/>
                <a:gd name="T5" fmla="*/ 56 h 106"/>
                <a:gd name="T6" fmla="*/ 86 w 141"/>
                <a:gd name="T7" fmla="*/ 14 h 106"/>
                <a:gd name="T8" fmla="*/ 34 w 141"/>
                <a:gd name="T9" fmla="*/ 0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106"/>
                <a:gd name="T17" fmla="*/ 141 w 141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106">
                  <a:moveTo>
                    <a:pt x="0" y="104"/>
                  </a:moveTo>
                  <a:cubicBezTo>
                    <a:pt x="17" y="103"/>
                    <a:pt x="81" y="106"/>
                    <a:pt x="104" y="98"/>
                  </a:cubicBezTo>
                  <a:cubicBezTo>
                    <a:pt x="127" y="90"/>
                    <a:pt x="141" y="70"/>
                    <a:pt x="138" y="56"/>
                  </a:cubicBezTo>
                  <a:cubicBezTo>
                    <a:pt x="135" y="42"/>
                    <a:pt x="103" y="23"/>
                    <a:pt x="86" y="14"/>
                  </a:cubicBezTo>
                  <a:cubicBezTo>
                    <a:pt x="68" y="4"/>
                    <a:pt x="44" y="2"/>
                    <a:pt x="34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000000"/>
                </a:solidFill>
              </a:endParaRPr>
            </a:p>
          </p:txBody>
        </p:sp>
        <p:sp>
          <p:nvSpPr>
            <p:cNvPr id="25620" name="Freeform 9"/>
            <p:cNvSpPr>
              <a:spLocks/>
            </p:cNvSpPr>
            <p:nvPr/>
          </p:nvSpPr>
          <p:spPr bwMode="auto">
            <a:xfrm>
              <a:off x="2786" y="2020"/>
              <a:ext cx="146" cy="224"/>
            </a:xfrm>
            <a:custGeom>
              <a:avLst/>
              <a:gdLst>
                <a:gd name="T0" fmla="*/ 0 w 146"/>
                <a:gd name="T1" fmla="*/ 0 h 224"/>
                <a:gd name="T2" fmla="*/ 52 w 146"/>
                <a:gd name="T3" fmla="*/ 56 h 224"/>
                <a:gd name="T4" fmla="*/ 132 w 146"/>
                <a:gd name="T5" fmla="*/ 46 h 224"/>
                <a:gd name="T6" fmla="*/ 136 w 146"/>
                <a:gd name="T7" fmla="*/ 94 h 224"/>
                <a:gd name="T8" fmla="*/ 120 w 146"/>
                <a:gd name="T9" fmla="*/ 224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6"/>
                <a:gd name="T16" fmla="*/ 0 h 224"/>
                <a:gd name="T17" fmla="*/ 146 w 146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6" h="224">
                  <a:moveTo>
                    <a:pt x="0" y="0"/>
                  </a:moveTo>
                  <a:cubicBezTo>
                    <a:pt x="8" y="9"/>
                    <a:pt x="30" y="48"/>
                    <a:pt x="52" y="56"/>
                  </a:cubicBezTo>
                  <a:cubicBezTo>
                    <a:pt x="73" y="63"/>
                    <a:pt x="117" y="39"/>
                    <a:pt x="132" y="46"/>
                  </a:cubicBezTo>
                  <a:cubicBezTo>
                    <a:pt x="146" y="52"/>
                    <a:pt x="138" y="64"/>
                    <a:pt x="136" y="94"/>
                  </a:cubicBezTo>
                  <a:cubicBezTo>
                    <a:pt x="134" y="123"/>
                    <a:pt x="123" y="197"/>
                    <a:pt x="120" y="224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000000"/>
                </a:solidFill>
              </a:endParaRPr>
            </a:p>
          </p:txBody>
        </p:sp>
      </p:grpSp>
      <p:pic>
        <p:nvPicPr>
          <p:cNvPr id="479242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3810000"/>
            <a:ext cx="2212975" cy="16764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026150" y="3810000"/>
            <a:ext cx="2895600" cy="1498600"/>
            <a:chOff x="3696" y="1872"/>
            <a:chExt cx="1824" cy="944"/>
          </a:xfrm>
        </p:grpSpPr>
        <p:pic>
          <p:nvPicPr>
            <p:cNvPr id="25617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336"/>
              <a:ext cx="384" cy="147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5618" name="Picture 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1872"/>
              <a:ext cx="1392" cy="944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2749550" y="3810000"/>
            <a:ext cx="3005138" cy="1550988"/>
            <a:chOff x="1632" y="1872"/>
            <a:chExt cx="1893" cy="977"/>
          </a:xfrm>
        </p:grpSpPr>
        <p:pic>
          <p:nvPicPr>
            <p:cNvPr id="25611" name="Picture 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2288"/>
              <a:ext cx="432" cy="28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grpSp>
          <p:nvGrpSpPr>
            <p:cNvPr id="25612" name="Group 16"/>
            <p:cNvGrpSpPr>
              <a:grpSpLocks/>
            </p:cNvGrpSpPr>
            <p:nvPr/>
          </p:nvGrpSpPr>
          <p:grpSpPr bwMode="auto">
            <a:xfrm>
              <a:off x="2136" y="1872"/>
              <a:ext cx="1389" cy="977"/>
              <a:chOff x="2136" y="1872"/>
              <a:chExt cx="1389" cy="977"/>
            </a:xfrm>
          </p:grpSpPr>
          <p:grpSp>
            <p:nvGrpSpPr>
              <p:cNvPr id="25613" name="Group 17"/>
              <p:cNvGrpSpPr>
                <a:grpSpLocks/>
              </p:cNvGrpSpPr>
              <p:nvPr/>
            </p:nvGrpSpPr>
            <p:grpSpPr bwMode="auto">
              <a:xfrm>
                <a:off x="2136" y="1872"/>
                <a:ext cx="1389" cy="977"/>
                <a:chOff x="2136" y="1408"/>
                <a:chExt cx="1389" cy="977"/>
              </a:xfrm>
            </p:grpSpPr>
            <p:pic>
              <p:nvPicPr>
                <p:cNvPr id="25615" name="Picture 18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36" y="1408"/>
                  <a:ext cx="1389" cy="977"/>
                </a:xfrm>
                <a:prstGeom prst="rect">
                  <a:avLst/>
                </a:prstGeom>
                <a:solidFill>
                  <a:srgbClr val="CC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25616" name="Picture 19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20" y="2216"/>
                  <a:ext cx="123" cy="123"/>
                </a:xfrm>
                <a:prstGeom prst="rect">
                  <a:avLst/>
                </a:prstGeom>
                <a:solidFill>
                  <a:srgbClr val="CC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</p:grpSp>
          <p:pic>
            <p:nvPicPr>
              <p:cNvPr id="25614" name="Picture 20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2" y="2640"/>
                <a:ext cx="166" cy="166"/>
              </a:xfrm>
              <a:prstGeom prst="rect">
                <a:avLst/>
              </a:prstGeom>
              <a:solidFill>
                <a:srgbClr val="CC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</p:grpSp>
      <p:sp>
        <p:nvSpPr>
          <p:cNvPr id="479256" name="Rectangle 24"/>
          <p:cNvSpPr>
            <a:spLocks noChangeArrowheads="1"/>
          </p:cNvSpPr>
          <p:nvPr/>
        </p:nvSpPr>
        <p:spPr bwMode="auto">
          <a:xfrm>
            <a:off x="714375" y="115888"/>
            <a:ext cx="7737475" cy="623887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Mechanism of Action of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Penicillins</a:t>
            </a:r>
            <a:endParaRPr lang="en-US" sz="36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874938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9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79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79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7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7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234" grpId="0" build="p" autoUpdateAnimBg="0"/>
      <p:bldP spid="479235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F1D8C74-1B3A-4D9B-8078-8BA301A134B6}" type="slidenum">
              <a:rPr lang="en-AU" altLang="en-US" smtClean="0">
                <a:solidFill>
                  <a:srgbClr val="000000"/>
                </a:solidFill>
              </a:rPr>
              <a:pPr/>
              <a:t>11</a:t>
            </a:fld>
            <a:endParaRPr lang="en-AU" altLang="en-US" smtClean="0">
              <a:solidFill>
                <a:srgbClr val="000000"/>
              </a:solidFill>
            </a:endParaRPr>
          </a:p>
        </p:txBody>
      </p:sp>
      <p:sp>
        <p:nvSpPr>
          <p:cNvPr id="492546" name="Text Box 2"/>
          <p:cNvSpPr txBox="1">
            <a:spLocks noChangeArrowheads="1"/>
          </p:cNvSpPr>
          <p:nvPr/>
        </p:nvSpPr>
        <p:spPr bwMode="auto">
          <a:xfrm>
            <a:off x="107950" y="908050"/>
            <a:ext cx="8928100" cy="1438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penicillins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act on the same target enzyme (irrespective of Gram (+) or (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))</a:t>
            </a:r>
          </a:p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enzyme </a:t>
            </a:r>
            <a:r>
              <a:rPr lang="en-US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(a trans-peptidase)</a:t>
            </a:r>
            <a:r>
              <a:rPr lang="en-US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</a:t>
            </a:r>
            <a:r>
              <a:rPr 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responsible for the cross-linking of the </a:t>
            </a:r>
            <a:r>
              <a:rPr lang="en-US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peptidoglycan</a:t>
            </a:r>
            <a:r>
              <a:rPr 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that makes up the bacterial cell wall</a:t>
            </a:r>
          </a:p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 incomplete cross-linked cell wall leads to a leaky cell and ultimately </a:t>
            </a:r>
            <a:r>
              <a:rPr lang="en-US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lysis</a:t>
            </a:r>
            <a:endParaRPr lang="en-US" sz="17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925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36838"/>
            <a:ext cx="8054975" cy="345281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92548" name="Text Box 4"/>
          <p:cNvSpPr txBox="1">
            <a:spLocks noChangeArrowheads="1"/>
          </p:cNvSpPr>
          <p:nvPr/>
        </p:nvSpPr>
        <p:spPr bwMode="auto">
          <a:xfrm>
            <a:off x="357188" y="6000750"/>
            <a:ext cx="3744912" cy="54292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formation catalysed by trans-peptidase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u="sng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(which blocked by penicillins)</a:t>
            </a: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714375" y="115888"/>
            <a:ext cx="7737475" cy="623887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Mechanism of Action of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Penicillins</a:t>
            </a:r>
            <a:endParaRPr lang="en-US" sz="36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55695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2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2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2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2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2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2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2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5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E29E656-3902-4130-974F-3E7C756E41B1}" type="slidenum">
              <a:rPr lang="en-AU" altLang="en-US" smtClean="0">
                <a:solidFill>
                  <a:srgbClr val="000000"/>
                </a:solidFill>
              </a:rPr>
              <a:pPr/>
              <a:t>12</a:t>
            </a:fld>
            <a:endParaRPr lang="en-AU" altLang="en-US" smtClean="0">
              <a:solidFill>
                <a:srgbClr val="000000"/>
              </a:solidFill>
            </a:endParaRPr>
          </a:p>
        </p:txBody>
      </p:sp>
      <p:sp>
        <p:nvSpPr>
          <p:cNvPr id="487426" name="Text Box 2"/>
          <p:cNvSpPr txBox="1">
            <a:spLocks noChangeArrowheads="1"/>
          </p:cNvSpPr>
          <p:nvPr/>
        </p:nvSpPr>
        <p:spPr bwMode="auto">
          <a:xfrm>
            <a:off x="71438" y="785813"/>
            <a:ext cx="8964612" cy="588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 defTabSz="406400" rtl="0" eaLnBrk="0" fontAlgn="base" hangingPunct="0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was very soon </a:t>
            </a:r>
            <a:r>
              <a:rPr lang="en-US" sz="17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realised</a:t>
            </a:r>
            <a:r>
              <a:rPr 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that whilst </a:t>
            </a:r>
            <a:r>
              <a:rPr lang="en-US" sz="17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penicillins</a:t>
            </a:r>
            <a:r>
              <a:rPr 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were excellent antibacterial agents, 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some limitations existed</a:t>
            </a:r>
          </a:p>
        </p:txBody>
      </p:sp>
      <p:pic>
        <p:nvPicPr>
          <p:cNvPr id="4874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2071688"/>
            <a:ext cx="3097212" cy="15367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87429" name="Rectangle 5"/>
          <p:cNvSpPr>
            <a:spLocks noChangeArrowheads="1"/>
          </p:cNvSpPr>
          <p:nvPr/>
        </p:nvSpPr>
        <p:spPr bwMode="auto">
          <a:xfrm>
            <a:off x="1476375" y="44450"/>
            <a:ext cx="5934075" cy="650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General SAR of Penicillins</a:t>
            </a:r>
            <a:endParaRPr lang="en-AU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875" y="1928813"/>
            <a:ext cx="5357813" cy="178435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838200" lvl="2" indent="-457200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penicillin G,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following points were noted:</a:t>
            </a:r>
          </a:p>
          <a:p>
            <a:pPr marL="1409700" lvl="3" indent="-457200" algn="l" defTabSz="406400" rtl="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	acid sensitive</a:t>
            </a:r>
          </a:p>
          <a:p>
            <a:pPr marL="1409700" lvl="3" indent="-457200" algn="l" defTabSz="406400" rtl="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	sensitive to </a:t>
            </a:r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b</a:t>
            </a:r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US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lactamases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409700" lvl="3" indent="-457200" algn="l" defTabSz="406400" rtl="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Font typeface="Times" charset="0"/>
              <a:buAutoNum type="arabicPeriod" startAt="3"/>
              <a:defRPr/>
            </a:pPr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narrow spectrum of activity</a:t>
            </a:r>
          </a:p>
        </p:txBody>
      </p:sp>
    </p:spTree>
    <p:extLst>
      <p:ext uri="{BB962C8B-B14F-4D97-AF65-F5344CB8AC3E}">
        <p14:creationId xmlns:p14="http://schemas.microsoft.com/office/powerpoint/2010/main" val="40913081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7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7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131D680-DBA9-4DD3-AB15-0C612C2AF523}" type="slidenum">
              <a:rPr lang="en-AU" altLang="en-US" smtClean="0">
                <a:solidFill>
                  <a:srgbClr val="000000"/>
                </a:solidFill>
              </a:rPr>
              <a:pPr/>
              <a:t>13</a:t>
            </a:fld>
            <a:endParaRPr lang="en-AU" altLang="en-US" smtClean="0">
              <a:solidFill>
                <a:srgbClr val="000000"/>
              </a:solidFill>
            </a:endParaRPr>
          </a:p>
        </p:txBody>
      </p:sp>
      <p:sp>
        <p:nvSpPr>
          <p:cNvPr id="509954" name="Text Box 2"/>
          <p:cNvSpPr txBox="1">
            <a:spLocks noChangeArrowheads="1"/>
          </p:cNvSpPr>
          <p:nvPr/>
        </p:nvSpPr>
        <p:spPr bwMode="auto">
          <a:xfrm>
            <a:off x="107950" y="765175"/>
            <a:ext cx="8856663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b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-lactam amide bond is the most unstable bond in penicillin,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due to three main factors: ring strain; highly reactive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b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-lactam carbonyl group; neighboring group participation.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Ring strain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b="1" u="sng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b="1" u="sng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12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5000"/>
              </a:lnSpc>
              <a:spcBef>
                <a:spcPct val="75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			 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defRPr/>
            </a:pPr>
            <a:r>
              <a:rPr lang="en-US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Highly reactive </a:t>
            </a:r>
            <a:r>
              <a:rPr lang="en-US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b</a:t>
            </a:r>
            <a:r>
              <a:rPr lang="en-US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-lactam carbonyl (electrophilic </a:t>
            </a:r>
            <a:r>
              <a:rPr lang="en-US" b="1" u="sng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centre</a:t>
            </a:r>
            <a:r>
              <a:rPr lang="en-US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509956" name="Rectangle 4"/>
          <p:cNvSpPr>
            <a:spLocks noChangeArrowheads="1"/>
          </p:cNvSpPr>
          <p:nvPr/>
        </p:nvSpPr>
        <p:spPr bwMode="auto">
          <a:xfrm>
            <a:off x="627063" y="44450"/>
            <a:ext cx="7483475" cy="6238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Acid Sensitivity of Penicillins</a:t>
            </a:r>
          </a:p>
        </p:txBody>
      </p:sp>
      <p:pic>
        <p:nvPicPr>
          <p:cNvPr id="5099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2954338"/>
            <a:ext cx="3175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995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2840038"/>
            <a:ext cx="4826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995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2954338"/>
            <a:ext cx="9525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996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2268538"/>
            <a:ext cx="19335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972175" y="2205038"/>
            <a:ext cx="2619375" cy="1993900"/>
            <a:chOff x="3600" y="1640"/>
            <a:chExt cx="1650" cy="1256"/>
          </a:xfrm>
        </p:grpSpPr>
        <p:sp>
          <p:nvSpPr>
            <p:cNvPr id="28688" name="Line 10"/>
            <p:cNvSpPr>
              <a:spLocks noChangeShapeType="1"/>
            </p:cNvSpPr>
            <p:nvPr/>
          </p:nvSpPr>
          <p:spPr bwMode="auto">
            <a:xfrm>
              <a:off x="3600" y="201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000000"/>
                </a:solidFill>
              </a:endParaRPr>
            </a:p>
          </p:txBody>
        </p:sp>
        <p:sp>
          <p:nvSpPr>
            <p:cNvPr id="509963" name="Text Box 11"/>
            <p:cNvSpPr txBox="1">
              <a:spLocks noChangeArrowheads="1"/>
            </p:cNvSpPr>
            <p:nvPr/>
          </p:nvSpPr>
          <p:spPr bwMode="auto">
            <a:xfrm>
              <a:off x="4077" y="2524"/>
              <a:ext cx="1003" cy="37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GB" sz="16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</a:rPr>
                <a:t>Penicilloic acide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GB" sz="1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</a:rPr>
                <a:t>(inactive)</a:t>
              </a:r>
              <a:endParaRPr lang="en-GB" altLang="en-GB" sz="2400">
                <a:solidFill>
                  <a:srgbClr val="FF0000"/>
                </a:solidFill>
                <a:latin typeface="Times" charset="0"/>
              </a:endParaRPr>
            </a:p>
          </p:txBody>
        </p:sp>
        <p:pic>
          <p:nvPicPr>
            <p:cNvPr id="28690" name="Picture 1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1640"/>
              <a:ext cx="1218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847975" y="2205038"/>
            <a:ext cx="2933700" cy="1304925"/>
            <a:chOff x="1632" y="1640"/>
            <a:chExt cx="1848" cy="822"/>
          </a:xfrm>
        </p:grpSpPr>
        <p:grpSp>
          <p:nvGrpSpPr>
            <p:cNvPr id="28684" name="Group 14"/>
            <p:cNvGrpSpPr>
              <a:grpSpLocks/>
            </p:cNvGrpSpPr>
            <p:nvPr/>
          </p:nvGrpSpPr>
          <p:grpSpPr bwMode="auto">
            <a:xfrm>
              <a:off x="1632" y="1680"/>
              <a:ext cx="502" cy="336"/>
              <a:chOff x="1632" y="1680"/>
              <a:chExt cx="502" cy="336"/>
            </a:xfrm>
          </p:grpSpPr>
          <p:sp>
            <p:nvSpPr>
              <p:cNvPr id="28686" name="Line 15"/>
              <p:cNvSpPr>
                <a:spLocks noChangeShapeType="1"/>
              </p:cNvSpPr>
              <p:nvPr/>
            </p:nvSpPr>
            <p:spPr bwMode="auto">
              <a:xfrm>
                <a:off x="1680" y="201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EG">
                  <a:solidFill>
                    <a:srgbClr val="000000"/>
                  </a:solidFill>
                </a:endParaRPr>
              </a:p>
            </p:txBody>
          </p:sp>
          <p:sp>
            <p:nvSpPr>
              <p:cNvPr id="28687" name="Text Box 16"/>
              <p:cNvSpPr txBox="1">
                <a:spLocks noChangeArrowheads="1"/>
              </p:cNvSpPr>
              <p:nvPr/>
            </p:nvSpPr>
            <p:spPr bwMode="auto">
              <a:xfrm>
                <a:off x="1632" y="1680"/>
                <a:ext cx="502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just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GB" sz="1400" b="1">
                    <a:solidFill>
                      <a:srgbClr val="000000"/>
                    </a:solidFill>
                    <a:latin typeface="Times" charset="0"/>
                  </a:rPr>
                  <a:t>Acid or </a:t>
                </a:r>
              </a:p>
              <a:p>
                <a:pPr algn="just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GB" sz="1400" b="1">
                    <a:solidFill>
                      <a:srgbClr val="000000"/>
                    </a:solidFill>
                    <a:latin typeface="Times" charset="0"/>
                  </a:rPr>
                  <a:t>enzyme</a:t>
                </a:r>
                <a:endParaRPr lang="en-GB" altLang="en-GB" sz="2400">
                  <a:solidFill>
                    <a:srgbClr val="000000"/>
                  </a:solidFill>
                  <a:latin typeface="Times" charset="0"/>
                </a:endParaRPr>
              </a:p>
            </p:txBody>
          </p:sp>
        </p:grpSp>
        <p:pic>
          <p:nvPicPr>
            <p:cNvPr id="28685" name="Picture 1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4" y="1640"/>
              <a:ext cx="1216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683" name="Rectangle 18"/>
          <p:cNvSpPr>
            <a:spLocks noChangeArrowheads="1"/>
          </p:cNvSpPr>
          <p:nvPr/>
        </p:nvSpPr>
        <p:spPr bwMode="auto">
          <a:xfrm>
            <a:off x="468313" y="2133600"/>
            <a:ext cx="8424862" cy="18002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2901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9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9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9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9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50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0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0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0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99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99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130AF1E-BAA5-4325-8026-B5D96E598B8B}" type="slidenum">
              <a:rPr lang="en-AU" altLang="en-US" smtClean="0">
                <a:solidFill>
                  <a:srgbClr val="000000"/>
                </a:solidFill>
              </a:rPr>
              <a:pPr/>
              <a:t>14</a:t>
            </a:fld>
            <a:endParaRPr lang="en-AU" altLang="en-US" smtClean="0">
              <a:solidFill>
                <a:srgbClr val="000000"/>
              </a:solidFill>
            </a:endParaRPr>
          </a:p>
        </p:txBody>
      </p:sp>
      <p:sp>
        <p:nvSpPr>
          <p:cNvPr id="502786" name="Text Box 2"/>
          <p:cNvSpPr txBox="1">
            <a:spLocks noChangeArrowheads="1"/>
          </p:cNvSpPr>
          <p:nvPr/>
        </p:nvSpPr>
        <p:spPr bwMode="auto">
          <a:xfrm>
            <a:off x="107950" y="1557338"/>
            <a:ext cx="8807450" cy="48244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sz="17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sz="17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sz="17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sz="17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sz="17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sz="17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sz="17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sz="17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15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7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metabolism of penicillin can, in part, be considered to be similar to the sequence shown above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700" b="1" u="sng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Introduction of an electron-withdrawing side chain group ("R") can limit the degree of </a:t>
            </a:r>
            <a:r>
              <a:rPr lang="en-US" sz="1700" b="1" u="sng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neighbouring</a:t>
            </a:r>
            <a:r>
              <a:rPr lang="en-US" sz="1700" b="1" u="sng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group participation and improve acid stability</a:t>
            </a:r>
            <a:r>
              <a:rPr 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502788" name="Rectangle 4"/>
          <p:cNvSpPr>
            <a:spLocks noChangeArrowheads="1"/>
          </p:cNvSpPr>
          <p:nvPr/>
        </p:nvSpPr>
        <p:spPr bwMode="auto">
          <a:xfrm>
            <a:off x="627063" y="44450"/>
            <a:ext cx="8337550" cy="6238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Acid Sensitivity of Penicillins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624388" y="2606675"/>
            <a:ext cx="866775" cy="495300"/>
            <a:chOff x="2893" y="2208"/>
            <a:chExt cx="546" cy="312"/>
          </a:xfrm>
        </p:grpSpPr>
        <p:pic>
          <p:nvPicPr>
            <p:cNvPr id="2971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3" y="2208"/>
              <a:ext cx="361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5" y="2305"/>
              <a:ext cx="244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7651750" y="3444875"/>
            <a:ext cx="876300" cy="1279525"/>
            <a:chOff x="4032" y="2736"/>
            <a:chExt cx="552" cy="806"/>
          </a:xfrm>
        </p:grpSpPr>
        <p:sp>
          <p:nvSpPr>
            <p:cNvPr id="29714" name="Text Box 9"/>
            <p:cNvSpPr txBox="1">
              <a:spLocks noChangeArrowheads="1"/>
            </p:cNvSpPr>
            <p:nvPr/>
          </p:nvSpPr>
          <p:spPr bwMode="auto">
            <a:xfrm>
              <a:off x="4032" y="3216"/>
              <a:ext cx="552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GB" sz="1400" b="1">
                  <a:solidFill>
                    <a:srgbClr val="000000"/>
                  </a:solidFill>
                  <a:latin typeface="Times" charset="0"/>
                </a:rPr>
                <a:t>Further</a:t>
              </a:r>
            </a:p>
            <a:p>
              <a:pPr algn="just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GB" sz="1400" b="1">
                  <a:solidFill>
                    <a:srgbClr val="000000"/>
                  </a:solidFill>
                  <a:latin typeface="Times" charset="0"/>
                </a:rPr>
                <a:t>reactions</a:t>
              </a:r>
              <a:endParaRPr lang="en-GB" altLang="en-GB" sz="240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29715" name="Line 10"/>
            <p:cNvSpPr>
              <a:spLocks noChangeShapeType="1"/>
            </p:cNvSpPr>
            <p:nvPr/>
          </p:nvSpPr>
          <p:spPr bwMode="auto">
            <a:xfrm>
              <a:off x="4272" y="2736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411413" y="1844675"/>
            <a:ext cx="3244850" cy="1333500"/>
            <a:chOff x="1499" y="1728"/>
            <a:chExt cx="2044" cy="840"/>
          </a:xfrm>
        </p:grpSpPr>
        <p:pic>
          <p:nvPicPr>
            <p:cNvPr id="29712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9" y="1895"/>
              <a:ext cx="516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3" name="Picture 1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1728"/>
              <a:ext cx="1287" cy="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846763" y="1844675"/>
            <a:ext cx="2928937" cy="1104900"/>
            <a:chOff x="3663" y="1728"/>
            <a:chExt cx="1845" cy="696"/>
          </a:xfrm>
        </p:grpSpPr>
        <p:pic>
          <p:nvPicPr>
            <p:cNvPr id="29710" name="Picture 1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3" y="2012"/>
              <a:ext cx="517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1" name="Picture 1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1728"/>
              <a:ext cx="1284" cy="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02801" name="Picture 1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1654175"/>
            <a:ext cx="1981200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565150" y="1768475"/>
            <a:ext cx="965200" cy="1600200"/>
            <a:chOff x="336" y="1680"/>
            <a:chExt cx="608" cy="1008"/>
          </a:xfrm>
        </p:grpSpPr>
        <p:pic>
          <p:nvPicPr>
            <p:cNvPr id="29708" name="Picture 1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680"/>
              <a:ext cx="512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9" name="Picture 20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991"/>
              <a:ext cx="480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2805" name="Text Box 21"/>
          <p:cNvSpPr txBox="1">
            <a:spLocks noChangeArrowheads="1"/>
          </p:cNvSpPr>
          <p:nvPr/>
        </p:nvSpPr>
        <p:spPr bwMode="auto">
          <a:xfrm>
            <a:off x="347663" y="765175"/>
            <a:ext cx="8472487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GB" sz="20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3) Acyl Side Chain </a:t>
            </a:r>
          </a:p>
          <a:p>
            <a:pPr algn="just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GB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- neighbouring group participation in the hydrolysis mechanism</a:t>
            </a:r>
            <a:endParaRPr lang="en-GB" altLang="en-GB" sz="2400">
              <a:solidFill>
                <a:srgbClr val="0000FF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6676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2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2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02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27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27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27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27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80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45FB22E-6FD2-44D3-A9D0-C1C1D03FA5E1}" type="slidenum">
              <a:rPr lang="en-AU" altLang="en-US" smtClean="0">
                <a:solidFill>
                  <a:srgbClr val="000000"/>
                </a:solidFill>
              </a:rPr>
              <a:pPr/>
              <a:t>15</a:t>
            </a:fld>
            <a:endParaRPr lang="en-AU" altLang="en-US" smtClean="0">
              <a:solidFill>
                <a:srgbClr val="000000"/>
              </a:solidFill>
            </a:endParaRPr>
          </a:p>
        </p:txBody>
      </p:sp>
      <p:sp>
        <p:nvSpPr>
          <p:cNvPr id="302082" name="Text Box 2"/>
          <p:cNvSpPr txBox="1">
            <a:spLocks noChangeArrowheads="1"/>
          </p:cNvSpPr>
          <p:nvPr/>
        </p:nvSpPr>
        <p:spPr bwMode="auto">
          <a:xfrm>
            <a:off x="250825" y="836613"/>
            <a:ext cx="8664575" cy="36179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Since the </a:t>
            </a: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b</a:t>
            </a: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-lactam ring is essential for activity, </a:t>
            </a:r>
            <a:r>
              <a:rPr 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nothing can be done about ring strain</a:t>
            </a: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the reactivity of the </a:t>
            </a: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b</a:t>
            </a: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-lactam carbonyl 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However, several analogues of penicillin G have been prepared </a:t>
            </a:r>
            <a:r>
              <a:rPr lang="en-US" sz="16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with electron withdrawing groups</a:t>
            </a: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the side chain 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6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Penicillin V</a:t>
            </a: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sz="1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phenoxymethyl</a:t>
            </a: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penicillin) is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more acid stable because the PhOCH</a:t>
            </a:r>
            <a:r>
              <a:rPr lang="en-US" sz="16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group reduces the electron density at 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the side chain carbonyl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125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Unfortunately, penicillin V is still sensitive to </a:t>
            </a: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b</a:t>
            </a: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-lactamases, and only has moderate activity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Additional substitution on the side chain does produce useful compounds, especially if both groups are </a:t>
            </a:r>
            <a:r>
              <a:rPr lang="en-US" sz="16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 withdrawing:</a:t>
            </a:r>
          </a:p>
        </p:txBody>
      </p:sp>
      <p:pic>
        <p:nvPicPr>
          <p:cNvPr id="30208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844675"/>
            <a:ext cx="3698875" cy="142875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2088" name="Rectangle 8"/>
          <p:cNvSpPr>
            <a:spLocks noChangeArrowheads="1"/>
          </p:cNvSpPr>
          <p:nvPr/>
        </p:nvSpPr>
        <p:spPr bwMode="auto">
          <a:xfrm>
            <a:off x="1528763" y="115888"/>
            <a:ext cx="6365875" cy="6238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Solutions to Acid Sensitivity</a:t>
            </a:r>
          </a:p>
        </p:txBody>
      </p:sp>
      <p:sp>
        <p:nvSpPr>
          <p:cNvPr id="302090" name="Rectangle 10"/>
          <p:cNvSpPr>
            <a:spLocks noChangeArrowheads="1"/>
          </p:cNvSpPr>
          <p:nvPr/>
        </p:nvSpPr>
        <p:spPr bwMode="auto">
          <a:xfrm>
            <a:off x="179388" y="6165850"/>
            <a:ext cx="8785225" cy="622300"/>
          </a:xfrm>
          <a:prstGeom prst="rect">
            <a:avLst/>
          </a:prstGeom>
          <a:solidFill>
            <a:srgbClr val="CCFF99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To conclude: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the problem of acid sensitivity is solved by having an EWG on the acyl side chain</a:t>
            </a:r>
            <a:endParaRPr lang="en-US" b="1" u="sng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96215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2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2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2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2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2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2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2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2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2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2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2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2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2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2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2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2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20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20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2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2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9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58D2F00-9829-47E4-A5B1-A8805E6B723D}" type="slidenum">
              <a:rPr lang="en-AU" altLang="en-US" smtClean="0">
                <a:solidFill>
                  <a:srgbClr val="000000"/>
                </a:solidFill>
              </a:rPr>
              <a:pPr/>
              <a:t>16</a:t>
            </a:fld>
            <a:endParaRPr lang="en-AU" altLang="en-US" smtClean="0">
              <a:solidFill>
                <a:srgbClr val="000000"/>
              </a:solidFill>
            </a:endParaRPr>
          </a:p>
        </p:txBody>
      </p:sp>
      <p:pic>
        <p:nvPicPr>
          <p:cNvPr id="5058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0" y="4419600"/>
            <a:ext cx="28194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5859" name="Text Box 3"/>
          <p:cNvSpPr txBox="1">
            <a:spLocks noChangeArrowheads="1"/>
          </p:cNvSpPr>
          <p:nvPr/>
        </p:nvSpPr>
        <p:spPr bwMode="auto">
          <a:xfrm>
            <a:off x="381000" y="103188"/>
            <a:ext cx="8410575" cy="588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GB" sz="2800" b="1" u="sng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UP Argo" pitchFamily="34" charset="0"/>
              </a:rPr>
              <a:t>Problem 1</a:t>
            </a:r>
            <a:r>
              <a:rPr lang="en-GB" altLang="en-GB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UP Argo" pitchFamily="34" charset="0"/>
              </a:rPr>
              <a:t> </a:t>
            </a:r>
            <a:r>
              <a:rPr lang="en-GB" altLang="en-GB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UP Argo" pitchFamily="34" charset="0"/>
              </a:rPr>
              <a:t>– Solution to the Acid Sensitivity</a:t>
            </a:r>
            <a:r>
              <a:rPr lang="en-GB" altLang="en-GB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 </a:t>
            </a:r>
            <a:endParaRPr lang="en-GB" altLang="en-GB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05860" name="Text Box 4"/>
          <p:cNvSpPr txBox="1">
            <a:spLocks noChangeArrowheads="1"/>
          </p:cNvSpPr>
          <p:nvPr/>
        </p:nvSpPr>
        <p:spPr bwMode="auto">
          <a:xfrm>
            <a:off x="381000" y="825500"/>
            <a:ext cx="1760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GB" sz="24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Conclusions</a:t>
            </a:r>
            <a:endParaRPr lang="en-GB" altLang="en-GB" sz="2400" u="sng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505861" name="Text Box 5"/>
          <p:cNvSpPr txBox="1">
            <a:spLocks noChangeArrowheads="1"/>
          </p:cNvSpPr>
          <p:nvPr/>
        </p:nvSpPr>
        <p:spPr bwMode="auto">
          <a:xfrm>
            <a:off x="285750" y="1295400"/>
            <a:ext cx="8780463" cy="11874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 algn="just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altLang="en-GB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The </a:t>
            </a:r>
            <a:r>
              <a:rPr lang="en-GB" altLang="en-GB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b</a:t>
            </a:r>
            <a:r>
              <a:rPr lang="en-GB" altLang="en-GB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-</a:t>
            </a:r>
            <a:r>
              <a:rPr lang="en-GB" altLang="en-GB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lactam</a:t>
            </a:r>
            <a:r>
              <a:rPr lang="en-GB" altLang="en-GB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 ring is essential for activity and must be retained</a:t>
            </a:r>
          </a:p>
          <a:p>
            <a:pPr marL="457200" indent="-457200" algn="just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altLang="en-GB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Therefore, cannot tackle factors 1 and 2</a:t>
            </a:r>
          </a:p>
          <a:p>
            <a:pPr marL="457200" indent="-457200" algn="just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altLang="en-GB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Can only tackle factor 3</a:t>
            </a:r>
            <a:endParaRPr lang="en-GB" altLang="en-GB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05862" name="Text Box 6"/>
          <p:cNvSpPr txBox="1">
            <a:spLocks noChangeArrowheads="1"/>
          </p:cNvSpPr>
          <p:nvPr/>
        </p:nvSpPr>
        <p:spPr bwMode="auto">
          <a:xfrm>
            <a:off x="357188" y="2714625"/>
            <a:ext cx="8534400" cy="11874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GB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Strategy</a:t>
            </a:r>
          </a:p>
          <a:p>
            <a:pPr algn="just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GB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Vary the </a:t>
            </a:r>
            <a:r>
              <a:rPr lang="en-GB" altLang="en-GB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acyl</a:t>
            </a:r>
            <a:r>
              <a:rPr lang="en-GB" altLang="en-GB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 side group (R) to make it </a:t>
            </a:r>
            <a:r>
              <a:rPr lang="en-GB" altLang="en-GB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electron withdrawing</a:t>
            </a:r>
            <a:r>
              <a:rPr lang="en-GB" altLang="en-GB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 to decrease the </a:t>
            </a:r>
            <a:r>
              <a:rPr lang="en-GB" altLang="en-GB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nucleophilicity</a:t>
            </a:r>
            <a:r>
              <a:rPr lang="en-GB" altLang="en-GB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 of the carbonyl oxygen</a:t>
            </a:r>
            <a:endParaRPr lang="en-GB" altLang="en-GB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05863" name="Line 7"/>
          <p:cNvSpPr>
            <a:spLocks noChangeShapeType="1"/>
          </p:cNvSpPr>
          <p:nvPr/>
        </p:nvSpPr>
        <p:spPr bwMode="auto">
          <a:xfrm flipH="1" flipV="1">
            <a:off x="3403600" y="4711700"/>
            <a:ext cx="228600" cy="1397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133600" y="5410200"/>
            <a:ext cx="1498600" cy="581025"/>
            <a:chOff x="1344" y="3408"/>
            <a:chExt cx="944" cy="366"/>
          </a:xfrm>
        </p:grpSpPr>
        <p:sp>
          <p:nvSpPr>
            <p:cNvPr id="505865" name="Text Box 9"/>
            <p:cNvSpPr txBox="1">
              <a:spLocks noChangeArrowheads="1"/>
            </p:cNvSpPr>
            <p:nvPr/>
          </p:nvSpPr>
          <p:spPr bwMode="auto">
            <a:xfrm>
              <a:off x="1344" y="3408"/>
              <a:ext cx="92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GB" sz="1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" charset="0"/>
                </a:rPr>
                <a:t>Decreases</a:t>
              </a:r>
            </a:p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GB" sz="1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" charset="0"/>
                </a:rPr>
                <a:t>nucleophilicity</a:t>
              </a:r>
              <a:endParaRPr lang="en-GB" altLang="en-GB" sz="2400">
                <a:solidFill>
                  <a:srgbClr val="FF0000"/>
                </a:solidFill>
                <a:latin typeface="Times" charset="0"/>
              </a:endParaRPr>
            </a:p>
          </p:txBody>
        </p:sp>
        <p:sp>
          <p:nvSpPr>
            <p:cNvPr id="31756" name="Line 10"/>
            <p:cNvSpPr>
              <a:spLocks noChangeShapeType="1"/>
            </p:cNvSpPr>
            <p:nvPr/>
          </p:nvSpPr>
          <p:spPr bwMode="auto">
            <a:xfrm flipV="1">
              <a:off x="2080" y="3408"/>
              <a:ext cx="208" cy="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000000"/>
                </a:solidFill>
              </a:endParaRPr>
            </a:p>
          </p:txBody>
        </p:sp>
      </p:grpSp>
      <p:sp>
        <p:nvSpPr>
          <p:cNvPr id="31754" name="Rectangle 11"/>
          <p:cNvSpPr>
            <a:spLocks noChangeArrowheads="1"/>
          </p:cNvSpPr>
          <p:nvPr/>
        </p:nvSpPr>
        <p:spPr bwMode="auto">
          <a:xfrm>
            <a:off x="1835150" y="4005263"/>
            <a:ext cx="4537075" cy="25923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862349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0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05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05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0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058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0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0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861" grpId="0" build="p" autoUpdateAnimBg="0"/>
      <p:bldP spid="505862" grpId="0" build="p" autoUpdateAnimBg="0"/>
      <p:bldP spid="50586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E13B065-C7E1-47E5-A2D4-CF9E8B359F39}" type="slidenum">
              <a:rPr lang="en-AU" altLang="en-US" smtClean="0">
                <a:solidFill>
                  <a:srgbClr val="000000"/>
                </a:solidFill>
              </a:rPr>
              <a:pPr/>
              <a:t>17</a:t>
            </a:fld>
            <a:endParaRPr lang="en-AU" altLang="en-US" smtClean="0">
              <a:solidFill>
                <a:srgbClr val="000000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95350" y="1619250"/>
            <a:ext cx="3048000" cy="2009775"/>
            <a:chOff x="564" y="1020"/>
            <a:chExt cx="1920" cy="1266"/>
          </a:xfrm>
        </p:grpSpPr>
        <p:pic>
          <p:nvPicPr>
            <p:cNvPr id="32862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" y="1020"/>
              <a:ext cx="1920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6884" name="Text Box 4"/>
            <p:cNvSpPr txBox="1">
              <a:spLocks noChangeArrowheads="1"/>
            </p:cNvSpPr>
            <p:nvPr/>
          </p:nvSpPr>
          <p:spPr bwMode="auto">
            <a:xfrm>
              <a:off x="960" y="1844"/>
              <a:ext cx="106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just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GB" sz="2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" charset="0"/>
                </a:rPr>
                <a:t>Penicillin V</a:t>
              </a:r>
            </a:p>
            <a:p>
              <a:pPr algn="just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GB" sz="2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" charset="0"/>
                </a:rPr>
                <a:t>(orally active)</a:t>
              </a:r>
              <a:endParaRPr lang="en-GB" altLang="en-GB" sz="2400">
                <a:solidFill>
                  <a:srgbClr val="000000"/>
                </a:solidFill>
                <a:latin typeface="Times" charset="0"/>
              </a:endParaRPr>
            </a:p>
          </p:txBody>
        </p:sp>
      </p:grpSp>
      <p:sp>
        <p:nvSpPr>
          <p:cNvPr id="506886" name="Text Box 6"/>
          <p:cNvSpPr txBox="1">
            <a:spLocks noChangeArrowheads="1"/>
          </p:cNvSpPr>
          <p:nvPr/>
        </p:nvSpPr>
        <p:spPr bwMode="auto">
          <a:xfrm>
            <a:off x="457200" y="944563"/>
            <a:ext cx="145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GB" sz="24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Examples</a:t>
            </a:r>
            <a:endParaRPr lang="en-GB" altLang="en-GB" sz="2400" u="sng">
              <a:solidFill>
                <a:srgbClr val="FF0000"/>
              </a:solidFill>
              <a:latin typeface="Times" charset="0"/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04800" y="1981200"/>
            <a:ext cx="1657350" cy="1076325"/>
            <a:chOff x="192" y="1248"/>
            <a:chExt cx="1044" cy="678"/>
          </a:xfrm>
        </p:grpSpPr>
        <p:sp>
          <p:nvSpPr>
            <p:cNvPr id="506888" name="Text Box 8"/>
            <p:cNvSpPr txBox="1">
              <a:spLocks noChangeArrowheads="1"/>
            </p:cNvSpPr>
            <p:nvPr/>
          </p:nvSpPr>
          <p:spPr bwMode="auto">
            <a:xfrm>
              <a:off x="192" y="1522"/>
              <a:ext cx="104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just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GB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" charset="0"/>
                </a:rPr>
                <a:t>electronegative</a:t>
              </a:r>
            </a:p>
            <a:p>
              <a:pPr algn="just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GB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" charset="0"/>
                </a:rPr>
                <a:t>oxygen</a:t>
              </a:r>
              <a:endParaRPr lang="en-GB" altLang="en-GB" sz="240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32861" name="Line 9"/>
            <p:cNvSpPr>
              <a:spLocks noChangeShapeType="1"/>
            </p:cNvSpPr>
            <p:nvPr/>
          </p:nvSpPr>
          <p:spPr bwMode="auto">
            <a:xfrm flipV="1">
              <a:off x="624" y="1248"/>
              <a:ext cx="9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000000"/>
                </a:solidFill>
              </a:endParaRPr>
            </a:p>
          </p:txBody>
        </p:sp>
      </p:grpSp>
      <p:sp>
        <p:nvSpPr>
          <p:cNvPr id="506890" name="Text Box 10"/>
          <p:cNvSpPr txBox="1">
            <a:spLocks noChangeArrowheads="1"/>
          </p:cNvSpPr>
          <p:nvPr/>
        </p:nvSpPr>
        <p:spPr bwMode="auto">
          <a:xfrm>
            <a:off x="5257800" y="3733800"/>
            <a:ext cx="3505200" cy="13112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altLang="en-GB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Very successful semi-synthetic </a:t>
            </a:r>
            <a:r>
              <a:rPr lang="en-GB" altLang="en-GB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penicillins</a:t>
            </a:r>
            <a:endParaRPr lang="en-GB" altLang="en-GB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" charset="0"/>
            </a:endParaRPr>
          </a:p>
          <a:p>
            <a:pPr marL="457200" indent="-457200" algn="just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GB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	e.g. </a:t>
            </a:r>
            <a:r>
              <a:rPr lang="en-GB" altLang="en-GB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ampicillin</a:t>
            </a:r>
            <a:r>
              <a:rPr lang="en-GB" altLang="en-GB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, </a:t>
            </a:r>
            <a:r>
              <a:rPr lang="en-GB" altLang="en-GB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oxacillin</a:t>
            </a:r>
            <a:endParaRPr lang="en-GB" altLang="en-GB" sz="2000" b="1" dirty="0">
              <a:solidFill>
                <a:srgbClr val="000000"/>
              </a:solidFill>
              <a:latin typeface="Times" charset="0"/>
            </a:endParaRPr>
          </a:p>
          <a:p>
            <a:pPr marL="457200" indent="-457200" algn="just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altLang="en-GB" sz="20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06891" name="Text Box 11"/>
          <p:cNvSpPr txBox="1">
            <a:spLocks noChangeArrowheads="1"/>
          </p:cNvSpPr>
          <p:nvPr/>
        </p:nvSpPr>
        <p:spPr bwMode="auto">
          <a:xfrm>
            <a:off x="228600" y="3733800"/>
            <a:ext cx="5148263" cy="13239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altLang="en-GB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Better acid stability and orally active</a:t>
            </a:r>
          </a:p>
          <a:p>
            <a:pPr marL="457200" indent="-457200" algn="just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altLang="en-GB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But sensitive to </a:t>
            </a:r>
            <a:r>
              <a:rPr lang="en-GB" altLang="en-GB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b</a:t>
            </a:r>
            <a:r>
              <a:rPr lang="en-GB" altLang="en-GB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-</a:t>
            </a:r>
            <a:r>
              <a:rPr lang="en-GB" altLang="en-GB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lactamases</a:t>
            </a:r>
            <a:endParaRPr lang="en-GB" altLang="en-GB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" charset="0"/>
            </a:endParaRPr>
          </a:p>
          <a:p>
            <a:pPr marL="457200" indent="-457200" algn="just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altLang="en-GB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Slightly less active than Penicillin G</a:t>
            </a:r>
          </a:p>
          <a:p>
            <a:pPr marL="457200" indent="-457200" algn="just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altLang="en-GB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Allergy problems with some patients</a:t>
            </a:r>
            <a:endParaRPr lang="en-GB" altLang="en-GB" sz="2400" dirty="0">
              <a:solidFill>
                <a:srgbClr val="000000"/>
              </a:solidFill>
              <a:latin typeface="Times" charset="0"/>
            </a:endParaRP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257300" y="1828800"/>
            <a:ext cx="762000" cy="203200"/>
            <a:chOff x="792" y="1152"/>
            <a:chExt cx="480" cy="128"/>
          </a:xfrm>
        </p:grpSpPr>
        <p:sp>
          <p:nvSpPr>
            <p:cNvPr id="32858" name="Line 13"/>
            <p:cNvSpPr>
              <a:spLocks noChangeShapeType="1"/>
            </p:cNvSpPr>
            <p:nvPr/>
          </p:nvSpPr>
          <p:spPr bwMode="auto">
            <a:xfrm flipH="1" flipV="1">
              <a:off x="1168" y="1208"/>
              <a:ext cx="104" cy="7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000000"/>
                </a:solidFill>
              </a:endParaRPr>
            </a:p>
          </p:txBody>
        </p:sp>
        <p:sp>
          <p:nvSpPr>
            <p:cNvPr id="32859" name="Line 14"/>
            <p:cNvSpPr>
              <a:spLocks noChangeShapeType="1"/>
            </p:cNvSpPr>
            <p:nvPr/>
          </p:nvSpPr>
          <p:spPr bwMode="auto">
            <a:xfrm flipH="1">
              <a:off x="792" y="1152"/>
              <a:ext cx="8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000000"/>
                </a:solidFill>
              </a:endParaRPr>
            </a:p>
          </p:txBody>
        </p:sp>
      </p:grpSp>
      <p:sp>
        <p:nvSpPr>
          <p:cNvPr id="506896" name="Text Box 16"/>
          <p:cNvSpPr txBox="1">
            <a:spLocks noChangeArrowheads="1"/>
          </p:cNvSpPr>
          <p:nvPr/>
        </p:nvSpPr>
        <p:spPr bwMode="auto">
          <a:xfrm>
            <a:off x="381000" y="103188"/>
            <a:ext cx="8410575" cy="588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GB" sz="2800" b="1" u="sng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UP Argo" pitchFamily="34" charset="0"/>
              </a:rPr>
              <a:t>Problem 1</a:t>
            </a:r>
            <a:r>
              <a:rPr lang="en-GB" altLang="en-GB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UP Argo" pitchFamily="34" charset="0"/>
              </a:rPr>
              <a:t> </a:t>
            </a:r>
            <a:r>
              <a:rPr lang="en-GB" altLang="en-GB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UP Argo" pitchFamily="34" charset="0"/>
              </a:rPr>
              <a:t>– Solution to the Acid Sensitivity</a:t>
            </a:r>
            <a:r>
              <a:rPr lang="en-GB" altLang="en-GB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 </a:t>
            </a:r>
            <a:endParaRPr lang="en-GB" altLang="en-GB" sz="2400">
              <a:solidFill>
                <a:srgbClr val="000000"/>
              </a:solidFill>
              <a:latin typeface="Times" charset="0"/>
            </a:endParaRPr>
          </a:p>
        </p:txBody>
      </p:sp>
      <p:grpSp>
        <p:nvGrpSpPr>
          <p:cNvPr id="5" name="Group 18"/>
          <p:cNvGrpSpPr>
            <a:grpSpLocks noChangeAspect="1"/>
          </p:cNvGrpSpPr>
          <p:nvPr/>
        </p:nvGrpSpPr>
        <p:grpSpPr bwMode="auto">
          <a:xfrm>
            <a:off x="5257800" y="1292225"/>
            <a:ext cx="2743200" cy="2255838"/>
            <a:chOff x="3312" y="814"/>
            <a:chExt cx="1728" cy="1421"/>
          </a:xfrm>
        </p:grpSpPr>
        <p:sp>
          <p:nvSpPr>
            <p:cNvPr id="32780" name="AutoShape 17"/>
            <p:cNvSpPr>
              <a:spLocks noChangeAspect="1" noChangeArrowheads="1" noTextEdit="1"/>
            </p:cNvSpPr>
            <p:nvPr/>
          </p:nvSpPr>
          <p:spPr bwMode="auto">
            <a:xfrm>
              <a:off x="3312" y="816"/>
              <a:ext cx="1728" cy="1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000000"/>
                </a:solidFill>
              </a:endParaRPr>
            </a:p>
          </p:txBody>
        </p:sp>
        <p:grpSp>
          <p:nvGrpSpPr>
            <p:cNvPr id="32781" name="Group 25"/>
            <p:cNvGrpSpPr>
              <a:grpSpLocks/>
            </p:cNvGrpSpPr>
            <p:nvPr/>
          </p:nvGrpSpPr>
          <p:grpSpPr bwMode="auto">
            <a:xfrm>
              <a:off x="4930" y="1164"/>
              <a:ext cx="69" cy="556"/>
              <a:chOff x="4930" y="1164"/>
              <a:chExt cx="69" cy="556"/>
            </a:xfrm>
          </p:grpSpPr>
          <p:sp>
            <p:nvSpPr>
              <p:cNvPr id="32852" name="Arc 19"/>
              <p:cNvSpPr>
                <a:spLocks/>
              </p:cNvSpPr>
              <p:nvPr/>
            </p:nvSpPr>
            <p:spPr bwMode="auto">
              <a:xfrm>
                <a:off x="4930" y="1685"/>
                <a:ext cx="34" cy="35"/>
              </a:xfrm>
              <a:custGeom>
                <a:avLst/>
                <a:gdLst>
                  <a:gd name="T0" fmla="*/ 0 w 21711"/>
                  <a:gd name="T1" fmla="*/ 0 h 21814"/>
                  <a:gd name="T2" fmla="*/ 0 w 21711"/>
                  <a:gd name="T3" fmla="*/ 0 h 21814"/>
                  <a:gd name="T4" fmla="*/ 0 w 21711"/>
                  <a:gd name="T5" fmla="*/ 0 h 21814"/>
                  <a:gd name="T6" fmla="*/ 0 60000 65536"/>
                  <a:gd name="T7" fmla="*/ 0 60000 65536"/>
                  <a:gd name="T8" fmla="*/ 0 60000 65536"/>
                  <a:gd name="T9" fmla="*/ 0 w 21711"/>
                  <a:gd name="T10" fmla="*/ 0 h 21814"/>
                  <a:gd name="T11" fmla="*/ 21711 w 21711"/>
                  <a:gd name="T12" fmla="*/ 21814 h 218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11" h="21814" fill="none" extrusionOk="0">
                    <a:moveTo>
                      <a:pt x="21709" y="0"/>
                    </a:moveTo>
                    <a:cubicBezTo>
                      <a:pt x="21710" y="71"/>
                      <a:pt x="21711" y="142"/>
                      <a:pt x="21711" y="214"/>
                    </a:cubicBezTo>
                    <a:cubicBezTo>
                      <a:pt x="21711" y="12143"/>
                      <a:pt x="12040" y="21814"/>
                      <a:pt x="111" y="21814"/>
                    </a:cubicBezTo>
                    <a:cubicBezTo>
                      <a:pt x="74" y="21814"/>
                      <a:pt x="37" y="21813"/>
                      <a:pt x="0" y="21813"/>
                    </a:cubicBezTo>
                  </a:path>
                  <a:path w="21711" h="21814" stroke="0" extrusionOk="0">
                    <a:moveTo>
                      <a:pt x="21709" y="0"/>
                    </a:moveTo>
                    <a:cubicBezTo>
                      <a:pt x="21710" y="71"/>
                      <a:pt x="21711" y="142"/>
                      <a:pt x="21711" y="214"/>
                    </a:cubicBezTo>
                    <a:cubicBezTo>
                      <a:pt x="21711" y="12143"/>
                      <a:pt x="12040" y="21814"/>
                      <a:pt x="111" y="21814"/>
                    </a:cubicBezTo>
                    <a:cubicBezTo>
                      <a:pt x="74" y="21814"/>
                      <a:pt x="37" y="21813"/>
                      <a:pt x="0" y="21813"/>
                    </a:cubicBezTo>
                    <a:lnTo>
                      <a:pt x="111" y="214"/>
                    </a:lnTo>
                    <a:lnTo>
                      <a:pt x="21709" y="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EG">
                  <a:solidFill>
                    <a:srgbClr val="000000"/>
                  </a:solidFill>
                </a:endParaRPr>
              </a:p>
            </p:txBody>
          </p:sp>
          <p:sp>
            <p:nvSpPr>
              <p:cNvPr id="32853" name="Line 20"/>
              <p:cNvSpPr>
                <a:spLocks noChangeShapeType="1"/>
              </p:cNvSpPr>
              <p:nvPr/>
            </p:nvSpPr>
            <p:spPr bwMode="auto">
              <a:xfrm flipV="1">
                <a:off x="4963" y="1476"/>
                <a:ext cx="0" cy="20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EG">
                  <a:solidFill>
                    <a:srgbClr val="000000"/>
                  </a:solidFill>
                </a:endParaRPr>
              </a:p>
            </p:txBody>
          </p:sp>
          <p:sp>
            <p:nvSpPr>
              <p:cNvPr id="32854" name="Arc 21"/>
              <p:cNvSpPr>
                <a:spLocks/>
              </p:cNvSpPr>
              <p:nvPr/>
            </p:nvSpPr>
            <p:spPr bwMode="auto">
              <a:xfrm>
                <a:off x="4964" y="1442"/>
                <a:ext cx="35" cy="3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21493"/>
                    </a:moveTo>
                    <a:cubicBezTo>
                      <a:pt x="58" y="9647"/>
                      <a:pt x="9647" y="58"/>
                      <a:pt x="21493" y="0"/>
                    </a:cubicBezTo>
                  </a:path>
                  <a:path w="21600" h="21600" stroke="0" extrusionOk="0">
                    <a:moveTo>
                      <a:pt x="0" y="21493"/>
                    </a:moveTo>
                    <a:cubicBezTo>
                      <a:pt x="58" y="9647"/>
                      <a:pt x="9647" y="58"/>
                      <a:pt x="21493" y="0"/>
                    </a:cubicBezTo>
                    <a:lnTo>
                      <a:pt x="21600" y="21600"/>
                    </a:lnTo>
                    <a:lnTo>
                      <a:pt x="0" y="21493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EG">
                  <a:solidFill>
                    <a:srgbClr val="000000"/>
                  </a:solidFill>
                </a:endParaRPr>
              </a:p>
            </p:txBody>
          </p:sp>
          <p:sp>
            <p:nvSpPr>
              <p:cNvPr id="32855" name="Arc 22"/>
              <p:cNvSpPr>
                <a:spLocks/>
              </p:cNvSpPr>
              <p:nvPr/>
            </p:nvSpPr>
            <p:spPr bwMode="auto">
              <a:xfrm>
                <a:off x="4964" y="1406"/>
                <a:ext cx="35" cy="34"/>
              </a:xfrm>
              <a:custGeom>
                <a:avLst/>
                <a:gdLst>
                  <a:gd name="T0" fmla="*/ 0 w 21600"/>
                  <a:gd name="T1" fmla="*/ 0 h 21709"/>
                  <a:gd name="T2" fmla="*/ 0 w 21600"/>
                  <a:gd name="T3" fmla="*/ 0 h 21709"/>
                  <a:gd name="T4" fmla="*/ 0 w 21600"/>
                  <a:gd name="T5" fmla="*/ 0 h 2170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709"/>
                  <a:gd name="T11" fmla="*/ 21600 w 21600"/>
                  <a:gd name="T12" fmla="*/ 21709 h 217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709" fill="none" extrusionOk="0">
                    <a:moveTo>
                      <a:pt x="21493" y="21708"/>
                    </a:moveTo>
                    <a:cubicBezTo>
                      <a:pt x="9605" y="21649"/>
                      <a:pt x="0" y="11996"/>
                      <a:pt x="0" y="109"/>
                    </a:cubicBezTo>
                    <a:cubicBezTo>
                      <a:pt x="-1" y="72"/>
                      <a:pt x="0" y="36"/>
                      <a:pt x="0" y="0"/>
                    </a:cubicBezTo>
                  </a:path>
                  <a:path w="21600" h="21709" stroke="0" extrusionOk="0">
                    <a:moveTo>
                      <a:pt x="21493" y="21708"/>
                    </a:moveTo>
                    <a:cubicBezTo>
                      <a:pt x="9605" y="21649"/>
                      <a:pt x="0" y="11996"/>
                      <a:pt x="0" y="109"/>
                    </a:cubicBezTo>
                    <a:cubicBezTo>
                      <a:pt x="-1" y="72"/>
                      <a:pt x="0" y="36"/>
                      <a:pt x="0" y="0"/>
                    </a:cubicBezTo>
                    <a:lnTo>
                      <a:pt x="21600" y="109"/>
                    </a:lnTo>
                    <a:lnTo>
                      <a:pt x="21493" y="21708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EG">
                  <a:solidFill>
                    <a:srgbClr val="000000"/>
                  </a:solidFill>
                </a:endParaRPr>
              </a:p>
            </p:txBody>
          </p:sp>
          <p:sp>
            <p:nvSpPr>
              <p:cNvPr id="32856" name="Line 23"/>
              <p:cNvSpPr>
                <a:spLocks noChangeShapeType="1"/>
              </p:cNvSpPr>
              <p:nvPr/>
            </p:nvSpPr>
            <p:spPr bwMode="auto">
              <a:xfrm flipV="1">
                <a:off x="4963" y="1197"/>
                <a:ext cx="0" cy="2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EG">
                  <a:solidFill>
                    <a:srgbClr val="000000"/>
                  </a:solidFill>
                </a:endParaRPr>
              </a:p>
            </p:txBody>
          </p:sp>
          <p:sp>
            <p:nvSpPr>
              <p:cNvPr id="32857" name="Arc 24"/>
              <p:cNvSpPr>
                <a:spLocks/>
              </p:cNvSpPr>
              <p:nvPr/>
            </p:nvSpPr>
            <p:spPr bwMode="auto">
              <a:xfrm>
                <a:off x="4930" y="1164"/>
                <a:ext cx="34" cy="35"/>
              </a:xfrm>
              <a:custGeom>
                <a:avLst/>
                <a:gdLst>
                  <a:gd name="T0" fmla="*/ 0 w 21707"/>
                  <a:gd name="T1" fmla="*/ 0 h 21600"/>
                  <a:gd name="T2" fmla="*/ 0 w 21707"/>
                  <a:gd name="T3" fmla="*/ 0 h 21600"/>
                  <a:gd name="T4" fmla="*/ 0 w 2170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707"/>
                  <a:gd name="T10" fmla="*/ 0 h 21600"/>
                  <a:gd name="T11" fmla="*/ 21707 w 2170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07" h="21600" fill="none" extrusionOk="0">
                    <a:moveTo>
                      <a:pt x="0" y="0"/>
                    </a:moveTo>
                    <a:cubicBezTo>
                      <a:pt x="36" y="0"/>
                      <a:pt x="72" y="-1"/>
                      <a:pt x="108" y="0"/>
                    </a:cubicBezTo>
                    <a:cubicBezTo>
                      <a:pt x="11953" y="0"/>
                      <a:pt x="21589" y="9540"/>
                      <a:pt x="21706" y="21386"/>
                    </a:cubicBezTo>
                  </a:path>
                  <a:path w="21707" h="21600" stroke="0" extrusionOk="0">
                    <a:moveTo>
                      <a:pt x="0" y="0"/>
                    </a:moveTo>
                    <a:cubicBezTo>
                      <a:pt x="36" y="0"/>
                      <a:pt x="72" y="-1"/>
                      <a:pt x="108" y="0"/>
                    </a:cubicBezTo>
                    <a:cubicBezTo>
                      <a:pt x="11953" y="0"/>
                      <a:pt x="21589" y="9540"/>
                      <a:pt x="21706" y="21386"/>
                    </a:cubicBezTo>
                    <a:lnTo>
                      <a:pt x="108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EG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782" name="Group 29"/>
            <p:cNvGrpSpPr>
              <a:grpSpLocks/>
            </p:cNvGrpSpPr>
            <p:nvPr/>
          </p:nvGrpSpPr>
          <p:grpSpPr bwMode="auto">
            <a:xfrm>
              <a:off x="3675" y="1221"/>
              <a:ext cx="105" cy="71"/>
              <a:chOff x="3675" y="1221"/>
              <a:chExt cx="105" cy="71"/>
            </a:xfrm>
          </p:grpSpPr>
          <p:sp>
            <p:nvSpPr>
              <p:cNvPr id="32849" name="Freeform 26"/>
              <p:cNvSpPr>
                <a:spLocks/>
              </p:cNvSpPr>
              <p:nvPr/>
            </p:nvSpPr>
            <p:spPr bwMode="auto">
              <a:xfrm>
                <a:off x="3675" y="1221"/>
                <a:ext cx="77" cy="59"/>
              </a:xfrm>
              <a:custGeom>
                <a:avLst/>
                <a:gdLst>
                  <a:gd name="T0" fmla="*/ 0 w 77"/>
                  <a:gd name="T1" fmla="*/ 0 h 59"/>
                  <a:gd name="T2" fmla="*/ 77 w 77"/>
                  <a:gd name="T3" fmla="*/ 25 h 59"/>
                  <a:gd name="T4" fmla="*/ 58 w 77"/>
                  <a:gd name="T5" fmla="*/ 37 h 59"/>
                  <a:gd name="T6" fmla="*/ 54 w 77"/>
                  <a:gd name="T7" fmla="*/ 59 h 59"/>
                  <a:gd name="T8" fmla="*/ 0 w 77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59"/>
                  <a:gd name="T17" fmla="*/ 77 w 77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59">
                    <a:moveTo>
                      <a:pt x="0" y="0"/>
                    </a:moveTo>
                    <a:lnTo>
                      <a:pt x="77" y="25"/>
                    </a:lnTo>
                    <a:lnTo>
                      <a:pt x="58" y="37"/>
                    </a:lnTo>
                    <a:lnTo>
                      <a:pt x="54" y="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EG">
                  <a:solidFill>
                    <a:srgbClr val="000000"/>
                  </a:solidFill>
                </a:endParaRPr>
              </a:p>
            </p:txBody>
          </p:sp>
          <p:sp>
            <p:nvSpPr>
              <p:cNvPr id="32850" name="Line 27"/>
              <p:cNvSpPr>
                <a:spLocks noChangeShapeType="1"/>
              </p:cNvSpPr>
              <p:nvPr/>
            </p:nvSpPr>
            <p:spPr bwMode="auto">
              <a:xfrm>
                <a:off x="3735" y="1260"/>
                <a:ext cx="39" cy="2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EG">
                  <a:solidFill>
                    <a:srgbClr val="000000"/>
                  </a:solidFill>
                </a:endParaRPr>
              </a:p>
            </p:txBody>
          </p:sp>
          <p:sp>
            <p:nvSpPr>
              <p:cNvPr id="32851" name="Freeform 28"/>
              <p:cNvSpPr>
                <a:spLocks/>
              </p:cNvSpPr>
              <p:nvPr/>
            </p:nvSpPr>
            <p:spPr bwMode="auto">
              <a:xfrm>
                <a:off x="3727" y="1252"/>
                <a:ext cx="53" cy="40"/>
              </a:xfrm>
              <a:custGeom>
                <a:avLst/>
                <a:gdLst>
                  <a:gd name="T0" fmla="*/ 0 w 53"/>
                  <a:gd name="T1" fmla="*/ 14 h 40"/>
                  <a:gd name="T2" fmla="*/ 10 w 53"/>
                  <a:gd name="T3" fmla="*/ 0 h 40"/>
                  <a:gd name="T4" fmla="*/ 53 w 53"/>
                  <a:gd name="T5" fmla="*/ 26 h 40"/>
                  <a:gd name="T6" fmla="*/ 43 w 53"/>
                  <a:gd name="T7" fmla="*/ 40 h 40"/>
                  <a:gd name="T8" fmla="*/ 0 w 53"/>
                  <a:gd name="T9" fmla="*/ 14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40"/>
                  <a:gd name="T17" fmla="*/ 53 w 53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40">
                    <a:moveTo>
                      <a:pt x="0" y="14"/>
                    </a:moveTo>
                    <a:lnTo>
                      <a:pt x="10" y="0"/>
                    </a:lnTo>
                    <a:lnTo>
                      <a:pt x="53" y="26"/>
                    </a:lnTo>
                    <a:lnTo>
                      <a:pt x="43" y="4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EG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2783" name="Line 30"/>
            <p:cNvSpPr>
              <a:spLocks noChangeShapeType="1"/>
            </p:cNvSpPr>
            <p:nvPr/>
          </p:nvSpPr>
          <p:spPr bwMode="auto">
            <a:xfrm>
              <a:off x="3663" y="1205"/>
              <a:ext cx="149" cy="10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000000"/>
                </a:solidFill>
              </a:endParaRPr>
            </a:p>
          </p:txBody>
        </p:sp>
        <p:sp>
          <p:nvSpPr>
            <p:cNvPr id="32784" name="Freeform 31"/>
            <p:cNvSpPr>
              <a:spLocks/>
            </p:cNvSpPr>
            <p:nvPr/>
          </p:nvSpPr>
          <p:spPr bwMode="auto">
            <a:xfrm>
              <a:off x="3657" y="1199"/>
              <a:ext cx="163" cy="121"/>
            </a:xfrm>
            <a:custGeom>
              <a:avLst/>
              <a:gdLst>
                <a:gd name="T0" fmla="*/ 0 w 163"/>
                <a:gd name="T1" fmla="*/ 14 h 121"/>
                <a:gd name="T2" fmla="*/ 10 w 163"/>
                <a:gd name="T3" fmla="*/ 0 h 121"/>
                <a:gd name="T4" fmla="*/ 163 w 163"/>
                <a:gd name="T5" fmla="*/ 107 h 121"/>
                <a:gd name="T6" fmla="*/ 153 w 163"/>
                <a:gd name="T7" fmla="*/ 121 h 121"/>
                <a:gd name="T8" fmla="*/ 0 w 163"/>
                <a:gd name="T9" fmla="*/ 14 h 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3"/>
                <a:gd name="T16" fmla="*/ 0 h 121"/>
                <a:gd name="T17" fmla="*/ 163 w 163"/>
                <a:gd name="T18" fmla="*/ 121 h 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3" h="121">
                  <a:moveTo>
                    <a:pt x="0" y="14"/>
                  </a:moveTo>
                  <a:lnTo>
                    <a:pt x="10" y="0"/>
                  </a:lnTo>
                  <a:lnTo>
                    <a:pt x="163" y="107"/>
                  </a:lnTo>
                  <a:lnTo>
                    <a:pt x="153" y="12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000000"/>
                </a:solidFill>
              </a:endParaRPr>
            </a:p>
          </p:txBody>
        </p:sp>
        <p:grpSp>
          <p:nvGrpSpPr>
            <p:cNvPr id="32785" name="Group 36"/>
            <p:cNvGrpSpPr>
              <a:grpSpLocks/>
            </p:cNvGrpSpPr>
            <p:nvPr/>
          </p:nvGrpSpPr>
          <p:grpSpPr bwMode="auto">
            <a:xfrm>
              <a:off x="3830" y="1403"/>
              <a:ext cx="61" cy="147"/>
              <a:chOff x="3830" y="1403"/>
              <a:chExt cx="61" cy="147"/>
            </a:xfrm>
          </p:grpSpPr>
          <p:sp>
            <p:nvSpPr>
              <p:cNvPr id="32845" name="Line 32"/>
              <p:cNvSpPr>
                <a:spLocks noChangeShapeType="1"/>
              </p:cNvSpPr>
              <p:nvPr/>
            </p:nvSpPr>
            <p:spPr bwMode="auto">
              <a:xfrm flipV="1">
                <a:off x="3881" y="1403"/>
                <a:ext cx="0" cy="14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EG">
                  <a:solidFill>
                    <a:srgbClr val="000000"/>
                  </a:solidFill>
                </a:endParaRPr>
              </a:p>
            </p:txBody>
          </p:sp>
          <p:sp>
            <p:nvSpPr>
              <p:cNvPr id="32846" name="Rectangle 33"/>
              <p:cNvSpPr>
                <a:spLocks noChangeArrowheads="1"/>
              </p:cNvSpPr>
              <p:nvPr/>
            </p:nvSpPr>
            <p:spPr bwMode="auto">
              <a:xfrm>
                <a:off x="3873" y="1403"/>
                <a:ext cx="18" cy="14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2847" name="Line 34"/>
              <p:cNvSpPr>
                <a:spLocks noChangeShapeType="1"/>
              </p:cNvSpPr>
              <p:nvPr/>
            </p:nvSpPr>
            <p:spPr bwMode="auto">
              <a:xfrm flipV="1">
                <a:off x="3838" y="1403"/>
                <a:ext cx="0" cy="14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EG">
                  <a:solidFill>
                    <a:srgbClr val="000000"/>
                  </a:solidFill>
                </a:endParaRPr>
              </a:p>
            </p:txBody>
          </p:sp>
          <p:sp>
            <p:nvSpPr>
              <p:cNvPr id="32848" name="Rectangle 35"/>
              <p:cNvSpPr>
                <a:spLocks noChangeArrowheads="1"/>
              </p:cNvSpPr>
              <p:nvPr/>
            </p:nvSpPr>
            <p:spPr bwMode="auto">
              <a:xfrm>
                <a:off x="3830" y="1403"/>
                <a:ext cx="16" cy="14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2786" name="Line 37"/>
            <p:cNvSpPr>
              <a:spLocks noChangeShapeType="1"/>
            </p:cNvSpPr>
            <p:nvPr/>
          </p:nvSpPr>
          <p:spPr bwMode="auto">
            <a:xfrm flipV="1">
              <a:off x="3909" y="1226"/>
              <a:ext cx="141" cy="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000000"/>
                </a:solidFill>
              </a:endParaRPr>
            </a:p>
          </p:txBody>
        </p:sp>
        <p:sp>
          <p:nvSpPr>
            <p:cNvPr id="32787" name="Freeform 38"/>
            <p:cNvSpPr>
              <a:spLocks/>
            </p:cNvSpPr>
            <p:nvPr/>
          </p:nvSpPr>
          <p:spPr bwMode="auto">
            <a:xfrm>
              <a:off x="3903" y="1219"/>
              <a:ext cx="153" cy="103"/>
            </a:xfrm>
            <a:custGeom>
              <a:avLst/>
              <a:gdLst>
                <a:gd name="T0" fmla="*/ 145 w 153"/>
                <a:gd name="T1" fmla="*/ 0 h 103"/>
                <a:gd name="T2" fmla="*/ 153 w 153"/>
                <a:gd name="T3" fmla="*/ 15 h 103"/>
                <a:gd name="T4" fmla="*/ 10 w 153"/>
                <a:gd name="T5" fmla="*/ 103 h 103"/>
                <a:gd name="T6" fmla="*/ 0 w 153"/>
                <a:gd name="T7" fmla="*/ 89 h 103"/>
                <a:gd name="T8" fmla="*/ 145 w 153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"/>
                <a:gd name="T16" fmla="*/ 0 h 103"/>
                <a:gd name="T17" fmla="*/ 153 w 153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" h="103">
                  <a:moveTo>
                    <a:pt x="145" y="0"/>
                  </a:moveTo>
                  <a:lnTo>
                    <a:pt x="153" y="15"/>
                  </a:lnTo>
                  <a:lnTo>
                    <a:pt x="10" y="103"/>
                  </a:lnTo>
                  <a:lnTo>
                    <a:pt x="0" y="89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000000"/>
                </a:solidFill>
              </a:endParaRPr>
            </a:p>
          </p:txBody>
        </p:sp>
        <p:grpSp>
          <p:nvGrpSpPr>
            <p:cNvPr id="32788" name="Group 43"/>
            <p:cNvGrpSpPr>
              <a:grpSpLocks/>
            </p:cNvGrpSpPr>
            <p:nvPr/>
          </p:nvGrpSpPr>
          <p:grpSpPr bwMode="auto">
            <a:xfrm>
              <a:off x="4338" y="1546"/>
              <a:ext cx="133" cy="135"/>
              <a:chOff x="4338" y="1546"/>
              <a:chExt cx="133" cy="135"/>
            </a:xfrm>
          </p:grpSpPr>
          <p:sp>
            <p:nvSpPr>
              <p:cNvPr id="32841" name="Line 39"/>
              <p:cNvSpPr>
                <a:spLocks noChangeShapeType="1"/>
              </p:cNvSpPr>
              <p:nvPr/>
            </p:nvSpPr>
            <p:spPr bwMode="auto">
              <a:xfrm flipV="1">
                <a:off x="4377" y="1583"/>
                <a:ext cx="88" cy="9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EG">
                  <a:solidFill>
                    <a:srgbClr val="000000"/>
                  </a:solidFill>
                </a:endParaRPr>
              </a:p>
            </p:txBody>
          </p:sp>
          <p:sp>
            <p:nvSpPr>
              <p:cNvPr id="32842" name="Freeform 40"/>
              <p:cNvSpPr>
                <a:spLocks/>
              </p:cNvSpPr>
              <p:nvPr/>
            </p:nvSpPr>
            <p:spPr bwMode="auto">
              <a:xfrm>
                <a:off x="4371" y="1577"/>
                <a:ext cx="100" cy="104"/>
              </a:xfrm>
              <a:custGeom>
                <a:avLst/>
                <a:gdLst>
                  <a:gd name="T0" fmla="*/ 12 w 100"/>
                  <a:gd name="T1" fmla="*/ 104 h 104"/>
                  <a:gd name="T2" fmla="*/ 0 w 100"/>
                  <a:gd name="T3" fmla="*/ 92 h 104"/>
                  <a:gd name="T4" fmla="*/ 88 w 100"/>
                  <a:gd name="T5" fmla="*/ 0 h 104"/>
                  <a:gd name="T6" fmla="*/ 100 w 100"/>
                  <a:gd name="T7" fmla="*/ 12 h 104"/>
                  <a:gd name="T8" fmla="*/ 12 w 100"/>
                  <a:gd name="T9" fmla="*/ 104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"/>
                  <a:gd name="T16" fmla="*/ 0 h 104"/>
                  <a:gd name="T17" fmla="*/ 100 w 100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" h="104">
                    <a:moveTo>
                      <a:pt x="12" y="104"/>
                    </a:moveTo>
                    <a:lnTo>
                      <a:pt x="0" y="92"/>
                    </a:lnTo>
                    <a:lnTo>
                      <a:pt x="88" y="0"/>
                    </a:lnTo>
                    <a:lnTo>
                      <a:pt x="100" y="12"/>
                    </a:lnTo>
                    <a:lnTo>
                      <a:pt x="12" y="10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EG">
                  <a:solidFill>
                    <a:srgbClr val="000000"/>
                  </a:solidFill>
                </a:endParaRPr>
              </a:p>
            </p:txBody>
          </p:sp>
          <p:sp>
            <p:nvSpPr>
              <p:cNvPr id="32843" name="Line 41"/>
              <p:cNvSpPr>
                <a:spLocks noChangeShapeType="1"/>
              </p:cNvSpPr>
              <p:nvPr/>
            </p:nvSpPr>
            <p:spPr bwMode="auto">
              <a:xfrm flipV="1">
                <a:off x="4344" y="1552"/>
                <a:ext cx="91" cy="9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EG">
                  <a:solidFill>
                    <a:srgbClr val="000000"/>
                  </a:solidFill>
                </a:endParaRPr>
              </a:p>
            </p:txBody>
          </p:sp>
          <p:sp>
            <p:nvSpPr>
              <p:cNvPr id="32844" name="Freeform 42"/>
              <p:cNvSpPr>
                <a:spLocks/>
              </p:cNvSpPr>
              <p:nvPr/>
            </p:nvSpPr>
            <p:spPr bwMode="auto">
              <a:xfrm>
                <a:off x="4338" y="1546"/>
                <a:ext cx="103" cy="105"/>
              </a:xfrm>
              <a:custGeom>
                <a:avLst/>
                <a:gdLst>
                  <a:gd name="T0" fmla="*/ 12 w 103"/>
                  <a:gd name="T1" fmla="*/ 105 h 105"/>
                  <a:gd name="T2" fmla="*/ 0 w 103"/>
                  <a:gd name="T3" fmla="*/ 93 h 105"/>
                  <a:gd name="T4" fmla="*/ 91 w 103"/>
                  <a:gd name="T5" fmla="*/ 0 h 105"/>
                  <a:gd name="T6" fmla="*/ 103 w 103"/>
                  <a:gd name="T7" fmla="*/ 12 h 105"/>
                  <a:gd name="T8" fmla="*/ 12 w 103"/>
                  <a:gd name="T9" fmla="*/ 10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3"/>
                  <a:gd name="T16" fmla="*/ 0 h 105"/>
                  <a:gd name="T17" fmla="*/ 103 w 103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3" h="105">
                    <a:moveTo>
                      <a:pt x="12" y="105"/>
                    </a:moveTo>
                    <a:lnTo>
                      <a:pt x="0" y="93"/>
                    </a:lnTo>
                    <a:lnTo>
                      <a:pt x="91" y="0"/>
                    </a:lnTo>
                    <a:lnTo>
                      <a:pt x="103" y="12"/>
                    </a:lnTo>
                    <a:lnTo>
                      <a:pt x="12" y="1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EG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2789" name="Line 44"/>
            <p:cNvSpPr>
              <a:spLocks noChangeShapeType="1"/>
            </p:cNvSpPr>
            <p:nvPr/>
          </p:nvSpPr>
          <p:spPr bwMode="auto">
            <a:xfrm>
              <a:off x="4159" y="1217"/>
              <a:ext cx="270" cy="1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000000"/>
                </a:solidFill>
              </a:endParaRPr>
            </a:p>
          </p:txBody>
        </p:sp>
        <p:sp>
          <p:nvSpPr>
            <p:cNvPr id="32790" name="Freeform 45"/>
            <p:cNvSpPr>
              <a:spLocks/>
            </p:cNvSpPr>
            <p:nvPr/>
          </p:nvSpPr>
          <p:spPr bwMode="auto">
            <a:xfrm>
              <a:off x="4147" y="1189"/>
              <a:ext cx="290" cy="156"/>
            </a:xfrm>
            <a:custGeom>
              <a:avLst/>
              <a:gdLst>
                <a:gd name="T0" fmla="*/ 290 w 290"/>
                <a:gd name="T1" fmla="*/ 139 h 156"/>
                <a:gd name="T2" fmla="*/ 288 w 290"/>
                <a:gd name="T3" fmla="*/ 149 h 156"/>
                <a:gd name="T4" fmla="*/ 280 w 290"/>
                <a:gd name="T5" fmla="*/ 156 h 156"/>
                <a:gd name="T6" fmla="*/ 0 w 290"/>
                <a:gd name="T7" fmla="*/ 57 h 156"/>
                <a:gd name="T8" fmla="*/ 24 w 290"/>
                <a:gd name="T9" fmla="*/ 0 h 156"/>
                <a:gd name="T10" fmla="*/ 290 w 290"/>
                <a:gd name="T11" fmla="*/ 139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0"/>
                <a:gd name="T19" fmla="*/ 0 h 156"/>
                <a:gd name="T20" fmla="*/ 290 w 290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0" h="156">
                  <a:moveTo>
                    <a:pt x="290" y="139"/>
                  </a:moveTo>
                  <a:lnTo>
                    <a:pt x="288" y="149"/>
                  </a:lnTo>
                  <a:lnTo>
                    <a:pt x="280" y="156"/>
                  </a:lnTo>
                  <a:lnTo>
                    <a:pt x="0" y="57"/>
                  </a:lnTo>
                  <a:lnTo>
                    <a:pt x="24" y="0"/>
                  </a:lnTo>
                  <a:lnTo>
                    <a:pt x="290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000000"/>
                </a:solidFill>
              </a:endParaRPr>
            </a:p>
          </p:txBody>
        </p:sp>
        <p:sp>
          <p:nvSpPr>
            <p:cNvPr id="32791" name="Line 46"/>
            <p:cNvSpPr>
              <a:spLocks noChangeShapeType="1"/>
            </p:cNvSpPr>
            <p:nvPr/>
          </p:nvSpPr>
          <p:spPr bwMode="auto">
            <a:xfrm flipV="1">
              <a:off x="4685" y="1278"/>
              <a:ext cx="174" cy="5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000000"/>
                </a:solidFill>
              </a:endParaRPr>
            </a:p>
          </p:txBody>
        </p:sp>
        <p:sp>
          <p:nvSpPr>
            <p:cNvPr id="32792" name="Freeform 47"/>
            <p:cNvSpPr>
              <a:spLocks/>
            </p:cNvSpPr>
            <p:nvPr/>
          </p:nvSpPr>
          <p:spPr bwMode="auto">
            <a:xfrm>
              <a:off x="4679" y="1270"/>
              <a:ext cx="184" cy="75"/>
            </a:xfrm>
            <a:custGeom>
              <a:avLst/>
              <a:gdLst>
                <a:gd name="T0" fmla="*/ 180 w 184"/>
                <a:gd name="T1" fmla="*/ 0 h 75"/>
                <a:gd name="T2" fmla="*/ 184 w 184"/>
                <a:gd name="T3" fmla="*/ 16 h 75"/>
                <a:gd name="T4" fmla="*/ 10 w 184"/>
                <a:gd name="T5" fmla="*/ 75 h 75"/>
                <a:gd name="T6" fmla="*/ 0 w 184"/>
                <a:gd name="T7" fmla="*/ 68 h 75"/>
                <a:gd name="T8" fmla="*/ 0 w 184"/>
                <a:gd name="T9" fmla="*/ 58 h 75"/>
                <a:gd name="T10" fmla="*/ 180 w 184"/>
                <a:gd name="T11" fmla="*/ 0 h 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4"/>
                <a:gd name="T19" fmla="*/ 0 h 75"/>
                <a:gd name="T20" fmla="*/ 184 w 184"/>
                <a:gd name="T21" fmla="*/ 75 h 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4" h="75">
                  <a:moveTo>
                    <a:pt x="180" y="0"/>
                  </a:moveTo>
                  <a:lnTo>
                    <a:pt x="184" y="16"/>
                  </a:lnTo>
                  <a:lnTo>
                    <a:pt x="10" y="75"/>
                  </a:lnTo>
                  <a:lnTo>
                    <a:pt x="0" y="68"/>
                  </a:lnTo>
                  <a:lnTo>
                    <a:pt x="0" y="5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000000"/>
                </a:solidFill>
              </a:endParaRPr>
            </a:p>
          </p:txBody>
        </p:sp>
        <p:sp>
          <p:nvSpPr>
            <p:cNvPr id="32793" name="Line 48"/>
            <p:cNvSpPr>
              <a:spLocks noChangeShapeType="1"/>
            </p:cNvSpPr>
            <p:nvPr/>
          </p:nvSpPr>
          <p:spPr bwMode="auto">
            <a:xfrm flipH="1" flipV="1">
              <a:off x="4736" y="1601"/>
              <a:ext cx="175" cy="5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000000"/>
                </a:solidFill>
              </a:endParaRPr>
            </a:p>
          </p:txBody>
        </p:sp>
        <p:sp>
          <p:nvSpPr>
            <p:cNvPr id="32794" name="Freeform 49"/>
            <p:cNvSpPr>
              <a:spLocks/>
            </p:cNvSpPr>
            <p:nvPr/>
          </p:nvSpPr>
          <p:spPr bwMode="auto">
            <a:xfrm>
              <a:off x="4732" y="1593"/>
              <a:ext cx="183" cy="74"/>
            </a:xfrm>
            <a:custGeom>
              <a:avLst/>
              <a:gdLst>
                <a:gd name="T0" fmla="*/ 183 w 183"/>
                <a:gd name="T1" fmla="*/ 58 h 74"/>
                <a:gd name="T2" fmla="*/ 179 w 183"/>
                <a:gd name="T3" fmla="*/ 74 h 74"/>
                <a:gd name="T4" fmla="*/ 0 w 183"/>
                <a:gd name="T5" fmla="*/ 16 h 74"/>
                <a:gd name="T6" fmla="*/ 6 w 183"/>
                <a:gd name="T7" fmla="*/ 0 h 74"/>
                <a:gd name="T8" fmla="*/ 183 w 183"/>
                <a:gd name="T9" fmla="*/ 58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"/>
                <a:gd name="T16" fmla="*/ 0 h 74"/>
                <a:gd name="T17" fmla="*/ 183 w 183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" h="74">
                  <a:moveTo>
                    <a:pt x="183" y="58"/>
                  </a:moveTo>
                  <a:lnTo>
                    <a:pt x="179" y="74"/>
                  </a:lnTo>
                  <a:lnTo>
                    <a:pt x="0" y="16"/>
                  </a:lnTo>
                  <a:lnTo>
                    <a:pt x="6" y="0"/>
                  </a:lnTo>
                  <a:lnTo>
                    <a:pt x="183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000000"/>
                </a:solidFill>
              </a:endParaRPr>
            </a:p>
          </p:txBody>
        </p:sp>
        <p:sp>
          <p:nvSpPr>
            <p:cNvPr id="32795" name="Line 50"/>
            <p:cNvSpPr>
              <a:spLocks noChangeShapeType="1"/>
            </p:cNvSpPr>
            <p:nvPr/>
          </p:nvSpPr>
          <p:spPr bwMode="auto">
            <a:xfrm>
              <a:off x="4441" y="1336"/>
              <a:ext cx="23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000000"/>
                </a:solidFill>
              </a:endParaRPr>
            </a:p>
          </p:txBody>
        </p:sp>
        <p:sp>
          <p:nvSpPr>
            <p:cNvPr id="32796" name="Freeform 51"/>
            <p:cNvSpPr>
              <a:spLocks/>
            </p:cNvSpPr>
            <p:nvPr/>
          </p:nvSpPr>
          <p:spPr bwMode="auto">
            <a:xfrm>
              <a:off x="4435" y="1328"/>
              <a:ext cx="244" cy="19"/>
            </a:xfrm>
            <a:custGeom>
              <a:avLst/>
              <a:gdLst>
                <a:gd name="T0" fmla="*/ 244 w 244"/>
                <a:gd name="T1" fmla="*/ 0 h 19"/>
                <a:gd name="T2" fmla="*/ 244 w 244"/>
                <a:gd name="T3" fmla="*/ 10 h 19"/>
                <a:gd name="T4" fmla="*/ 236 w 244"/>
                <a:gd name="T5" fmla="*/ 19 h 19"/>
                <a:gd name="T6" fmla="*/ 8 w 244"/>
                <a:gd name="T7" fmla="*/ 19 h 19"/>
                <a:gd name="T8" fmla="*/ 0 w 244"/>
                <a:gd name="T9" fmla="*/ 10 h 19"/>
                <a:gd name="T10" fmla="*/ 2 w 244"/>
                <a:gd name="T11" fmla="*/ 0 h 19"/>
                <a:gd name="T12" fmla="*/ 244 w 244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4"/>
                <a:gd name="T22" fmla="*/ 0 h 19"/>
                <a:gd name="T23" fmla="*/ 244 w 244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4" h="19">
                  <a:moveTo>
                    <a:pt x="244" y="0"/>
                  </a:moveTo>
                  <a:lnTo>
                    <a:pt x="244" y="10"/>
                  </a:lnTo>
                  <a:lnTo>
                    <a:pt x="236" y="19"/>
                  </a:lnTo>
                  <a:lnTo>
                    <a:pt x="8" y="19"/>
                  </a:lnTo>
                  <a:lnTo>
                    <a:pt x="0" y="10"/>
                  </a:lnTo>
                  <a:lnTo>
                    <a:pt x="2" y="0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000000"/>
                </a:solidFill>
              </a:endParaRPr>
            </a:p>
          </p:txBody>
        </p:sp>
        <p:sp>
          <p:nvSpPr>
            <p:cNvPr id="32797" name="Line 52"/>
            <p:cNvSpPr>
              <a:spLocks noChangeShapeType="1"/>
            </p:cNvSpPr>
            <p:nvPr/>
          </p:nvSpPr>
          <p:spPr bwMode="auto">
            <a:xfrm>
              <a:off x="4679" y="1347"/>
              <a:ext cx="0" cy="17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000000"/>
                </a:solidFill>
              </a:endParaRPr>
            </a:p>
          </p:txBody>
        </p:sp>
        <p:sp>
          <p:nvSpPr>
            <p:cNvPr id="32798" name="Freeform 53"/>
            <p:cNvSpPr>
              <a:spLocks/>
            </p:cNvSpPr>
            <p:nvPr/>
          </p:nvSpPr>
          <p:spPr bwMode="auto">
            <a:xfrm>
              <a:off x="4671" y="1338"/>
              <a:ext cx="18" cy="190"/>
            </a:xfrm>
            <a:custGeom>
              <a:avLst/>
              <a:gdLst>
                <a:gd name="T0" fmla="*/ 18 w 18"/>
                <a:gd name="T1" fmla="*/ 190 h 190"/>
                <a:gd name="T2" fmla="*/ 0 w 18"/>
                <a:gd name="T3" fmla="*/ 190 h 190"/>
                <a:gd name="T4" fmla="*/ 0 w 18"/>
                <a:gd name="T5" fmla="*/ 9 h 190"/>
                <a:gd name="T6" fmla="*/ 8 w 18"/>
                <a:gd name="T7" fmla="*/ 0 h 190"/>
                <a:gd name="T8" fmla="*/ 18 w 18"/>
                <a:gd name="T9" fmla="*/ 7 h 190"/>
                <a:gd name="T10" fmla="*/ 18 w 18"/>
                <a:gd name="T11" fmla="*/ 190 h 1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90"/>
                <a:gd name="T20" fmla="*/ 18 w 18"/>
                <a:gd name="T21" fmla="*/ 190 h 1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90">
                  <a:moveTo>
                    <a:pt x="18" y="190"/>
                  </a:moveTo>
                  <a:lnTo>
                    <a:pt x="0" y="190"/>
                  </a:lnTo>
                  <a:lnTo>
                    <a:pt x="0" y="9"/>
                  </a:lnTo>
                  <a:lnTo>
                    <a:pt x="8" y="0"/>
                  </a:lnTo>
                  <a:lnTo>
                    <a:pt x="18" y="7"/>
                  </a:lnTo>
                  <a:lnTo>
                    <a:pt x="18" y="1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000000"/>
                </a:solidFill>
              </a:endParaRPr>
            </a:p>
          </p:txBody>
        </p:sp>
        <p:sp>
          <p:nvSpPr>
            <p:cNvPr id="32799" name="Line 54"/>
            <p:cNvSpPr>
              <a:spLocks noChangeShapeType="1"/>
            </p:cNvSpPr>
            <p:nvPr/>
          </p:nvSpPr>
          <p:spPr bwMode="auto">
            <a:xfrm flipH="1">
              <a:off x="4435" y="1583"/>
              <a:ext cx="194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000000"/>
                </a:solidFill>
              </a:endParaRPr>
            </a:p>
          </p:txBody>
        </p:sp>
        <p:sp>
          <p:nvSpPr>
            <p:cNvPr id="32800" name="Freeform 55"/>
            <p:cNvSpPr>
              <a:spLocks/>
            </p:cNvSpPr>
            <p:nvPr/>
          </p:nvSpPr>
          <p:spPr bwMode="auto">
            <a:xfrm>
              <a:off x="4427" y="1574"/>
              <a:ext cx="204" cy="17"/>
            </a:xfrm>
            <a:custGeom>
              <a:avLst/>
              <a:gdLst>
                <a:gd name="T0" fmla="*/ 204 w 204"/>
                <a:gd name="T1" fmla="*/ 0 h 17"/>
                <a:gd name="T2" fmla="*/ 204 w 204"/>
                <a:gd name="T3" fmla="*/ 17 h 17"/>
                <a:gd name="T4" fmla="*/ 0 w 204"/>
                <a:gd name="T5" fmla="*/ 17 h 17"/>
                <a:gd name="T6" fmla="*/ 16 w 204"/>
                <a:gd name="T7" fmla="*/ 0 h 17"/>
                <a:gd name="T8" fmla="*/ 204 w 204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"/>
                <a:gd name="T16" fmla="*/ 0 h 17"/>
                <a:gd name="T17" fmla="*/ 204 w 20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" h="17">
                  <a:moveTo>
                    <a:pt x="204" y="0"/>
                  </a:moveTo>
                  <a:lnTo>
                    <a:pt x="204" y="17"/>
                  </a:lnTo>
                  <a:lnTo>
                    <a:pt x="0" y="17"/>
                  </a:lnTo>
                  <a:lnTo>
                    <a:pt x="16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000000"/>
                </a:solidFill>
              </a:endParaRPr>
            </a:p>
          </p:txBody>
        </p:sp>
        <p:sp>
          <p:nvSpPr>
            <p:cNvPr id="32801" name="Line 56"/>
            <p:cNvSpPr>
              <a:spLocks noChangeShapeType="1"/>
            </p:cNvSpPr>
            <p:nvPr/>
          </p:nvSpPr>
          <p:spPr bwMode="auto">
            <a:xfrm flipV="1">
              <a:off x="4435" y="1347"/>
              <a:ext cx="0" cy="23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000000"/>
                </a:solidFill>
              </a:endParaRPr>
            </a:p>
          </p:txBody>
        </p:sp>
        <p:sp>
          <p:nvSpPr>
            <p:cNvPr id="32802" name="Freeform 57"/>
            <p:cNvSpPr>
              <a:spLocks/>
            </p:cNvSpPr>
            <p:nvPr/>
          </p:nvSpPr>
          <p:spPr bwMode="auto">
            <a:xfrm>
              <a:off x="4427" y="1338"/>
              <a:ext cx="16" cy="253"/>
            </a:xfrm>
            <a:custGeom>
              <a:avLst/>
              <a:gdLst>
                <a:gd name="T0" fmla="*/ 0 w 16"/>
                <a:gd name="T1" fmla="*/ 7 h 253"/>
                <a:gd name="T2" fmla="*/ 8 w 16"/>
                <a:gd name="T3" fmla="*/ 0 h 253"/>
                <a:gd name="T4" fmla="*/ 16 w 16"/>
                <a:gd name="T5" fmla="*/ 9 h 253"/>
                <a:gd name="T6" fmla="*/ 16 w 16"/>
                <a:gd name="T7" fmla="*/ 236 h 253"/>
                <a:gd name="T8" fmla="*/ 0 w 16"/>
                <a:gd name="T9" fmla="*/ 253 h 253"/>
                <a:gd name="T10" fmla="*/ 0 w 16"/>
                <a:gd name="T11" fmla="*/ 7 h 2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253"/>
                <a:gd name="T20" fmla="*/ 16 w 16"/>
                <a:gd name="T21" fmla="*/ 253 h 2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253">
                  <a:moveTo>
                    <a:pt x="0" y="7"/>
                  </a:moveTo>
                  <a:lnTo>
                    <a:pt x="8" y="0"/>
                  </a:lnTo>
                  <a:lnTo>
                    <a:pt x="16" y="9"/>
                  </a:lnTo>
                  <a:lnTo>
                    <a:pt x="16" y="236"/>
                  </a:lnTo>
                  <a:lnTo>
                    <a:pt x="0" y="25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000000"/>
                </a:solidFill>
              </a:endParaRPr>
            </a:p>
          </p:txBody>
        </p:sp>
        <p:sp>
          <p:nvSpPr>
            <p:cNvPr id="32803" name="Line 58"/>
            <p:cNvSpPr>
              <a:spLocks noChangeShapeType="1"/>
            </p:cNvSpPr>
            <p:nvPr/>
          </p:nvSpPr>
          <p:spPr bwMode="auto">
            <a:xfrm>
              <a:off x="3614" y="927"/>
              <a:ext cx="0" cy="1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000000"/>
                </a:solidFill>
              </a:endParaRPr>
            </a:p>
          </p:txBody>
        </p:sp>
        <p:sp>
          <p:nvSpPr>
            <p:cNvPr id="32804" name="Rectangle 59"/>
            <p:cNvSpPr>
              <a:spLocks noChangeArrowheads="1"/>
            </p:cNvSpPr>
            <p:nvPr/>
          </p:nvSpPr>
          <p:spPr bwMode="auto">
            <a:xfrm>
              <a:off x="3606" y="927"/>
              <a:ext cx="19" cy="19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2805" name="Line 60"/>
            <p:cNvSpPr>
              <a:spLocks noChangeShapeType="1"/>
            </p:cNvSpPr>
            <p:nvPr/>
          </p:nvSpPr>
          <p:spPr bwMode="auto">
            <a:xfrm flipV="1">
              <a:off x="3409" y="1242"/>
              <a:ext cx="103" cy="7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000000"/>
                </a:solidFill>
              </a:endParaRPr>
            </a:p>
          </p:txBody>
        </p:sp>
        <p:sp>
          <p:nvSpPr>
            <p:cNvPr id="32806" name="Freeform 61"/>
            <p:cNvSpPr>
              <a:spLocks/>
            </p:cNvSpPr>
            <p:nvPr/>
          </p:nvSpPr>
          <p:spPr bwMode="auto">
            <a:xfrm>
              <a:off x="3403" y="1236"/>
              <a:ext cx="117" cy="86"/>
            </a:xfrm>
            <a:custGeom>
              <a:avLst/>
              <a:gdLst>
                <a:gd name="T0" fmla="*/ 10 w 117"/>
                <a:gd name="T1" fmla="*/ 86 h 86"/>
                <a:gd name="T2" fmla="*/ 0 w 117"/>
                <a:gd name="T3" fmla="*/ 72 h 86"/>
                <a:gd name="T4" fmla="*/ 107 w 117"/>
                <a:gd name="T5" fmla="*/ 0 h 86"/>
                <a:gd name="T6" fmla="*/ 117 w 117"/>
                <a:gd name="T7" fmla="*/ 14 h 86"/>
                <a:gd name="T8" fmla="*/ 10 w 117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"/>
                <a:gd name="T16" fmla="*/ 0 h 86"/>
                <a:gd name="T17" fmla="*/ 117 w 117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" h="86">
                  <a:moveTo>
                    <a:pt x="10" y="86"/>
                  </a:moveTo>
                  <a:lnTo>
                    <a:pt x="0" y="72"/>
                  </a:lnTo>
                  <a:lnTo>
                    <a:pt x="107" y="0"/>
                  </a:lnTo>
                  <a:lnTo>
                    <a:pt x="117" y="14"/>
                  </a:lnTo>
                  <a:lnTo>
                    <a:pt x="10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000000"/>
                </a:solidFill>
              </a:endParaRPr>
            </a:p>
          </p:txBody>
        </p:sp>
        <p:grpSp>
          <p:nvGrpSpPr>
            <p:cNvPr id="32807" name="Group 74"/>
            <p:cNvGrpSpPr>
              <a:grpSpLocks/>
            </p:cNvGrpSpPr>
            <p:nvPr/>
          </p:nvGrpSpPr>
          <p:grpSpPr bwMode="auto">
            <a:xfrm>
              <a:off x="4643" y="1141"/>
              <a:ext cx="72" cy="177"/>
              <a:chOff x="4643" y="1141"/>
              <a:chExt cx="72" cy="177"/>
            </a:xfrm>
          </p:grpSpPr>
          <p:sp>
            <p:nvSpPr>
              <p:cNvPr id="32829" name="Line 62"/>
              <p:cNvSpPr>
                <a:spLocks noChangeShapeType="1"/>
              </p:cNvSpPr>
              <p:nvPr/>
            </p:nvSpPr>
            <p:spPr bwMode="auto">
              <a:xfrm>
                <a:off x="4675" y="1310"/>
                <a:ext cx="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EG">
                  <a:solidFill>
                    <a:srgbClr val="000000"/>
                  </a:solidFill>
                </a:endParaRPr>
              </a:p>
            </p:txBody>
          </p:sp>
          <p:sp>
            <p:nvSpPr>
              <p:cNvPr id="32830" name="Rectangle 63"/>
              <p:cNvSpPr>
                <a:spLocks noChangeArrowheads="1"/>
              </p:cNvSpPr>
              <p:nvPr/>
            </p:nvSpPr>
            <p:spPr bwMode="auto">
              <a:xfrm>
                <a:off x="4673" y="1300"/>
                <a:ext cx="12" cy="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2831" name="Line 64"/>
              <p:cNvSpPr>
                <a:spLocks noChangeShapeType="1"/>
              </p:cNvSpPr>
              <p:nvPr/>
            </p:nvSpPr>
            <p:spPr bwMode="auto">
              <a:xfrm>
                <a:off x="4669" y="1278"/>
                <a:ext cx="20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EG">
                  <a:solidFill>
                    <a:srgbClr val="000000"/>
                  </a:solidFill>
                </a:endParaRPr>
              </a:p>
            </p:txBody>
          </p:sp>
          <p:sp>
            <p:nvSpPr>
              <p:cNvPr id="32832" name="Rectangle 65"/>
              <p:cNvSpPr>
                <a:spLocks noChangeArrowheads="1"/>
              </p:cNvSpPr>
              <p:nvPr/>
            </p:nvSpPr>
            <p:spPr bwMode="auto">
              <a:xfrm>
                <a:off x="4667" y="1270"/>
                <a:ext cx="24" cy="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2833" name="Line 66"/>
              <p:cNvSpPr>
                <a:spLocks noChangeShapeType="1"/>
              </p:cNvSpPr>
              <p:nvPr/>
            </p:nvSpPr>
            <p:spPr bwMode="auto">
              <a:xfrm>
                <a:off x="4663" y="1248"/>
                <a:ext cx="32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EG">
                  <a:solidFill>
                    <a:srgbClr val="000000"/>
                  </a:solidFill>
                </a:endParaRPr>
              </a:p>
            </p:txBody>
          </p:sp>
          <p:sp>
            <p:nvSpPr>
              <p:cNvPr id="32834" name="Rectangle 67"/>
              <p:cNvSpPr>
                <a:spLocks noChangeArrowheads="1"/>
              </p:cNvSpPr>
              <p:nvPr/>
            </p:nvSpPr>
            <p:spPr bwMode="auto">
              <a:xfrm>
                <a:off x="4661" y="1238"/>
                <a:ext cx="36" cy="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2835" name="Line 68"/>
              <p:cNvSpPr>
                <a:spLocks noChangeShapeType="1"/>
              </p:cNvSpPr>
              <p:nvPr/>
            </p:nvSpPr>
            <p:spPr bwMode="auto">
              <a:xfrm>
                <a:off x="4657" y="1215"/>
                <a:ext cx="44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EG">
                  <a:solidFill>
                    <a:srgbClr val="000000"/>
                  </a:solidFill>
                </a:endParaRPr>
              </a:p>
            </p:txBody>
          </p:sp>
          <p:sp>
            <p:nvSpPr>
              <p:cNvPr id="32836" name="Rectangle 69"/>
              <p:cNvSpPr>
                <a:spLocks noChangeArrowheads="1"/>
              </p:cNvSpPr>
              <p:nvPr/>
            </p:nvSpPr>
            <p:spPr bwMode="auto">
              <a:xfrm>
                <a:off x="4655" y="1205"/>
                <a:ext cx="48" cy="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2837" name="Line 70"/>
              <p:cNvSpPr>
                <a:spLocks noChangeShapeType="1"/>
              </p:cNvSpPr>
              <p:nvPr/>
            </p:nvSpPr>
            <p:spPr bwMode="auto">
              <a:xfrm>
                <a:off x="4651" y="1183"/>
                <a:ext cx="56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EG">
                  <a:solidFill>
                    <a:srgbClr val="000000"/>
                  </a:solidFill>
                </a:endParaRPr>
              </a:p>
            </p:txBody>
          </p:sp>
          <p:sp>
            <p:nvSpPr>
              <p:cNvPr id="32838" name="Rectangle 71"/>
              <p:cNvSpPr>
                <a:spLocks noChangeArrowheads="1"/>
              </p:cNvSpPr>
              <p:nvPr/>
            </p:nvSpPr>
            <p:spPr bwMode="auto">
              <a:xfrm>
                <a:off x="4649" y="1173"/>
                <a:ext cx="60" cy="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2839" name="Line 72"/>
              <p:cNvSpPr>
                <a:spLocks noChangeShapeType="1"/>
              </p:cNvSpPr>
              <p:nvPr/>
            </p:nvSpPr>
            <p:spPr bwMode="auto">
              <a:xfrm>
                <a:off x="4645" y="1151"/>
                <a:ext cx="6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EG">
                  <a:solidFill>
                    <a:srgbClr val="000000"/>
                  </a:solidFill>
                </a:endParaRPr>
              </a:p>
            </p:txBody>
          </p:sp>
          <p:sp>
            <p:nvSpPr>
              <p:cNvPr id="32840" name="Rectangle 73"/>
              <p:cNvSpPr>
                <a:spLocks noChangeArrowheads="1"/>
              </p:cNvSpPr>
              <p:nvPr/>
            </p:nvSpPr>
            <p:spPr bwMode="auto">
              <a:xfrm>
                <a:off x="4643" y="1141"/>
                <a:ext cx="72" cy="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08" name="Group 81"/>
            <p:cNvGrpSpPr>
              <a:grpSpLocks/>
            </p:cNvGrpSpPr>
            <p:nvPr/>
          </p:nvGrpSpPr>
          <p:grpSpPr bwMode="auto">
            <a:xfrm>
              <a:off x="3403" y="1940"/>
              <a:ext cx="1444" cy="295"/>
              <a:chOff x="3403" y="1940"/>
              <a:chExt cx="1444" cy="295"/>
            </a:xfrm>
          </p:grpSpPr>
          <p:sp>
            <p:nvSpPr>
              <p:cNvPr id="506955" name="Rectangle 75"/>
              <p:cNvSpPr>
                <a:spLocks noChangeArrowheads="1"/>
              </p:cNvSpPr>
              <p:nvPr/>
            </p:nvSpPr>
            <p:spPr bwMode="auto">
              <a:xfrm>
                <a:off x="3403" y="1940"/>
                <a:ext cx="425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AU" sz="15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" charset="0"/>
                  </a:rPr>
                  <a:t>X</a:t>
                </a:r>
                <a:r>
                  <a:rPr lang="en-AU" sz="1500" b="1">
                    <a:solidFill>
                      <a:srgbClr val="000000"/>
                    </a:solidFill>
                    <a:latin typeface="Times" charset="0"/>
                  </a:rPr>
                  <a:t> =  NH</a:t>
                </a:r>
                <a:endParaRPr lang="en-AU">
                  <a:solidFill>
                    <a:srgbClr val="000000"/>
                  </a:solidFill>
                </a:endParaRPr>
              </a:p>
            </p:txBody>
          </p:sp>
          <p:sp>
            <p:nvSpPr>
              <p:cNvPr id="32825" name="Rectangle 76"/>
              <p:cNvSpPr>
                <a:spLocks noChangeArrowheads="1"/>
              </p:cNvSpPr>
              <p:nvPr/>
            </p:nvSpPr>
            <p:spPr bwMode="auto">
              <a:xfrm>
                <a:off x="3832" y="1994"/>
                <a:ext cx="89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AU" altLang="en-US" sz="1100" b="1">
                    <a:solidFill>
                      <a:srgbClr val="000000"/>
                    </a:solidFill>
                    <a:latin typeface="Times" charset="0"/>
                  </a:rPr>
                  <a:t>2</a:t>
                </a:r>
                <a:endParaRPr lang="en-AU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2826" name="Rectangle 77"/>
              <p:cNvSpPr>
                <a:spLocks noChangeArrowheads="1"/>
              </p:cNvSpPr>
              <p:nvPr/>
            </p:nvSpPr>
            <p:spPr bwMode="auto">
              <a:xfrm>
                <a:off x="3877" y="1940"/>
                <a:ext cx="97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AU" altLang="en-US" sz="1500" b="1">
                    <a:solidFill>
                      <a:srgbClr val="000000"/>
                    </a:solidFill>
                    <a:latin typeface="Times" charset="0"/>
                  </a:rPr>
                  <a:t>, Cl, PhOCONH,</a:t>
                </a:r>
                <a:endParaRPr lang="en-AU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2827" name="Rectangle 78"/>
              <p:cNvSpPr>
                <a:spLocks noChangeArrowheads="1"/>
              </p:cNvSpPr>
              <p:nvPr/>
            </p:nvSpPr>
            <p:spPr bwMode="auto">
              <a:xfrm>
                <a:off x="3403" y="2061"/>
                <a:ext cx="988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AU" altLang="en-US" sz="1500" b="1">
                    <a:solidFill>
                      <a:srgbClr val="000000"/>
                    </a:solidFill>
                    <a:latin typeface="Times" charset="0"/>
                  </a:rPr>
                  <a:t>         Heterocycles, </a:t>
                </a:r>
                <a:endParaRPr lang="en-AU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2828" name="Rectangle 80"/>
              <p:cNvSpPr>
                <a:spLocks noChangeArrowheads="1"/>
              </p:cNvSpPr>
              <p:nvPr/>
            </p:nvSpPr>
            <p:spPr bwMode="auto">
              <a:xfrm>
                <a:off x="4619" y="2061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2809" name="Rectangle 82"/>
            <p:cNvSpPr>
              <a:spLocks noChangeArrowheads="1"/>
            </p:cNvSpPr>
            <p:nvPr/>
          </p:nvSpPr>
          <p:spPr bwMode="auto">
            <a:xfrm>
              <a:off x="3824" y="1288"/>
              <a:ext cx="127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AU" altLang="en-US" sz="1300" b="1">
                  <a:solidFill>
                    <a:srgbClr val="000000"/>
                  </a:solidFill>
                  <a:latin typeface="Helvetica" pitchFamily="34" charset="0"/>
                </a:rPr>
                <a:t>C</a:t>
              </a:r>
              <a:endParaRPr lang="en-AU" altLang="en-US">
                <a:solidFill>
                  <a:srgbClr val="000000"/>
                </a:solidFill>
              </a:endParaRPr>
            </a:p>
          </p:txBody>
        </p:sp>
        <p:grpSp>
          <p:nvGrpSpPr>
            <p:cNvPr id="32810" name="Group 85"/>
            <p:cNvGrpSpPr>
              <a:grpSpLocks/>
            </p:cNvGrpSpPr>
            <p:nvPr/>
          </p:nvGrpSpPr>
          <p:grpSpPr bwMode="auto">
            <a:xfrm>
              <a:off x="3508" y="1116"/>
              <a:ext cx="199" cy="147"/>
              <a:chOff x="3508" y="1116"/>
              <a:chExt cx="199" cy="147"/>
            </a:xfrm>
          </p:grpSpPr>
          <p:sp>
            <p:nvSpPr>
              <p:cNvPr id="32822" name="Rectangle 83"/>
              <p:cNvSpPr>
                <a:spLocks noChangeArrowheads="1"/>
              </p:cNvSpPr>
              <p:nvPr/>
            </p:nvSpPr>
            <p:spPr bwMode="auto">
              <a:xfrm>
                <a:off x="3508" y="1116"/>
                <a:ext cx="127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AU" altLang="en-US" sz="1300" b="1">
                    <a:solidFill>
                      <a:srgbClr val="000000"/>
                    </a:solidFill>
                    <a:latin typeface="Helvetica" pitchFamily="34" charset="0"/>
                  </a:rPr>
                  <a:t>H</a:t>
                </a:r>
                <a:endParaRPr lang="en-AU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2823" name="Rectangle 84"/>
              <p:cNvSpPr>
                <a:spLocks noChangeArrowheads="1"/>
              </p:cNvSpPr>
              <p:nvPr/>
            </p:nvSpPr>
            <p:spPr bwMode="auto">
              <a:xfrm>
                <a:off x="3580" y="1116"/>
                <a:ext cx="127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AU" altLang="en-US" sz="1300" b="1">
                    <a:solidFill>
                      <a:srgbClr val="000000"/>
                    </a:solidFill>
                    <a:latin typeface="Helvetica" pitchFamily="34" charset="0"/>
                  </a:rPr>
                  <a:t>C</a:t>
                </a:r>
                <a:endParaRPr lang="en-AU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2811" name="Rectangle 86"/>
            <p:cNvSpPr>
              <a:spLocks noChangeArrowheads="1"/>
            </p:cNvSpPr>
            <p:nvPr/>
          </p:nvSpPr>
          <p:spPr bwMode="auto">
            <a:xfrm>
              <a:off x="3822" y="1550"/>
              <a:ext cx="131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AU" altLang="en-US" sz="1300" b="1">
                  <a:solidFill>
                    <a:srgbClr val="FF0000"/>
                  </a:solidFill>
                  <a:latin typeface="Helvetica" pitchFamily="34" charset="0"/>
                </a:rPr>
                <a:t>O</a:t>
              </a:r>
              <a:endParaRPr lang="en-AU" altLang="en-US">
                <a:solidFill>
                  <a:srgbClr val="000000"/>
                </a:solidFill>
              </a:endParaRPr>
            </a:p>
          </p:txBody>
        </p:sp>
        <p:grpSp>
          <p:nvGrpSpPr>
            <p:cNvPr id="32812" name="Group 89"/>
            <p:cNvGrpSpPr>
              <a:grpSpLocks/>
            </p:cNvGrpSpPr>
            <p:nvPr/>
          </p:nvGrpSpPr>
          <p:grpSpPr bwMode="auto">
            <a:xfrm>
              <a:off x="4068" y="1034"/>
              <a:ext cx="127" cy="248"/>
              <a:chOff x="4068" y="1034"/>
              <a:chExt cx="127" cy="248"/>
            </a:xfrm>
          </p:grpSpPr>
          <p:sp>
            <p:nvSpPr>
              <p:cNvPr id="32820" name="Rectangle 87"/>
              <p:cNvSpPr>
                <a:spLocks noChangeArrowheads="1"/>
              </p:cNvSpPr>
              <p:nvPr/>
            </p:nvSpPr>
            <p:spPr bwMode="auto">
              <a:xfrm>
                <a:off x="4068" y="1034"/>
                <a:ext cx="127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AU" altLang="en-US" sz="1300" b="1">
                    <a:solidFill>
                      <a:srgbClr val="000000"/>
                    </a:solidFill>
                    <a:latin typeface="Helvetica" pitchFamily="34" charset="0"/>
                  </a:rPr>
                  <a:t>H</a:t>
                </a:r>
                <a:endParaRPr lang="en-AU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2821" name="Rectangle 88"/>
              <p:cNvSpPr>
                <a:spLocks noChangeArrowheads="1"/>
              </p:cNvSpPr>
              <p:nvPr/>
            </p:nvSpPr>
            <p:spPr bwMode="auto">
              <a:xfrm>
                <a:off x="4068" y="1135"/>
                <a:ext cx="127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AU" altLang="en-US" sz="1300" b="1">
                    <a:solidFill>
                      <a:srgbClr val="0000FF"/>
                    </a:solidFill>
                    <a:latin typeface="Helvetica" pitchFamily="34" charset="0"/>
                  </a:rPr>
                  <a:t>N</a:t>
                </a:r>
                <a:endParaRPr lang="en-AU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2813" name="Rectangle 90"/>
            <p:cNvSpPr>
              <a:spLocks noChangeArrowheads="1"/>
            </p:cNvSpPr>
            <p:nvPr/>
          </p:nvSpPr>
          <p:spPr bwMode="auto">
            <a:xfrm>
              <a:off x="4280" y="1645"/>
              <a:ext cx="131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AU" altLang="en-US" sz="1300" b="1">
                  <a:solidFill>
                    <a:srgbClr val="FF0000"/>
                  </a:solidFill>
                  <a:latin typeface="Helvetica" pitchFamily="34" charset="0"/>
                </a:rPr>
                <a:t>O</a:t>
              </a:r>
              <a:endParaRPr lang="en-AU" altLang="en-US">
                <a:solidFill>
                  <a:srgbClr val="000000"/>
                </a:solidFill>
              </a:endParaRPr>
            </a:p>
          </p:txBody>
        </p:sp>
        <p:sp>
          <p:nvSpPr>
            <p:cNvPr id="32814" name="Rectangle 91"/>
            <p:cNvSpPr>
              <a:spLocks noChangeArrowheads="1"/>
            </p:cNvSpPr>
            <p:nvPr/>
          </p:nvSpPr>
          <p:spPr bwMode="auto">
            <a:xfrm>
              <a:off x="4879" y="1203"/>
              <a:ext cx="121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AU" altLang="en-US" sz="1300" b="1">
                  <a:solidFill>
                    <a:srgbClr val="FFFF00"/>
                  </a:solidFill>
                  <a:latin typeface="Helvetica" pitchFamily="34" charset="0"/>
                </a:rPr>
                <a:t>S</a:t>
              </a:r>
              <a:endParaRPr lang="en-AU" altLang="en-US">
                <a:solidFill>
                  <a:srgbClr val="000000"/>
                </a:solidFill>
              </a:endParaRPr>
            </a:p>
          </p:txBody>
        </p:sp>
        <p:sp>
          <p:nvSpPr>
            <p:cNvPr id="32815" name="Rectangle 92"/>
            <p:cNvSpPr>
              <a:spLocks noChangeArrowheads="1"/>
            </p:cNvSpPr>
            <p:nvPr/>
          </p:nvSpPr>
          <p:spPr bwMode="auto">
            <a:xfrm>
              <a:off x="4643" y="1526"/>
              <a:ext cx="127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AU" altLang="en-US" sz="1300" b="1">
                  <a:solidFill>
                    <a:srgbClr val="0000FF"/>
                  </a:solidFill>
                  <a:latin typeface="Helvetica" pitchFamily="34" charset="0"/>
                </a:rPr>
                <a:t>N</a:t>
              </a:r>
              <a:endParaRPr lang="en-AU" altLang="en-US">
                <a:solidFill>
                  <a:srgbClr val="000000"/>
                </a:solidFill>
              </a:endParaRPr>
            </a:p>
          </p:txBody>
        </p:sp>
        <p:sp>
          <p:nvSpPr>
            <p:cNvPr id="506973" name="Rectangle 93"/>
            <p:cNvSpPr>
              <a:spLocks noChangeArrowheads="1"/>
            </p:cNvSpPr>
            <p:nvPr/>
          </p:nvSpPr>
          <p:spPr bwMode="auto">
            <a:xfrm>
              <a:off x="3582" y="814"/>
              <a:ext cx="6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AU" sz="13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rPr>
                <a:t>X</a:t>
              </a:r>
              <a:endParaRPr lang="en-AU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32817" name="Rectangle 94"/>
            <p:cNvSpPr>
              <a:spLocks noChangeArrowheads="1"/>
            </p:cNvSpPr>
            <p:nvPr/>
          </p:nvSpPr>
          <p:spPr bwMode="auto">
            <a:xfrm>
              <a:off x="3324" y="1290"/>
              <a:ext cx="127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AU" altLang="en-US" sz="1300" b="1">
                  <a:solidFill>
                    <a:srgbClr val="000000"/>
                  </a:solidFill>
                  <a:latin typeface="Helvetica" pitchFamily="34" charset="0"/>
                </a:rPr>
                <a:t>R</a:t>
              </a:r>
              <a:endParaRPr lang="en-AU" altLang="en-US">
                <a:solidFill>
                  <a:srgbClr val="000000"/>
                </a:solidFill>
              </a:endParaRPr>
            </a:p>
          </p:txBody>
        </p:sp>
        <p:sp>
          <p:nvSpPr>
            <p:cNvPr id="32818" name="Rectangle 95"/>
            <p:cNvSpPr>
              <a:spLocks noChangeArrowheads="1"/>
            </p:cNvSpPr>
            <p:nvPr/>
          </p:nvSpPr>
          <p:spPr bwMode="auto">
            <a:xfrm>
              <a:off x="4643" y="1038"/>
              <a:ext cx="127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AU" altLang="en-US" sz="1300" b="1">
                  <a:solidFill>
                    <a:srgbClr val="000000"/>
                  </a:solidFill>
                  <a:latin typeface="Helvetica" pitchFamily="34" charset="0"/>
                </a:rPr>
                <a:t>H</a:t>
              </a:r>
              <a:endParaRPr lang="en-AU" altLang="en-US">
                <a:solidFill>
                  <a:srgbClr val="000000"/>
                </a:solidFill>
              </a:endParaRPr>
            </a:p>
          </p:txBody>
        </p:sp>
        <p:sp>
          <p:nvSpPr>
            <p:cNvPr id="32819" name="Rectangle 96"/>
            <p:cNvSpPr>
              <a:spLocks noChangeArrowheads="1"/>
            </p:cNvSpPr>
            <p:nvPr/>
          </p:nvSpPr>
          <p:spPr bwMode="auto">
            <a:xfrm>
              <a:off x="3675" y="1032"/>
              <a:ext cx="159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AU" altLang="en-US" sz="1500" b="1">
                  <a:solidFill>
                    <a:srgbClr val="000000"/>
                  </a:solidFill>
                  <a:latin typeface="Symbol" pitchFamily="18" charset="2"/>
                </a:rPr>
                <a:t>a</a:t>
              </a:r>
              <a:endParaRPr lang="en-AU" alt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9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5157788"/>
            <a:ext cx="7388225" cy="1547812"/>
          </a:xfrm>
          <a:prstGeom prst="rect">
            <a:avLst/>
          </a:prstGeom>
          <a:solidFill>
            <a:srgbClr val="FFCCFF"/>
          </a:solidFill>
          <a:ln w="9525">
            <a:solidFill>
              <a:srgbClr val="0000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8233097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06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06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06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06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06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506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6890" grpId="0" build="p" autoUpdateAnimBg="0"/>
      <p:bldP spid="50689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75A9911-1A63-42D3-91F0-47B843304126}" type="slidenum">
              <a:rPr lang="en-AU" altLang="en-US" smtClean="0">
                <a:solidFill>
                  <a:srgbClr val="000000"/>
                </a:solidFill>
              </a:rPr>
              <a:pPr/>
              <a:t>18</a:t>
            </a:fld>
            <a:endParaRPr lang="en-AU" altLang="en-US" smtClean="0">
              <a:solidFill>
                <a:srgbClr val="000000"/>
              </a:solidFill>
            </a:endParaRPr>
          </a:p>
        </p:txBody>
      </p:sp>
      <p:sp>
        <p:nvSpPr>
          <p:cNvPr id="517122" name="Text Box 2"/>
          <p:cNvSpPr txBox="1">
            <a:spLocks noChangeArrowheads="1"/>
          </p:cNvSpPr>
          <p:nvPr/>
        </p:nvSpPr>
        <p:spPr bwMode="auto">
          <a:xfrm>
            <a:off x="179388" y="692150"/>
            <a:ext cx="8686800" cy="7350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22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b</a:t>
            </a:r>
            <a:r>
              <a:rPr lang="en-US" sz="22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-Lactamases</a:t>
            </a: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enzymes present in all strains of penicillin – resistant bacteria </a:t>
            </a:r>
          </a:p>
        </p:txBody>
      </p:sp>
      <p:pic>
        <p:nvPicPr>
          <p:cNvPr id="517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1844675"/>
            <a:ext cx="8070850" cy="313055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517124" name="Rectangle 4"/>
          <p:cNvSpPr>
            <a:spLocks noChangeArrowheads="1"/>
          </p:cNvSpPr>
          <p:nvPr/>
        </p:nvSpPr>
        <p:spPr bwMode="auto">
          <a:xfrm>
            <a:off x="395288" y="44450"/>
            <a:ext cx="8126412" cy="565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Sensitivity of Penicillins to </a:t>
            </a:r>
            <a:r>
              <a:rPr 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</a:t>
            </a:r>
            <a:r>
              <a:rPr 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-Lactamases</a:t>
            </a:r>
          </a:p>
        </p:txBody>
      </p:sp>
    </p:spTree>
    <p:extLst>
      <p:ext uri="{BB962C8B-B14F-4D97-AF65-F5344CB8AC3E}">
        <p14:creationId xmlns:p14="http://schemas.microsoft.com/office/powerpoint/2010/main" val="27272950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7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7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7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7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05D164D-F763-4A3D-9969-4CADCB129611}" type="slidenum">
              <a:rPr lang="en-AU" altLang="en-US" smtClean="0">
                <a:solidFill>
                  <a:srgbClr val="000000"/>
                </a:solidFill>
              </a:rPr>
              <a:pPr/>
              <a:t>19</a:t>
            </a:fld>
            <a:endParaRPr lang="en-AU" altLang="en-US" smtClean="0">
              <a:solidFill>
                <a:srgbClr val="000000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501900" y="4138613"/>
            <a:ext cx="1689100" cy="1371600"/>
            <a:chOff x="1576" y="2352"/>
            <a:chExt cx="1064" cy="864"/>
          </a:xfrm>
        </p:grpSpPr>
        <p:sp>
          <p:nvSpPr>
            <p:cNvPr id="34828" name="Oval 3"/>
            <p:cNvSpPr>
              <a:spLocks noChangeArrowheads="1"/>
            </p:cNvSpPr>
            <p:nvPr/>
          </p:nvSpPr>
          <p:spPr bwMode="auto">
            <a:xfrm>
              <a:off x="2016" y="2592"/>
              <a:ext cx="624" cy="624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21220" name="Text Box 4"/>
            <p:cNvSpPr txBox="1">
              <a:spLocks noChangeArrowheads="1"/>
            </p:cNvSpPr>
            <p:nvPr/>
          </p:nvSpPr>
          <p:spPr bwMode="auto">
            <a:xfrm>
              <a:off x="1576" y="2352"/>
              <a:ext cx="52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GB" sz="2000" b="1">
                  <a:solidFill>
                    <a:srgbClr val="FF5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" charset="0"/>
                </a:rPr>
                <a:t>Bulky</a:t>
              </a:r>
            </a:p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GB" sz="2000" b="1">
                  <a:solidFill>
                    <a:srgbClr val="FF5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" charset="0"/>
                </a:rPr>
                <a:t>group</a:t>
              </a:r>
              <a:endParaRPr lang="en-GB" altLang="en-GB" sz="2400">
                <a:solidFill>
                  <a:srgbClr val="000000"/>
                </a:solidFill>
                <a:latin typeface="Times" charset="0"/>
              </a:endParaRPr>
            </a:p>
          </p:txBody>
        </p:sp>
      </p:grpSp>
      <p:sp>
        <p:nvSpPr>
          <p:cNvPr id="521221" name="Text Box 5"/>
          <p:cNvSpPr txBox="1">
            <a:spLocks noChangeArrowheads="1"/>
          </p:cNvSpPr>
          <p:nvPr/>
        </p:nvSpPr>
        <p:spPr bwMode="auto">
          <a:xfrm>
            <a:off x="198438" y="115888"/>
            <a:ext cx="8550275" cy="5286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GB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UP Argo" pitchFamily="34" charset="0"/>
              </a:rPr>
              <a:t>Problem 2 – </a:t>
            </a:r>
            <a:r>
              <a:rPr lang="en-GB" altLang="en-GB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UP Argo" pitchFamily="34" charset="0"/>
              </a:rPr>
              <a:t>Improve Sensitivity to </a:t>
            </a:r>
            <a:r>
              <a:rPr lang="en-GB" altLang="en-GB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UP Argo" pitchFamily="34" charset="0"/>
                <a:sym typeface="Symbol" pitchFamily="18" charset="2"/>
              </a:rPr>
              <a:t></a:t>
            </a:r>
            <a:r>
              <a:rPr lang="en-GB" altLang="en-GB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UP Argo" pitchFamily="34" charset="0"/>
              </a:rPr>
              <a:t>-Lactamases</a:t>
            </a:r>
            <a:r>
              <a:rPr lang="en-GB" altLang="en-GB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 </a:t>
            </a:r>
            <a:endParaRPr lang="en-GB" altLang="en-GB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21222" name="Text Box 6"/>
          <p:cNvSpPr txBox="1">
            <a:spLocks noChangeArrowheads="1"/>
          </p:cNvSpPr>
          <p:nvPr/>
        </p:nvSpPr>
        <p:spPr bwMode="auto">
          <a:xfrm>
            <a:off x="304800" y="836613"/>
            <a:ext cx="1314450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GB" sz="2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Strategy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62000" y="5345113"/>
            <a:ext cx="2413000" cy="1155700"/>
            <a:chOff x="480" y="3112"/>
            <a:chExt cx="1520" cy="728"/>
          </a:xfrm>
        </p:grpSpPr>
        <p:sp>
          <p:nvSpPr>
            <p:cNvPr id="521224" name="Text Box 8"/>
            <p:cNvSpPr txBox="1">
              <a:spLocks noChangeArrowheads="1"/>
            </p:cNvSpPr>
            <p:nvPr/>
          </p:nvSpPr>
          <p:spPr bwMode="auto">
            <a:xfrm>
              <a:off x="480" y="3168"/>
              <a:ext cx="66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GB" sz="2000" b="1">
                  <a:solidFill>
                    <a:srgbClr val="E3E804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" charset="0"/>
                </a:rPr>
                <a:t>Enzyme</a:t>
              </a:r>
              <a:endParaRPr lang="en-GB" altLang="en-GB" sz="240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34826" name="Line 9"/>
            <p:cNvSpPr>
              <a:spLocks noChangeShapeType="1"/>
            </p:cNvSpPr>
            <p:nvPr/>
          </p:nvSpPr>
          <p:spPr bwMode="auto">
            <a:xfrm flipV="1">
              <a:off x="1192" y="3112"/>
              <a:ext cx="808" cy="184"/>
            </a:xfrm>
            <a:prstGeom prst="line">
              <a:avLst/>
            </a:prstGeom>
            <a:noFill/>
            <a:ln w="28575">
              <a:solidFill>
                <a:srgbClr val="E3E8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000000"/>
                </a:solidFill>
              </a:endParaRPr>
            </a:p>
          </p:txBody>
        </p:sp>
        <p:sp>
          <p:nvSpPr>
            <p:cNvPr id="34827" name="Line 10"/>
            <p:cNvSpPr>
              <a:spLocks noChangeShapeType="1"/>
            </p:cNvSpPr>
            <p:nvPr/>
          </p:nvSpPr>
          <p:spPr bwMode="auto">
            <a:xfrm flipH="1">
              <a:off x="1896" y="3112"/>
              <a:ext cx="104" cy="728"/>
            </a:xfrm>
            <a:prstGeom prst="line">
              <a:avLst/>
            </a:prstGeom>
            <a:noFill/>
            <a:ln w="28575">
              <a:solidFill>
                <a:srgbClr val="E3E80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000000"/>
                </a:solidFill>
              </a:endParaRPr>
            </a:p>
          </p:txBody>
        </p:sp>
      </p:grpSp>
      <p:pic>
        <p:nvPicPr>
          <p:cNvPr id="521227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986213"/>
            <a:ext cx="3048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1228" name="Text Box 12"/>
          <p:cNvSpPr txBox="1">
            <a:spLocks noChangeArrowheads="1"/>
          </p:cNvSpPr>
          <p:nvPr/>
        </p:nvSpPr>
        <p:spPr bwMode="auto">
          <a:xfrm>
            <a:off x="71438" y="1355725"/>
            <a:ext cx="8855075" cy="23082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altLang="en-GB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Block access of penicillin to active site of enzyme by introducing </a:t>
            </a:r>
            <a:r>
              <a:rPr lang="en-GB" altLang="en-GB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bulky groups to the side chain to act as </a:t>
            </a:r>
            <a:r>
              <a:rPr lang="en-GB" altLang="en-GB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steric</a:t>
            </a:r>
            <a:r>
              <a:rPr lang="en-GB" altLang="en-GB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 shields</a:t>
            </a:r>
          </a:p>
          <a:p>
            <a: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altLang="en-GB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Size of shield is crucial to inhibit reaction of </a:t>
            </a:r>
            <a:r>
              <a:rPr lang="en-GB" altLang="en-GB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penicillins</a:t>
            </a:r>
            <a:r>
              <a:rPr lang="en-GB" altLang="en-GB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 with</a:t>
            </a:r>
            <a:r>
              <a:rPr lang="en-GB" altLang="en-GB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 b</a:t>
            </a:r>
            <a:r>
              <a:rPr lang="en-GB" altLang="en-GB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-</a:t>
            </a:r>
            <a:r>
              <a:rPr lang="en-GB" altLang="en-GB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lactamases</a:t>
            </a:r>
            <a:r>
              <a:rPr lang="en-GB" altLang="en-GB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 but not with the target enzyme (</a:t>
            </a:r>
            <a:r>
              <a:rPr lang="en-GB" altLang="en-GB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transpeptidase</a:t>
            </a:r>
            <a:r>
              <a:rPr lang="en-GB" altLang="en-GB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) </a:t>
            </a:r>
            <a:endParaRPr lang="en-GB" altLang="en-GB" sz="2400" dirty="0">
              <a:solidFill>
                <a:srgbClr val="000000"/>
              </a:solidFill>
              <a:latin typeface="Times" charset="0"/>
            </a:endParaRPr>
          </a:p>
          <a:p>
            <a: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altLang="en-GB" sz="2400" b="1" dirty="0">
              <a:solidFill>
                <a:srgbClr val="000000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158721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21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21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2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228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Text Box 2"/>
          <p:cNvSpPr txBox="1">
            <a:spLocks noChangeArrowheads="1"/>
          </p:cNvSpPr>
          <p:nvPr/>
        </p:nvSpPr>
        <p:spPr bwMode="auto">
          <a:xfrm>
            <a:off x="-71438" y="765175"/>
            <a:ext cx="9036051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71500" lvl="2" indent="-212725" algn="l" defTabSz="406400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Antibiotics </a:t>
            </a:r>
            <a:r>
              <a:rPr lang="en-US" sz="16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 compounds </a:t>
            </a:r>
            <a:r>
              <a:rPr lang="en-US" sz="1600" b="1" u="sng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(either natural or synthetic)</a:t>
            </a:r>
            <a:r>
              <a:rPr lang="en-US" sz="16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that inhibit the growth and survival of microorganisms </a:t>
            </a:r>
            <a:r>
              <a:rPr 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without serious toxicity to the host</a:t>
            </a:r>
          </a:p>
          <a:p>
            <a:pPr marL="571500" lvl="2" indent="-212725" algn="l" defTabSz="406400" rtl="0" eaLnBrk="0" fontAlgn="base" hangingPunct="0">
              <a:lnSpc>
                <a:spcPct val="35000"/>
              </a:lnSpc>
              <a:spcBef>
                <a:spcPct val="40000"/>
              </a:spcBef>
              <a:spcAft>
                <a:spcPct val="0"/>
              </a:spcAft>
              <a:buFontTx/>
              <a:buChar char="•"/>
              <a:defRPr/>
            </a:pP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212725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6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Antibiotics are amongst the most frequently prescribed medications today</a:t>
            </a:r>
          </a:p>
          <a:p>
            <a:pPr marL="571500" lvl="2" indent="-212725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600" b="1" u="sng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Antimicrobial resistance</a:t>
            </a:r>
            <a:r>
              <a:rPr lang="en-US" sz="16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becoming a serious issue, due to either misuse, overuse, or genetic changes in microorganisms</a:t>
            </a:r>
          </a:p>
          <a:p>
            <a:pPr marL="571500" lvl="2" indent="-212725" algn="l" defTabSz="406400" rtl="0" eaLnBrk="0" fontAlgn="base" hangingPunct="0">
              <a:lnSpc>
                <a:spcPct val="25000"/>
              </a:lnSpc>
              <a:spcBef>
                <a:spcPct val="50000"/>
              </a:spcBef>
              <a:spcAft>
                <a:spcPct val="0"/>
              </a:spcAft>
              <a:buFont typeface="Times" charset="0"/>
              <a:buNone/>
              <a:defRPr/>
            </a:pP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58775" lvl="2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7877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44450"/>
            <a:ext cx="8229600" cy="692150"/>
          </a:xfrm>
          <a:solidFill>
            <a:schemeClr val="accent1"/>
          </a:solidFill>
          <a:ln>
            <a:solidFill>
              <a:schemeClr val="tx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AU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Introduction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2636838"/>
            <a:ext cx="4876800" cy="2946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3300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ECE1014-6871-4A3D-9844-0607BBBAA416}" type="slidenum">
              <a:rPr lang="en-AU" altLang="en-US" smtClean="0">
                <a:solidFill>
                  <a:srgbClr val="000000"/>
                </a:solidFill>
              </a:rPr>
              <a:pPr/>
              <a:t>20</a:t>
            </a:fld>
            <a:endParaRPr lang="en-AU" altLang="en-US" smtClean="0">
              <a:solidFill>
                <a:srgbClr val="000000"/>
              </a:solidFill>
            </a:endParaRPr>
          </a:p>
        </p:txBody>
      </p:sp>
      <p:sp>
        <p:nvSpPr>
          <p:cNvPr id="519170" name="Text Box 2"/>
          <p:cNvSpPr txBox="1">
            <a:spLocks noChangeArrowheads="1"/>
          </p:cNvSpPr>
          <p:nvPr/>
        </p:nvSpPr>
        <p:spPr bwMode="auto">
          <a:xfrm>
            <a:off x="107950" y="836613"/>
            <a:ext cx="9036050" cy="572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sensitivity of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penicillins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b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lactamases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became a big issue in the 1960's with the emergence of </a:t>
            </a:r>
            <a:r>
              <a:rPr 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S. </a:t>
            </a:r>
            <a:r>
              <a:rPr lang="en-US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aureus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infections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(80% were resistant to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penicillins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with the majority of infections occurring in hospitals)</a:t>
            </a:r>
          </a:p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 u="sng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Through the synthesis of analogues it was found that introduction of a bulky group on the side chain could limit sensitivity to </a:t>
            </a:r>
            <a:r>
              <a:rPr lang="en-US" b="1" u="sng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b</a:t>
            </a:r>
            <a:r>
              <a:rPr lang="en-US" b="1" u="sng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US" b="1" u="sng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lactamases</a:t>
            </a:r>
            <a:endParaRPr lang="en-US" b="1" u="sng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57238" lvl="2" indent="-190500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b="1" u="sng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57238" lvl="2" indent="-190500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57238" lvl="2" indent="-190500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57238" lvl="2" indent="-190500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Examples of </a:t>
            </a:r>
            <a:r>
              <a:rPr 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b</a:t>
            </a:r>
            <a:r>
              <a:rPr 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US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lactamase</a:t>
            </a:r>
            <a:r>
              <a:rPr 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resistant </a:t>
            </a:r>
            <a:r>
              <a:rPr lang="en-US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penicillins</a:t>
            </a:r>
            <a:endParaRPr lang="en-US" b="1" u="sng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Significantly lower spectrum of activity, </a:t>
            </a:r>
          </a:p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but is active against some </a:t>
            </a:r>
            <a:r>
              <a:rPr 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Staph.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bacteria</a:t>
            </a:r>
          </a:p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Emergence of MRSA is a problem</a:t>
            </a:r>
          </a:p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(&amp; limits clinical usefulness)</a:t>
            </a:r>
          </a:p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acid sensitive </a:t>
            </a: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(no EWG???)</a:t>
            </a:r>
          </a:p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 u="sng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Shifting the CH</a:t>
            </a:r>
            <a:r>
              <a:rPr lang="en-US" b="1" u="sng" baseline="-25000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en-US" b="1" u="sng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group to the </a:t>
            </a:r>
          </a:p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i="1" u="sng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b="1" i="1" u="sng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para</a:t>
            </a:r>
            <a:r>
              <a:rPr lang="en-US" b="1" u="sng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-position abolishes </a:t>
            </a:r>
            <a:r>
              <a:rPr lang="en-US" b="1" u="sng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b</a:t>
            </a:r>
            <a:r>
              <a:rPr lang="en-US" b="1" u="sng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US" b="1" u="sng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lactamase</a:t>
            </a:r>
            <a:r>
              <a:rPr lang="en-US" b="1" u="sng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resistance</a:t>
            </a:r>
            <a:endParaRPr lang="en-US" sz="1700" b="1" u="sng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19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420938"/>
            <a:ext cx="3055938" cy="1501775"/>
          </a:xfrm>
          <a:prstGeom prst="rect">
            <a:avLst/>
          </a:prstGeom>
          <a:solidFill>
            <a:srgbClr val="FFCCFF"/>
          </a:solidFill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519172" name="Text Box 4"/>
          <p:cNvSpPr txBox="1">
            <a:spLocks noChangeArrowheads="1"/>
          </p:cNvSpPr>
          <p:nvPr/>
        </p:nvSpPr>
        <p:spPr bwMode="auto">
          <a:xfrm>
            <a:off x="3924300" y="2636838"/>
            <a:ext cx="4968875" cy="113823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1F542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Importantly, do not want the group to be too large, otherwise the compounds loose antibacterial activity</a:t>
            </a: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19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076700"/>
            <a:ext cx="2990850" cy="1836738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847" name="Rectangle 6"/>
          <p:cNvSpPr>
            <a:spLocks noChangeArrowheads="1"/>
          </p:cNvSpPr>
          <p:nvPr/>
        </p:nvSpPr>
        <p:spPr bwMode="auto">
          <a:xfrm>
            <a:off x="539750" y="112713"/>
            <a:ext cx="7586663" cy="565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</a:rPr>
              <a:t>Improving Sensitivity to </a:t>
            </a:r>
            <a:r>
              <a:rPr lang="en-US" altLang="en-US" sz="3200" b="1">
                <a:solidFill>
                  <a:srgbClr val="FF3300"/>
                </a:solidFill>
                <a:sym typeface="Symbol" pitchFamily="18" charset="2"/>
              </a:rPr>
              <a:t></a:t>
            </a:r>
            <a:r>
              <a:rPr lang="en-US" altLang="en-US" sz="3200" b="1">
                <a:solidFill>
                  <a:srgbClr val="FF3300"/>
                </a:solidFill>
              </a:rPr>
              <a:t>-Lactamases</a:t>
            </a:r>
          </a:p>
        </p:txBody>
      </p:sp>
      <p:sp>
        <p:nvSpPr>
          <p:cNvPr id="519175" name="Line 7"/>
          <p:cNvSpPr>
            <a:spLocks noChangeShapeType="1"/>
          </p:cNvSpPr>
          <p:nvPr/>
        </p:nvSpPr>
        <p:spPr bwMode="auto">
          <a:xfrm flipV="1">
            <a:off x="3924300" y="5229225"/>
            <a:ext cx="1584325" cy="863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3231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9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9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9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9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9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9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9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9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9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9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9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9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9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9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9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9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9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9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91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91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91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91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91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91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91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91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19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19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72" grpId="0" animBg="1"/>
      <p:bldP spid="51917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2907470-039E-47DD-8E6E-3E544C100978}" type="slidenum">
              <a:rPr lang="en-AU" altLang="en-US" smtClean="0">
                <a:solidFill>
                  <a:srgbClr val="000000"/>
                </a:solidFill>
              </a:rPr>
              <a:pPr/>
              <a:t>21</a:t>
            </a:fld>
            <a:endParaRPr lang="en-AU" altLang="en-US" smtClean="0">
              <a:solidFill>
                <a:srgbClr val="000000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43000" y="1524000"/>
            <a:ext cx="3543300" cy="1524000"/>
            <a:chOff x="720" y="960"/>
            <a:chExt cx="2232" cy="960"/>
          </a:xfrm>
        </p:grpSpPr>
        <p:sp>
          <p:nvSpPr>
            <p:cNvPr id="36874" name="Oval 3"/>
            <p:cNvSpPr>
              <a:spLocks noChangeArrowheads="1"/>
            </p:cNvSpPr>
            <p:nvPr/>
          </p:nvSpPr>
          <p:spPr bwMode="auto">
            <a:xfrm>
              <a:off x="2616" y="1584"/>
              <a:ext cx="336" cy="336"/>
            </a:xfrm>
            <a:prstGeom prst="ellipse">
              <a:avLst/>
            </a:prstGeom>
            <a:solidFill>
              <a:srgbClr val="E3E80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6875" name="Oval 4"/>
            <p:cNvSpPr>
              <a:spLocks noChangeArrowheads="1"/>
            </p:cNvSpPr>
            <p:nvPr/>
          </p:nvSpPr>
          <p:spPr bwMode="auto">
            <a:xfrm>
              <a:off x="1688" y="1144"/>
              <a:ext cx="336" cy="336"/>
            </a:xfrm>
            <a:prstGeom prst="ellipse">
              <a:avLst/>
            </a:prstGeom>
            <a:solidFill>
              <a:srgbClr val="E3E80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15077" name="Text Box 5"/>
            <p:cNvSpPr txBox="1">
              <a:spLocks noChangeArrowheads="1"/>
            </p:cNvSpPr>
            <p:nvPr/>
          </p:nvSpPr>
          <p:spPr bwMode="auto">
            <a:xfrm>
              <a:off x="720" y="960"/>
              <a:ext cx="124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GB" sz="2000" b="1" i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" charset="0"/>
                </a:rPr>
                <a:t>ortho</a:t>
              </a:r>
              <a:r>
                <a:rPr lang="en-GB" altLang="en-GB" sz="2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" charset="0"/>
                </a:rPr>
                <a:t> groups </a:t>
              </a:r>
            </a:p>
            <a:p>
              <a:pPr algn="just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GB" sz="2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" charset="0"/>
                </a:rPr>
                <a:t>important</a:t>
              </a:r>
              <a:endParaRPr lang="en-GB" altLang="en-GB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endParaRPr>
            </a:p>
          </p:txBody>
        </p:sp>
      </p:grpSp>
      <p:sp>
        <p:nvSpPr>
          <p:cNvPr id="515079" name="Text Box 7"/>
          <p:cNvSpPr txBox="1">
            <a:spLocks noChangeArrowheads="1"/>
          </p:cNvSpPr>
          <p:nvPr/>
        </p:nvSpPr>
        <p:spPr bwMode="auto">
          <a:xfrm>
            <a:off x="381000" y="704850"/>
            <a:ext cx="5573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GB" sz="24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Examples</a:t>
            </a:r>
            <a:r>
              <a:rPr lang="en-GB" altLang="en-GB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 - Methicillin (Beechams - 1960)</a:t>
            </a:r>
            <a:endParaRPr lang="en-GB" altLang="en-GB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15080" name="Text Box 8"/>
          <p:cNvSpPr txBox="1">
            <a:spLocks noChangeArrowheads="1"/>
          </p:cNvSpPr>
          <p:nvPr/>
        </p:nvSpPr>
        <p:spPr bwMode="auto">
          <a:xfrm>
            <a:off x="179388" y="3644900"/>
            <a:ext cx="8659812" cy="28352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altLang="en-GB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Methoxy</a:t>
            </a:r>
            <a:r>
              <a:rPr lang="en-GB" altLang="en-GB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 groups block access to </a:t>
            </a:r>
            <a:r>
              <a:rPr lang="en-GB" altLang="en-GB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b</a:t>
            </a:r>
            <a:r>
              <a:rPr lang="en-GB" altLang="en-GB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-</a:t>
            </a:r>
            <a:r>
              <a:rPr lang="en-GB" altLang="en-GB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lactamases</a:t>
            </a:r>
            <a:r>
              <a:rPr lang="en-GB" altLang="en-GB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 but not to </a:t>
            </a:r>
            <a:r>
              <a:rPr lang="en-GB" altLang="en-GB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transpeptidases</a:t>
            </a:r>
            <a:endParaRPr lang="en-GB" altLang="en-GB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" charset="0"/>
            </a:endParaRPr>
          </a:p>
          <a:p>
            <a:pPr marL="457200" indent="-457200" algn="just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lang="en-GB" altLang="en-GB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" charset="0"/>
            </a:endParaRPr>
          </a:p>
          <a:p>
            <a:pPr marL="457200" indent="-457200" algn="just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altLang="en-GB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Active against some penicillin G resistant strains (e.g. </a:t>
            </a:r>
            <a:r>
              <a:rPr lang="en-GB" altLang="en-GB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Staphylococcus</a:t>
            </a:r>
            <a:r>
              <a:rPr lang="en-GB" altLang="en-GB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)</a:t>
            </a:r>
          </a:p>
          <a:p>
            <a:pPr marL="457200" indent="-457200" algn="just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lang="en-GB" altLang="en-GB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" charset="0"/>
            </a:endParaRPr>
          </a:p>
          <a:p>
            <a:pPr marL="457200" indent="-457200" algn="just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altLang="en-GB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Acid sensitive </a:t>
            </a:r>
            <a:r>
              <a:rPr lang="en-GB" altLang="en-GB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(no e-withdrawing group)</a:t>
            </a:r>
            <a:r>
              <a:rPr lang="en-GB" altLang="en-GB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 and must be injected</a:t>
            </a:r>
          </a:p>
          <a:p>
            <a:pPr marL="457200" indent="-457200" algn="just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lang="en-GB" altLang="en-GB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" charset="0"/>
            </a:endParaRPr>
          </a:p>
          <a:p>
            <a:pPr marL="457200" indent="-457200" algn="just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altLang="en-GB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Poorer range of activity</a:t>
            </a:r>
          </a:p>
          <a:p>
            <a:pPr marL="457200" indent="-457200" algn="just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lang="en-GB" altLang="en-GB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" charset="0"/>
            </a:endParaRPr>
          </a:p>
          <a:p>
            <a:pPr marL="457200" indent="-457200" algn="just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altLang="en-GB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Inactive vs. Gram -</a:t>
            </a:r>
            <a:r>
              <a:rPr lang="en-GB" altLang="en-GB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ve</a:t>
            </a:r>
            <a:r>
              <a:rPr lang="en-GB" altLang="en-GB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 bacteria</a:t>
            </a:r>
            <a:endParaRPr lang="en-GB" altLang="en-GB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" charset="0"/>
            </a:endParaRPr>
          </a:p>
        </p:txBody>
      </p:sp>
      <p:pic>
        <p:nvPicPr>
          <p:cNvPr id="515081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47800"/>
            <a:ext cx="381000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Rectangle 10"/>
          <p:cNvSpPr>
            <a:spLocks noChangeArrowheads="1"/>
          </p:cNvSpPr>
          <p:nvPr/>
        </p:nvSpPr>
        <p:spPr bwMode="auto">
          <a:xfrm>
            <a:off x="539750" y="44450"/>
            <a:ext cx="7586663" cy="565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</a:rPr>
              <a:t>Improving Sensitivity to </a:t>
            </a:r>
            <a:r>
              <a:rPr lang="en-US" altLang="en-US" sz="3200" b="1">
                <a:solidFill>
                  <a:srgbClr val="FF3300"/>
                </a:solidFill>
                <a:sym typeface="Symbol" pitchFamily="18" charset="2"/>
              </a:rPr>
              <a:t></a:t>
            </a:r>
            <a:r>
              <a:rPr lang="en-US" altLang="en-US" sz="3200" b="1">
                <a:solidFill>
                  <a:srgbClr val="FF3300"/>
                </a:solidFill>
              </a:rPr>
              <a:t>-Lactamases</a:t>
            </a:r>
          </a:p>
        </p:txBody>
      </p:sp>
      <p:graphicFrame>
        <p:nvGraphicFramePr>
          <p:cNvPr id="515083" name="Group 11"/>
          <p:cNvGraphicFramePr>
            <a:graphicFrameLocks noGrp="1"/>
          </p:cNvGraphicFramePr>
          <p:nvPr/>
        </p:nvGraphicFramePr>
        <p:xfrm>
          <a:off x="3851275" y="5661025"/>
          <a:ext cx="5148263" cy="360363"/>
        </p:xfrm>
        <a:graphic>
          <a:graphicData uri="http://schemas.openxmlformats.org/drawingml/2006/table">
            <a:tbl>
              <a:tblPr/>
              <a:tblGrid>
                <a:gridCol w="5148263"/>
              </a:tblGrid>
              <a:tr h="3603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MRSA</a:t>
                      </a:r>
                      <a:r>
                        <a:rPr kumimoji="0" lang="en-AU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: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A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Methicillin</a:t>
                      </a:r>
                      <a:r>
                        <a:rPr kumimoji="0" lang="en-A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-resistant </a:t>
                      </a:r>
                      <a:r>
                        <a:rPr kumimoji="0" lang="en-A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Staphylococcus </a:t>
                      </a:r>
                      <a:r>
                        <a:rPr kumimoji="0" lang="en-AU" sz="1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aureus</a:t>
                      </a:r>
                      <a:endParaRPr kumimoji="0" lang="en-A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D4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377502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15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15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50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150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150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150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5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5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080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8672032-4129-43B6-80B9-10495B0843DF}" type="slidenum">
              <a:rPr lang="en-AU" altLang="en-US" smtClean="0">
                <a:solidFill>
                  <a:srgbClr val="000000"/>
                </a:solidFill>
              </a:rPr>
              <a:pPr/>
              <a:t>22</a:t>
            </a:fld>
            <a:endParaRPr lang="en-AU" altLang="en-US" smtClean="0">
              <a:solidFill>
                <a:srgbClr val="000000"/>
              </a:solidFill>
            </a:endParaRPr>
          </a:p>
        </p:txBody>
      </p:sp>
      <p:sp>
        <p:nvSpPr>
          <p:cNvPr id="310274" name="Text Box 2"/>
          <p:cNvSpPr txBox="1">
            <a:spLocks noChangeArrowheads="1"/>
          </p:cNvSpPr>
          <p:nvPr/>
        </p:nvSpPr>
        <p:spPr bwMode="auto">
          <a:xfrm>
            <a:off x="250825" y="836613"/>
            <a:ext cx="8640763" cy="584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overcome the problem of the acid sensitivity of methicillin, the solution is to introduce an 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EWG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whilst maintaining some steric bulk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 typeface="Times" charset="0"/>
              <a:buNone/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 typeface="Times" charset="0"/>
              <a:buNone/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8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compounds are generally less potent than penicillin G against    Gram (+) bacteria that do not produce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b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-lactamases, but retain their potency against those bacteria that do produce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b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-lactamases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Because of the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electron-withdrawing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nature of the </a:t>
            </a:r>
            <a:r>
              <a:rPr lang="en-US" b="1" u="sng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isoxazole</a:t>
            </a:r>
            <a:r>
              <a:rPr lang="en-US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ring,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these compounds have </a:t>
            </a:r>
            <a:r>
              <a:rPr 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improved acid stability, &amp; can therefore be taken orally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Typically used to treat </a:t>
            </a:r>
            <a:r>
              <a:rPr 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S. aureus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infections (e.g. septicemia)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Not active against Gram (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bacteria</a:t>
            </a:r>
            <a:endParaRPr lang="en-US" sz="17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102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1484313"/>
            <a:ext cx="8050212" cy="2238375"/>
          </a:xfrm>
          <a:prstGeom prst="rect">
            <a:avLst/>
          </a:prstGeom>
          <a:solidFill>
            <a:srgbClr val="CCFF99"/>
          </a:solidFill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7893" name="Rectangle 7"/>
          <p:cNvSpPr>
            <a:spLocks noChangeArrowheads="1"/>
          </p:cNvSpPr>
          <p:nvPr/>
        </p:nvSpPr>
        <p:spPr bwMode="auto">
          <a:xfrm>
            <a:off x="539750" y="112713"/>
            <a:ext cx="7586663" cy="565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</a:rPr>
              <a:t>Improving Sensitivity to </a:t>
            </a:r>
            <a:r>
              <a:rPr lang="en-US" altLang="en-US" sz="3200" b="1">
                <a:solidFill>
                  <a:srgbClr val="FF3300"/>
                </a:solidFill>
                <a:sym typeface="Symbol" pitchFamily="18" charset="2"/>
              </a:rPr>
              <a:t></a:t>
            </a:r>
            <a:r>
              <a:rPr lang="en-US" altLang="en-US" sz="3200" b="1">
                <a:solidFill>
                  <a:srgbClr val="FF3300"/>
                </a:solidFill>
              </a:rPr>
              <a:t>-Lactamases</a:t>
            </a:r>
          </a:p>
        </p:txBody>
      </p:sp>
      <p:sp>
        <p:nvSpPr>
          <p:cNvPr id="310280" name="Rectangle 8"/>
          <p:cNvSpPr>
            <a:spLocks noChangeArrowheads="1"/>
          </p:cNvSpPr>
          <p:nvPr/>
        </p:nvSpPr>
        <p:spPr bwMode="auto">
          <a:xfrm>
            <a:off x="539750" y="2708275"/>
            <a:ext cx="1366838" cy="79216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3780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0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0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0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0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0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0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0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0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02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02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02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02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02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02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8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6C024F3-0741-44E8-964E-4A8073A27708}" type="slidenum">
              <a:rPr lang="en-AU" altLang="en-US" smtClean="0">
                <a:solidFill>
                  <a:srgbClr val="000000"/>
                </a:solidFill>
              </a:rPr>
              <a:pPr/>
              <a:t>23</a:t>
            </a:fld>
            <a:endParaRPr lang="en-AU" altLang="en-US" smtClean="0">
              <a:solidFill>
                <a:srgbClr val="000000"/>
              </a:solidFill>
            </a:endParaRPr>
          </a:p>
        </p:txBody>
      </p:sp>
      <p:sp>
        <p:nvSpPr>
          <p:cNvPr id="314370" name="Text Box 2"/>
          <p:cNvSpPr txBox="1">
            <a:spLocks noChangeArrowheads="1"/>
          </p:cNvSpPr>
          <p:nvPr/>
        </p:nvSpPr>
        <p:spPr bwMode="auto">
          <a:xfrm>
            <a:off x="250825" y="765175"/>
            <a:ext cx="860742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Many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penicillins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show a rather narrow spectrum of activity, especially against </a:t>
            </a:r>
            <a:r>
              <a:rPr lang="en-US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Gram (</a:t>
            </a:r>
            <a:r>
              <a:rPr lang="en-US" sz="20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</a:t>
            </a:r>
            <a:r>
              <a:rPr lang="en-US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bacteria</a:t>
            </a:r>
          </a:p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is due to the lipopolysaccharide layer that Gram (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bacteria have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Hydrophobic groups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side chain favor Gram (+) bacteria</a:t>
            </a:r>
          </a:p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 u="sng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Hydrophilic groups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on side chain increase activity against Gram (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(increase in activity is greatest if the polar group is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a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to the carbonyl group)</a:t>
            </a:r>
            <a:endParaRPr lang="en-US" sz="17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4375" name="Rectangle 7"/>
          <p:cNvSpPr>
            <a:spLocks noChangeArrowheads="1"/>
          </p:cNvSpPr>
          <p:nvPr/>
        </p:nvSpPr>
        <p:spPr bwMode="auto">
          <a:xfrm>
            <a:off x="311150" y="115888"/>
            <a:ext cx="8447088" cy="565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Spectrum of Activity of Penicillins Gram (-)</a:t>
            </a:r>
          </a:p>
        </p:txBody>
      </p:sp>
    </p:spTree>
    <p:extLst>
      <p:ext uri="{BB962C8B-B14F-4D97-AF65-F5344CB8AC3E}">
        <p14:creationId xmlns:p14="http://schemas.microsoft.com/office/powerpoint/2010/main" val="41933544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4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4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4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4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4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4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4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4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6AAF301-6A0D-44FA-B506-0B5F72016FEC}" type="slidenum">
              <a:rPr lang="en-AU" altLang="en-US" smtClean="0">
                <a:solidFill>
                  <a:srgbClr val="000000"/>
                </a:solidFill>
              </a:rPr>
              <a:pPr/>
              <a:t>24</a:t>
            </a:fld>
            <a:endParaRPr lang="en-AU" altLang="en-US" smtClean="0">
              <a:solidFill>
                <a:srgbClr val="000000"/>
              </a:solidFill>
            </a:endParaRPr>
          </a:p>
        </p:txBody>
      </p:sp>
      <p:sp>
        <p:nvSpPr>
          <p:cNvPr id="524291" name="Text Box 3"/>
          <p:cNvSpPr txBox="1">
            <a:spLocks noChangeArrowheads="1"/>
          </p:cNvSpPr>
          <p:nvPr/>
        </p:nvSpPr>
        <p:spPr bwMode="auto">
          <a:xfrm>
            <a:off x="71438" y="1357313"/>
            <a:ext cx="8915400" cy="30464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 rt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GB" altLang="en-GB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R= hydrophobic results in high activity vs. Gram +</a:t>
            </a:r>
            <a:r>
              <a:rPr lang="en-GB" altLang="en-GB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ve</a:t>
            </a:r>
            <a:r>
              <a:rPr lang="en-GB" altLang="en-GB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 bacteria and poor activity vs. Gram -</a:t>
            </a:r>
            <a:r>
              <a:rPr lang="en-GB" altLang="en-GB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ve</a:t>
            </a:r>
            <a:r>
              <a:rPr lang="en-GB" altLang="en-GB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 bacteria</a:t>
            </a:r>
          </a:p>
          <a:p>
            <a:pPr marL="457200" indent="-457200" algn="just" rt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GB" altLang="en-GB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Increasing </a:t>
            </a:r>
            <a:r>
              <a:rPr lang="en-GB" altLang="en-GB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hydrophobicity</a:t>
            </a:r>
            <a:r>
              <a:rPr lang="en-GB" altLang="en-GB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 has little effect on Gram +</a:t>
            </a:r>
            <a:r>
              <a:rPr lang="en-GB" altLang="en-GB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ve</a:t>
            </a:r>
            <a:r>
              <a:rPr lang="en-GB" altLang="en-GB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 activity but lowers Gram -</a:t>
            </a:r>
            <a:r>
              <a:rPr lang="en-GB" altLang="en-GB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ve</a:t>
            </a:r>
            <a:r>
              <a:rPr lang="en-GB" altLang="en-GB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 activity</a:t>
            </a:r>
          </a:p>
          <a:p>
            <a:pPr marL="457200" indent="-457200" algn="just" rt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GB" altLang="en-GB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Increasing hydrophilic character has little effect on Gram </a:t>
            </a:r>
          </a:p>
          <a:p>
            <a:pPr marL="457200" indent="-457200" algn="just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GB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	+</a:t>
            </a:r>
            <a:r>
              <a:rPr lang="en-GB" altLang="en-GB" sz="24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ve</a:t>
            </a:r>
            <a:r>
              <a:rPr lang="en-GB" altLang="en-GB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 activity but increases Gram -</a:t>
            </a:r>
            <a:r>
              <a:rPr lang="en-GB" altLang="en-GB" sz="24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ve</a:t>
            </a:r>
            <a:r>
              <a:rPr lang="en-GB" altLang="en-GB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 activity</a:t>
            </a:r>
          </a:p>
          <a:p>
            <a:pPr marL="457200" indent="-457200" algn="just" rt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4"/>
              <a:defRPr/>
            </a:pPr>
            <a:r>
              <a:rPr lang="en-GB" altLang="en-GB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Hydrophilic groups at the </a:t>
            </a:r>
            <a:r>
              <a:rPr lang="en-GB" alt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a</a:t>
            </a:r>
            <a:r>
              <a:rPr lang="en-GB" alt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-position</a:t>
            </a:r>
            <a:r>
              <a:rPr lang="en-GB" altLang="en-GB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 (e.g. NH</a:t>
            </a:r>
            <a:r>
              <a:rPr lang="en-GB" altLang="en-GB" sz="24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2</a:t>
            </a:r>
            <a:r>
              <a:rPr lang="en-GB" altLang="en-GB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, OH, CO</a:t>
            </a:r>
            <a:r>
              <a:rPr lang="en-GB" altLang="en-GB" sz="24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2</a:t>
            </a:r>
            <a:r>
              <a:rPr lang="en-GB" altLang="en-GB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H) increase activity </a:t>
            </a:r>
            <a:r>
              <a:rPr lang="en-GB" altLang="en-GB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vs</a:t>
            </a:r>
            <a:r>
              <a:rPr lang="en-GB" altLang="en-GB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 Gram -</a:t>
            </a:r>
            <a:r>
              <a:rPr lang="en-GB" altLang="en-GB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ve</a:t>
            </a:r>
            <a:r>
              <a:rPr lang="en-GB" altLang="en-GB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 bacteria</a:t>
            </a:r>
            <a:endParaRPr lang="en-GB" altLang="en-GB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24292" name="Text Box 4"/>
          <p:cNvSpPr txBox="1">
            <a:spLocks noChangeArrowheads="1"/>
          </p:cNvSpPr>
          <p:nvPr/>
        </p:nvSpPr>
        <p:spPr bwMode="auto">
          <a:xfrm>
            <a:off x="228600" y="801688"/>
            <a:ext cx="4586288" cy="46672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GB" sz="2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Results of varying R in Penicillins</a:t>
            </a:r>
          </a:p>
        </p:txBody>
      </p:sp>
      <p:sp>
        <p:nvSpPr>
          <p:cNvPr id="524293" name="Text Box 5"/>
          <p:cNvSpPr txBox="1">
            <a:spLocks noChangeArrowheads="1"/>
          </p:cNvSpPr>
          <p:nvPr/>
        </p:nvSpPr>
        <p:spPr bwMode="auto">
          <a:xfrm>
            <a:off x="323850" y="103188"/>
            <a:ext cx="8535988" cy="588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GB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UP Argo" pitchFamily="34" charset="0"/>
              </a:rPr>
              <a:t>Problem 3 –</a:t>
            </a:r>
            <a:r>
              <a:rPr lang="en-GB" altLang="en-GB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UP Argo" pitchFamily="34" charset="0"/>
              </a:rPr>
              <a:t> Improve The Range of Activity</a:t>
            </a:r>
            <a:r>
              <a:rPr lang="en-GB" altLang="en-GB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 </a:t>
            </a:r>
            <a:endParaRPr lang="en-GB" altLang="en-GB" sz="2400">
              <a:solidFill>
                <a:srgbClr val="000000"/>
              </a:solidFill>
              <a:latin typeface="Times" charset="0"/>
            </a:endParaRPr>
          </a:p>
        </p:txBody>
      </p:sp>
      <p:pic>
        <p:nvPicPr>
          <p:cNvPr id="52429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652963"/>
            <a:ext cx="3095625" cy="204152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2429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581525"/>
            <a:ext cx="3384550" cy="1941513"/>
          </a:xfrm>
          <a:prstGeom prst="rect">
            <a:avLst/>
          </a:prstGeom>
          <a:solidFill>
            <a:srgbClr val="FFCCFF"/>
          </a:solidFill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524297" name="Line 9"/>
          <p:cNvSpPr>
            <a:spLocks noChangeShapeType="1"/>
          </p:cNvSpPr>
          <p:nvPr/>
        </p:nvSpPr>
        <p:spPr bwMode="auto">
          <a:xfrm flipV="1">
            <a:off x="5795963" y="5157788"/>
            <a:ext cx="576262" cy="9366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98103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24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24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24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24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24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24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52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24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4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291" grpId="0" build="p" autoUpdateAnimBg="0"/>
      <p:bldP spid="52429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1A28C32-7790-4881-AB80-8E1F0036CE82}" type="slidenum">
              <a:rPr lang="en-AU" altLang="en-US" smtClean="0">
                <a:solidFill>
                  <a:srgbClr val="000000"/>
                </a:solidFill>
              </a:rPr>
              <a:pPr/>
              <a:t>25</a:t>
            </a:fld>
            <a:endParaRPr lang="en-AU" altLang="en-US" smtClean="0">
              <a:solidFill>
                <a:srgbClr val="000000"/>
              </a:solidFill>
            </a:endParaRPr>
          </a:p>
        </p:txBody>
      </p:sp>
      <p:sp>
        <p:nvSpPr>
          <p:cNvPr id="525315" name="Text Box 3"/>
          <p:cNvSpPr txBox="1">
            <a:spLocks noChangeArrowheads="1"/>
          </p:cNvSpPr>
          <p:nvPr/>
        </p:nvSpPr>
        <p:spPr bwMode="auto">
          <a:xfrm>
            <a:off x="381000" y="838200"/>
            <a:ext cx="543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GB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Examples of Broad Spectrum Penicillins</a:t>
            </a:r>
            <a:endParaRPr lang="en-GB" altLang="en-GB" sz="2400">
              <a:solidFill>
                <a:srgbClr val="0000FF"/>
              </a:solidFill>
              <a:latin typeface="Times" charset="0"/>
            </a:endParaRPr>
          </a:p>
        </p:txBody>
      </p:sp>
      <p:sp>
        <p:nvSpPr>
          <p:cNvPr id="525316" name="Text Box 4"/>
          <p:cNvSpPr txBox="1">
            <a:spLocks noChangeArrowheads="1"/>
          </p:cNvSpPr>
          <p:nvPr/>
        </p:nvSpPr>
        <p:spPr bwMode="auto">
          <a:xfrm>
            <a:off x="395288" y="1484313"/>
            <a:ext cx="6126162" cy="83185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GB" sz="2400" b="1" u="sng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Class 1 -</a:t>
            </a:r>
            <a:r>
              <a:rPr lang="en-GB" altLang="en-GB" sz="2400" b="1">
                <a:solidFill>
                  <a:srgbClr val="E3E8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</a:t>
            </a:r>
            <a:r>
              <a:rPr lang="en-GB" alt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NH</a:t>
            </a:r>
            <a:r>
              <a:rPr lang="en-GB" altLang="en-GB" sz="24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2</a:t>
            </a:r>
            <a:r>
              <a:rPr lang="en-GB" alt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at the </a:t>
            </a:r>
            <a:r>
              <a:rPr lang="en-GB" alt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a</a:t>
            </a:r>
            <a:r>
              <a:rPr lang="en-GB" alt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-position</a:t>
            </a:r>
            <a:r>
              <a:rPr lang="en-GB" altLang="en-GB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 </a:t>
            </a:r>
          </a:p>
          <a:p>
            <a:pPr algn="just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GB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Ampicillin and Amoxycillin (Beechams, 1964)</a:t>
            </a:r>
            <a:endParaRPr lang="en-GB" altLang="en-GB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25317" name="Text Box 5"/>
          <p:cNvSpPr txBox="1">
            <a:spLocks noChangeArrowheads="1"/>
          </p:cNvSpPr>
          <p:nvPr/>
        </p:nvSpPr>
        <p:spPr bwMode="auto">
          <a:xfrm>
            <a:off x="914400" y="4648200"/>
            <a:ext cx="2797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GB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Ampicillin (Penbritin)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GB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2nd most used penicillin</a:t>
            </a:r>
          </a:p>
        </p:txBody>
      </p:sp>
      <p:sp>
        <p:nvSpPr>
          <p:cNvPr id="525318" name="Text Box 6"/>
          <p:cNvSpPr txBox="1">
            <a:spLocks noChangeArrowheads="1"/>
          </p:cNvSpPr>
          <p:nvPr/>
        </p:nvSpPr>
        <p:spPr bwMode="auto">
          <a:xfrm>
            <a:off x="4724400" y="4648200"/>
            <a:ext cx="251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GB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Amoxycillin (Amoxil)</a:t>
            </a:r>
          </a:p>
        </p:txBody>
      </p:sp>
      <p:pic>
        <p:nvPicPr>
          <p:cNvPr id="52531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959100"/>
            <a:ext cx="2606675" cy="1495425"/>
          </a:xfrm>
          <a:prstGeom prst="rect">
            <a:avLst/>
          </a:prstGeom>
          <a:solidFill>
            <a:srgbClr val="FFCCFF"/>
          </a:solidFill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2532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971800"/>
            <a:ext cx="2146300" cy="148272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25321" name="Text Box 9"/>
          <p:cNvSpPr txBox="1">
            <a:spLocks noChangeArrowheads="1"/>
          </p:cNvSpPr>
          <p:nvPr/>
        </p:nvSpPr>
        <p:spPr bwMode="auto">
          <a:xfrm>
            <a:off x="323850" y="103188"/>
            <a:ext cx="8535988" cy="588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GB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UP Argo" pitchFamily="34" charset="0"/>
              </a:rPr>
              <a:t>Problem 3 –</a:t>
            </a:r>
            <a:r>
              <a:rPr lang="en-GB" altLang="en-GB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UP Argo" pitchFamily="34" charset="0"/>
              </a:rPr>
              <a:t> Improve The Range of Activity</a:t>
            </a:r>
            <a:r>
              <a:rPr lang="en-GB" altLang="en-GB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 </a:t>
            </a:r>
            <a:endParaRPr lang="en-GB" altLang="en-GB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25322" name="Line 10"/>
          <p:cNvSpPr>
            <a:spLocks noChangeShapeType="1"/>
          </p:cNvSpPr>
          <p:nvPr/>
        </p:nvSpPr>
        <p:spPr bwMode="auto">
          <a:xfrm flipH="1">
            <a:off x="2339975" y="2492375"/>
            <a:ext cx="71438" cy="43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000000"/>
              </a:solidFill>
            </a:endParaRPr>
          </a:p>
        </p:txBody>
      </p:sp>
      <p:sp>
        <p:nvSpPr>
          <p:cNvPr id="525323" name="Line 11"/>
          <p:cNvSpPr>
            <a:spLocks noChangeShapeType="1"/>
          </p:cNvSpPr>
          <p:nvPr/>
        </p:nvSpPr>
        <p:spPr bwMode="auto">
          <a:xfrm flipH="1">
            <a:off x="6011863" y="2492375"/>
            <a:ext cx="71437" cy="43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214705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2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25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2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25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25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5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5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5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5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316" grpId="0" animBg="1" autoUpdateAnimBg="0"/>
      <p:bldP spid="525317" grpId="0" autoUpdateAnimBg="0"/>
      <p:bldP spid="525318" grpId="0" autoUpdateAnimBg="0"/>
      <p:bldP spid="525322" grpId="0" animBg="1"/>
      <p:bldP spid="5253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CD5F8EA-C321-4BA2-8DA5-4C9AF74E64BE}" type="slidenum">
              <a:rPr lang="en-AU" altLang="en-US" smtClean="0">
                <a:solidFill>
                  <a:srgbClr val="000000"/>
                </a:solidFill>
              </a:rPr>
              <a:pPr/>
              <a:t>26</a:t>
            </a:fld>
            <a:endParaRPr lang="en-AU" altLang="en-US" smtClean="0">
              <a:solidFill>
                <a:srgbClr val="000000"/>
              </a:solidFill>
            </a:endParaRPr>
          </a:p>
        </p:txBody>
      </p:sp>
      <p:sp>
        <p:nvSpPr>
          <p:cNvPr id="526339" name="Text Box 3"/>
          <p:cNvSpPr txBox="1">
            <a:spLocks noChangeArrowheads="1"/>
          </p:cNvSpPr>
          <p:nvPr/>
        </p:nvSpPr>
        <p:spPr bwMode="auto">
          <a:xfrm>
            <a:off x="381000" y="1528763"/>
            <a:ext cx="84582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altLang="en-GB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" charset="0"/>
            </a:endParaRPr>
          </a:p>
          <a:p>
            <a:pPr marL="457200" indent="-457200" algn="just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altLang="en-GB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Active </a:t>
            </a:r>
            <a:r>
              <a:rPr lang="en-GB" altLang="en-GB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vs</a:t>
            </a:r>
            <a:r>
              <a:rPr lang="en-GB" altLang="en-GB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 Gram +</a:t>
            </a:r>
            <a:r>
              <a:rPr lang="en-GB" altLang="en-GB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ve</a:t>
            </a:r>
            <a:r>
              <a:rPr lang="en-GB" altLang="en-GB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 bacteria and Gram -</a:t>
            </a:r>
            <a:r>
              <a:rPr lang="en-GB" altLang="en-GB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ve</a:t>
            </a:r>
            <a:r>
              <a:rPr lang="en-GB" altLang="en-GB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 bacteria which do not produce </a:t>
            </a:r>
            <a:r>
              <a:rPr lang="en-GB" altLang="en-GB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b</a:t>
            </a:r>
            <a:r>
              <a:rPr lang="en-GB" altLang="en-GB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-lactamases</a:t>
            </a:r>
          </a:p>
          <a:p>
            <a:pPr marL="457200" indent="-457200" algn="just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altLang="en-GB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Acid resistant and orally active</a:t>
            </a:r>
          </a:p>
          <a:p>
            <a:pPr marL="457200" indent="-457200" algn="just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altLang="en-GB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Non toxic</a:t>
            </a:r>
          </a:p>
          <a:p>
            <a:pPr marL="457200" indent="-457200" algn="just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altLang="en-GB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Sensitive to </a:t>
            </a:r>
            <a:r>
              <a:rPr lang="en-GB" altLang="en-GB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b</a:t>
            </a:r>
            <a:r>
              <a:rPr lang="en-GB" altLang="en-GB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-lactamases</a:t>
            </a:r>
          </a:p>
          <a:p>
            <a:pPr marL="457200" indent="-457200" algn="just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altLang="en-GB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Increased polarity due to extra amino group</a:t>
            </a:r>
          </a:p>
          <a:p>
            <a:pPr marL="457200" indent="-457200" algn="just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alt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Poor absorption through the gut wall </a:t>
            </a:r>
          </a:p>
          <a:p>
            <a:pPr marL="457200" indent="-457200" algn="just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altLang="en-GB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Disruption of gut flora leading to diarrhoea</a:t>
            </a:r>
          </a:p>
          <a:p>
            <a:pPr marL="457200" indent="-457200" algn="just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altLang="en-GB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Inactive vs. </a:t>
            </a:r>
            <a:r>
              <a:rPr lang="en-GB" altLang="en-GB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Pseudomonas </a:t>
            </a:r>
            <a:r>
              <a:rPr lang="en-GB" altLang="en-GB" sz="2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aeruginosa</a:t>
            </a:r>
            <a:endParaRPr lang="en-GB" altLang="en-GB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26341" name="Text Box 5"/>
          <p:cNvSpPr txBox="1">
            <a:spLocks noChangeArrowheads="1"/>
          </p:cNvSpPr>
          <p:nvPr/>
        </p:nvSpPr>
        <p:spPr bwMode="auto">
          <a:xfrm>
            <a:off x="457200" y="1041400"/>
            <a:ext cx="1546225" cy="46672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GB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Properties</a:t>
            </a:r>
          </a:p>
        </p:txBody>
      </p:sp>
      <p:sp>
        <p:nvSpPr>
          <p:cNvPr id="526342" name="Text Box 6"/>
          <p:cNvSpPr txBox="1">
            <a:spLocks noChangeArrowheads="1"/>
          </p:cNvSpPr>
          <p:nvPr/>
        </p:nvSpPr>
        <p:spPr bwMode="auto">
          <a:xfrm>
            <a:off x="323850" y="103188"/>
            <a:ext cx="8535988" cy="588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GB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UP Argo" pitchFamily="34" charset="0"/>
              </a:rPr>
              <a:t>Problem 3 –</a:t>
            </a:r>
            <a:r>
              <a:rPr lang="en-GB" altLang="en-GB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UP Argo" pitchFamily="34" charset="0"/>
              </a:rPr>
              <a:t> Improve The Range of Activity</a:t>
            </a:r>
            <a:r>
              <a:rPr lang="en-GB" altLang="en-GB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 </a:t>
            </a:r>
            <a:endParaRPr lang="en-GB" altLang="en-GB" sz="2400">
              <a:solidFill>
                <a:srgbClr val="000000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310221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26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26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26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26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26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26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26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26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39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377D4B0-77BA-4355-8FB1-52AEA3DE9C8B}" type="slidenum">
              <a:rPr lang="en-AU" altLang="en-US" smtClean="0">
                <a:solidFill>
                  <a:srgbClr val="000000"/>
                </a:solidFill>
              </a:rPr>
              <a:pPr/>
              <a:t>27</a:t>
            </a:fld>
            <a:endParaRPr lang="en-AU" altLang="en-US" smtClean="0">
              <a:solidFill>
                <a:srgbClr val="000000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38200" y="1828800"/>
            <a:ext cx="3505200" cy="2033588"/>
            <a:chOff x="528" y="1152"/>
            <a:chExt cx="2208" cy="1281"/>
          </a:xfrm>
        </p:grpSpPr>
        <p:sp>
          <p:nvSpPr>
            <p:cNvPr id="43019" name="Rectangle 3"/>
            <p:cNvSpPr>
              <a:spLocks noChangeArrowheads="1"/>
            </p:cNvSpPr>
            <p:nvPr/>
          </p:nvSpPr>
          <p:spPr bwMode="auto">
            <a:xfrm>
              <a:off x="2489" y="2289"/>
              <a:ext cx="93" cy="144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pic>
          <p:nvPicPr>
            <p:cNvPr id="43020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152"/>
              <a:ext cx="2208" cy="1280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</p:grpSp>
      <p:sp>
        <p:nvSpPr>
          <p:cNvPr id="527366" name="Text Box 6"/>
          <p:cNvSpPr txBox="1">
            <a:spLocks noChangeArrowheads="1"/>
          </p:cNvSpPr>
          <p:nvPr/>
        </p:nvSpPr>
        <p:spPr bwMode="auto">
          <a:xfrm>
            <a:off x="457200" y="792163"/>
            <a:ext cx="7064375" cy="46672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GB" sz="2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Prodrugs of Ampicillin</a:t>
            </a:r>
            <a:r>
              <a:rPr lang="en-GB" altLang="en-GB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 (Leo Pharmaceuticals - 1969)</a:t>
            </a:r>
            <a:endParaRPr lang="en-GB" altLang="en-GB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27367" name="Text Box 7"/>
          <p:cNvSpPr txBox="1">
            <a:spLocks noChangeArrowheads="1"/>
          </p:cNvSpPr>
          <p:nvPr/>
        </p:nvSpPr>
        <p:spPr bwMode="auto">
          <a:xfrm>
            <a:off x="457200" y="4221163"/>
            <a:ext cx="84582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GB" sz="24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Properties</a:t>
            </a:r>
          </a:p>
          <a:p>
            <a:pPr marL="457200" indent="-457200" algn="just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altLang="en-GB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Increased cell membrane permeability</a:t>
            </a:r>
          </a:p>
          <a:p>
            <a:pPr marL="457200" indent="-457200" algn="just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alt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Polar carboxylic acid group is masked by the ester</a:t>
            </a:r>
          </a:p>
          <a:p>
            <a:pPr marL="457200" indent="-457200" algn="just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alt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Ester is metabolised in the body by esterases to give the free drug</a:t>
            </a:r>
            <a:endParaRPr lang="en-GB" altLang="en-GB" sz="2400">
              <a:solidFill>
                <a:srgbClr val="FF0000"/>
              </a:solidFill>
              <a:latin typeface="Times" charset="0"/>
            </a:endParaRPr>
          </a:p>
        </p:txBody>
      </p:sp>
      <p:pic>
        <p:nvPicPr>
          <p:cNvPr id="52736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00"/>
            <a:ext cx="31083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7369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362200"/>
            <a:ext cx="31972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7370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429000"/>
            <a:ext cx="3259138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7371" name="Text Box 11"/>
          <p:cNvSpPr txBox="1">
            <a:spLocks noChangeArrowheads="1"/>
          </p:cNvSpPr>
          <p:nvPr/>
        </p:nvSpPr>
        <p:spPr bwMode="auto">
          <a:xfrm>
            <a:off x="323850" y="103188"/>
            <a:ext cx="8535988" cy="588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GB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UP Argo" pitchFamily="34" charset="0"/>
              </a:rPr>
              <a:t>Problem 3 –</a:t>
            </a:r>
            <a:r>
              <a:rPr lang="en-GB" altLang="en-GB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UP Argo" pitchFamily="34" charset="0"/>
              </a:rPr>
              <a:t> Improve The Range of Activity</a:t>
            </a:r>
            <a:r>
              <a:rPr lang="en-GB" altLang="en-GB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 </a:t>
            </a:r>
            <a:endParaRPr lang="en-GB" altLang="en-GB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27372" name="Line 12"/>
          <p:cNvSpPr>
            <a:spLocks noChangeShapeType="1"/>
          </p:cNvSpPr>
          <p:nvPr/>
        </p:nvSpPr>
        <p:spPr bwMode="auto">
          <a:xfrm flipH="1" flipV="1">
            <a:off x="4067175" y="3789363"/>
            <a:ext cx="433388" cy="43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262385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7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7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27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27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27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27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27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27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527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367" grpId="0" build="p" autoUpdateAnimBg="0"/>
      <p:bldP spid="52737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C21F5B7-0F98-4232-AD2F-D7FC56C2EB15}" type="slidenum">
              <a:rPr lang="en-AU" altLang="en-US" smtClean="0">
                <a:solidFill>
                  <a:srgbClr val="000000"/>
                </a:solidFill>
              </a:rPr>
              <a:pPr/>
              <a:t>28</a:t>
            </a:fld>
            <a:endParaRPr lang="en-AU" altLang="en-US" smtClean="0">
              <a:solidFill>
                <a:srgbClr val="000000"/>
              </a:solidFill>
            </a:endParaRPr>
          </a:p>
        </p:txBody>
      </p:sp>
      <p:sp>
        <p:nvSpPr>
          <p:cNvPr id="529411" name="Text Box 3"/>
          <p:cNvSpPr txBox="1">
            <a:spLocks noChangeArrowheads="1"/>
          </p:cNvSpPr>
          <p:nvPr/>
        </p:nvSpPr>
        <p:spPr bwMode="auto">
          <a:xfrm>
            <a:off x="457200" y="792163"/>
            <a:ext cx="543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GB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Examples of Broad Spectrum </a:t>
            </a:r>
            <a:r>
              <a:rPr lang="en-GB" altLang="en-GB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Penicillins</a:t>
            </a:r>
            <a:endParaRPr lang="en-GB" altLang="en-GB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29412" name="Text Box 4"/>
          <p:cNvSpPr txBox="1">
            <a:spLocks noChangeArrowheads="1"/>
          </p:cNvSpPr>
          <p:nvPr/>
        </p:nvSpPr>
        <p:spPr bwMode="auto">
          <a:xfrm>
            <a:off x="457200" y="1262063"/>
            <a:ext cx="7021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GB" sz="24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Class 2 -</a:t>
            </a:r>
            <a:r>
              <a:rPr lang="en-GB" altLang="en-GB" sz="2400" b="1">
                <a:solidFill>
                  <a:srgbClr val="E3E8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 </a:t>
            </a:r>
            <a:r>
              <a:rPr lang="en-GB" alt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CO</a:t>
            </a:r>
            <a:r>
              <a:rPr lang="en-GB" altLang="en-GB" sz="24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2</a:t>
            </a:r>
            <a:r>
              <a:rPr lang="en-GB" alt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H at the </a:t>
            </a:r>
            <a:r>
              <a:rPr lang="en-GB" alt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a</a:t>
            </a:r>
            <a:r>
              <a:rPr lang="en-GB" alt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-position (carboxypenicillins)</a:t>
            </a:r>
            <a:endParaRPr lang="en-GB" altLang="en-GB" sz="2400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529414" name="Text Box 6"/>
          <p:cNvSpPr txBox="1">
            <a:spLocks noChangeArrowheads="1"/>
          </p:cNvSpPr>
          <p:nvPr/>
        </p:nvSpPr>
        <p:spPr bwMode="auto">
          <a:xfrm>
            <a:off x="533400" y="4114800"/>
            <a:ext cx="74612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 algn="just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altLang="en-GB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Carfecillin = prodrug for carbenicillin</a:t>
            </a:r>
          </a:p>
          <a:p>
            <a:pPr marL="457200" indent="-457200" algn="just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altLang="en-GB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Active over a wider range of Gram -ve bacteria than ampicillin</a:t>
            </a:r>
          </a:p>
          <a:p>
            <a:pPr marL="457200" indent="-457200" algn="just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altLang="en-GB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Active vs. </a:t>
            </a:r>
            <a:r>
              <a:rPr lang="en-GB" altLang="en-GB" sz="20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Pseudomonas aeruginosa</a:t>
            </a:r>
            <a:endParaRPr lang="en-GB" altLang="en-GB" sz="20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" charset="0"/>
            </a:endParaRPr>
          </a:p>
          <a:p>
            <a:pPr marL="457200" indent="-457200" algn="just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altLang="en-GB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Resistant to most </a:t>
            </a:r>
            <a:r>
              <a:rPr lang="en-GB" altLang="en-GB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b</a:t>
            </a:r>
            <a:r>
              <a:rPr lang="en-GB" altLang="en-GB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-lactamases</a:t>
            </a:r>
          </a:p>
          <a:p>
            <a:pPr marL="457200" indent="-457200" algn="just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altLang="en-GB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Less active vs Gram +ve bacteria </a:t>
            </a:r>
            <a:r>
              <a:rPr lang="en-GB" altLang="en-GB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(note the hydrophilic group)</a:t>
            </a:r>
          </a:p>
          <a:p>
            <a:pPr marL="457200" indent="-457200" algn="just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altLang="en-GB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Acid sensitive and must be injected</a:t>
            </a:r>
          </a:p>
          <a:p>
            <a:pPr marL="457200" indent="-457200" algn="just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altLang="en-GB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Stereochemistry at the </a:t>
            </a:r>
            <a:r>
              <a:rPr lang="en-GB" altLang="en-GB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a</a:t>
            </a:r>
            <a:r>
              <a:rPr lang="en-GB" altLang="en-GB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-position is important</a:t>
            </a:r>
          </a:p>
          <a:p>
            <a:pPr marL="457200" indent="-457200" algn="just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altLang="en-GB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CO</a:t>
            </a:r>
            <a:r>
              <a:rPr lang="en-GB" altLang="en-GB" sz="20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2</a:t>
            </a:r>
            <a:r>
              <a:rPr lang="en-GB" altLang="en-GB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H at the </a:t>
            </a:r>
            <a:r>
              <a:rPr lang="en-GB" altLang="en-GB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a</a:t>
            </a:r>
            <a:r>
              <a:rPr lang="en-GB" altLang="en-GB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-position is ionised at blood pH</a:t>
            </a:r>
            <a:endParaRPr lang="en-GB" altLang="en-GB" sz="2400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529415" name="Rectangle 7"/>
          <p:cNvSpPr>
            <a:spLocks noChangeArrowheads="1"/>
          </p:cNvSpPr>
          <p:nvPr/>
        </p:nvSpPr>
        <p:spPr bwMode="auto">
          <a:xfrm>
            <a:off x="5651500" y="2286000"/>
            <a:ext cx="3306763" cy="711200"/>
          </a:xfrm>
          <a:prstGeom prst="rect">
            <a:avLst/>
          </a:prstGeom>
          <a:solidFill>
            <a:srgbClr val="CC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GB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R = H      CARBENICILLIN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GB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R = Ph     CARFECILLIN</a:t>
            </a:r>
          </a:p>
        </p:txBody>
      </p:sp>
      <p:pic>
        <p:nvPicPr>
          <p:cNvPr id="44039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916113"/>
            <a:ext cx="3505200" cy="2084387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29419" name="Text Box 11"/>
          <p:cNvSpPr txBox="1">
            <a:spLocks noChangeArrowheads="1"/>
          </p:cNvSpPr>
          <p:nvPr/>
        </p:nvSpPr>
        <p:spPr bwMode="auto">
          <a:xfrm>
            <a:off x="323850" y="103188"/>
            <a:ext cx="8535988" cy="588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GB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UP Argo" pitchFamily="34" charset="0"/>
              </a:rPr>
              <a:t>Problem 3 –</a:t>
            </a:r>
            <a:r>
              <a:rPr lang="en-GB" altLang="en-GB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UP Argo" pitchFamily="34" charset="0"/>
              </a:rPr>
              <a:t> Improve The Range of Activity</a:t>
            </a:r>
            <a:r>
              <a:rPr lang="en-GB" altLang="en-GB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 </a:t>
            </a:r>
            <a:endParaRPr lang="en-GB" altLang="en-GB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44041" name="Oval 12"/>
          <p:cNvSpPr>
            <a:spLocks noChangeArrowheads="1"/>
          </p:cNvSpPr>
          <p:nvPr/>
        </p:nvSpPr>
        <p:spPr bwMode="auto">
          <a:xfrm>
            <a:off x="2987675" y="1844675"/>
            <a:ext cx="576263" cy="288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84637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29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29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29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29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29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29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29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29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294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294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12" grpId="0" autoUpdateAnimBg="0"/>
      <p:bldP spid="529414" grpId="0" build="p" autoUpdateAnimBg="0"/>
      <p:bldP spid="529415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65BF00A-D69D-4970-BF13-1E688913BFC5}" type="slidenum">
              <a:rPr lang="en-AU" altLang="en-US" smtClean="0">
                <a:solidFill>
                  <a:srgbClr val="000000"/>
                </a:solidFill>
              </a:rPr>
              <a:pPr/>
              <a:t>29</a:t>
            </a:fld>
            <a:endParaRPr lang="en-AU" altLang="en-US" smtClean="0">
              <a:solidFill>
                <a:srgbClr val="000000"/>
              </a:solidFill>
            </a:endParaRPr>
          </a:p>
        </p:txBody>
      </p:sp>
      <p:sp>
        <p:nvSpPr>
          <p:cNvPr id="530438" name="Text Box 6"/>
          <p:cNvSpPr txBox="1">
            <a:spLocks noChangeArrowheads="1"/>
          </p:cNvSpPr>
          <p:nvPr/>
        </p:nvSpPr>
        <p:spPr bwMode="auto">
          <a:xfrm>
            <a:off x="533400" y="4114800"/>
            <a:ext cx="597376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 algn="just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altLang="en-GB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Administered by injection</a:t>
            </a:r>
          </a:p>
          <a:p>
            <a:pPr marL="457200" indent="-457200" algn="just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altLang="en-GB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Identical antibacterial spectrum to carbenicillin</a:t>
            </a:r>
          </a:p>
          <a:p>
            <a:pPr marL="457200" indent="-457200" algn="just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altLang="en-GB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Smaller doses required compared to carbenicillin</a:t>
            </a:r>
          </a:p>
          <a:p>
            <a:pPr marL="457200" indent="-457200" algn="just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altLang="en-GB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More effective against </a:t>
            </a:r>
            <a:r>
              <a:rPr lang="en-GB" altLang="en-GB" sz="20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P. aeruginosa</a:t>
            </a:r>
            <a:endParaRPr lang="en-GB" altLang="en-GB" sz="20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" charset="0"/>
            </a:endParaRPr>
          </a:p>
          <a:p>
            <a:pPr marL="457200" indent="-457200" algn="just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altLang="en-GB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Fewer side effects</a:t>
            </a:r>
          </a:p>
          <a:p>
            <a:pPr marL="457200" indent="-457200" algn="just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altLang="en-GB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Can be administered with clavulanic acid</a:t>
            </a:r>
            <a:endParaRPr lang="en-GB" altLang="en-GB" sz="2400">
              <a:solidFill>
                <a:srgbClr val="FF0000"/>
              </a:solidFill>
              <a:latin typeface="Times" charset="0"/>
            </a:endParaRPr>
          </a:p>
        </p:txBody>
      </p:sp>
      <p:grpSp>
        <p:nvGrpSpPr>
          <p:cNvPr id="45060" name="Group 7"/>
          <p:cNvGrpSpPr>
            <a:grpSpLocks/>
          </p:cNvGrpSpPr>
          <p:nvPr/>
        </p:nvGrpSpPr>
        <p:grpSpPr bwMode="auto">
          <a:xfrm>
            <a:off x="1981200" y="2362200"/>
            <a:ext cx="5476875" cy="1543050"/>
            <a:chOff x="1248" y="1488"/>
            <a:chExt cx="3450" cy="972"/>
          </a:xfrm>
        </p:grpSpPr>
        <p:sp>
          <p:nvSpPr>
            <p:cNvPr id="530440" name="Rectangle 8"/>
            <p:cNvSpPr>
              <a:spLocks noChangeArrowheads="1"/>
            </p:cNvSpPr>
            <p:nvPr/>
          </p:nvSpPr>
          <p:spPr bwMode="auto">
            <a:xfrm>
              <a:off x="3600" y="1790"/>
              <a:ext cx="1098" cy="237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GB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TICARCILLIN</a:t>
              </a:r>
              <a:endParaRPr lang="en-GB" altLang="en-GB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endParaRPr>
            </a:p>
          </p:txBody>
        </p:sp>
        <p:pic>
          <p:nvPicPr>
            <p:cNvPr id="45067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1488"/>
              <a:ext cx="1968" cy="972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</p:pic>
      </p:grpSp>
      <p:sp>
        <p:nvSpPr>
          <p:cNvPr id="530442" name="Text Box 10"/>
          <p:cNvSpPr txBox="1">
            <a:spLocks noChangeArrowheads="1"/>
          </p:cNvSpPr>
          <p:nvPr/>
        </p:nvSpPr>
        <p:spPr bwMode="auto">
          <a:xfrm>
            <a:off x="457200" y="792163"/>
            <a:ext cx="543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GB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Examples of Broad Spectrum Penicillins</a:t>
            </a:r>
            <a:endParaRPr lang="en-GB" altLang="en-GB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0443" name="Text Box 11"/>
          <p:cNvSpPr txBox="1">
            <a:spLocks noChangeArrowheads="1"/>
          </p:cNvSpPr>
          <p:nvPr/>
        </p:nvSpPr>
        <p:spPr bwMode="auto">
          <a:xfrm>
            <a:off x="457200" y="1262063"/>
            <a:ext cx="7031038" cy="46672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GB" sz="2400" b="1" u="sng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Class 2 -</a:t>
            </a:r>
            <a:r>
              <a:rPr lang="en-GB" altLang="en-GB" sz="2400" b="1">
                <a:solidFill>
                  <a:srgbClr val="E3E8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</a:t>
            </a:r>
            <a:r>
              <a:rPr lang="en-GB" alt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CO</a:t>
            </a:r>
            <a:r>
              <a:rPr lang="en-GB" altLang="en-GB" sz="24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2</a:t>
            </a:r>
            <a:r>
              <a:rPr lang="en-GB" alt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H at the </a:t>
            </a:r>
            <a:r>
              <a:rPr lang="en-GB" alt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a</a:t>
            </a:r>
            <a:r>
              <a:rPr lang="en-GB" alt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-position (carboxypenicillins)</a:t>
            </a:r>
            <a:endParaRPr lang="en-GB" altLang="en-GB" sz="2400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530444" name="Text Box 12"/>
          <p:cNvSpPr txBox="1">
            <a:spLocks noChangeArrowheads="1"/>
          </p:cNvSpPr>
          <p:nvPr/>
        </p:nvSpPr>
        <p:spPr bwMode="auto">
          <a:xfrm>
            <a:off x="323850" y="103188"/>
            <a:ext cx="8535988" cy="588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GB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UP Argo" pitchFamily="34" charset="0"/>
              </a:rPr>
              <a:t>Problem 3 –</a:t>
            </a:r>
            <a:r>
              <a:rPr lang="en-GB" altLang="en-GB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UP Argo" pitchFamily="34" charset="0"/>
              </a:rPr>
              <a:t> Improve The Range of Activity</a:t>
            </a:r>
            <a:r>
              <a:rPr lang="en-GB" altLang="en-GB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 </a:t>
            </a:r>
            <a:endParaRPr lang="en-GB" altLang="en-GB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0445" name="Oval 13"/>
          <p:cNvSpPr>
            <a:spLocks noChangeArrowheads="1"/>
          </p:cNvSpPr>
          <p:nvPr/>
        </p:nvSpPr>
        <p:spPr bwMode="auto">
          <a:xfrm>
            <a:off x="2627313" y="2276475"/>
            <a:ext cx="720725" cy="3603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530446" name="Oval 14"/>
          <p:cNvSpPr>
            <a:spLocks noChangeArrowheads="1"/>
          </p:cNvSpPr>
          <p:nvPr/>
        </p:nvSpPr>
        <p:spPr bwMode="auto">
          <a:xfrm>
            <a:off x="1908175" y="2708275"/>
            <a:ext cx="863600" cy="7921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244440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30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0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0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0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0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30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30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30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30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30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30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438" grpId="0" build="p" autoUpdateAnimBg="0"/>
      <p:bldP spid="530443" grpId="0" animBg="1" autoUpdateAnimBg="0"/>
      <p:bldP spid="530445" grpId="0" animBg="1"/>
      <p:bldP spid="5304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3460062-B073-4550-A258-8CFE641D3630}" type="slidenum">
              <a:rPr lang="en-AU" altLang="en-US" smtClean="0">
                <a:solidFill>
                  <a:srgbClr val="000000"/>
                </a:solidFill>
              </a:rPr>
              <a:pPr/>
              <a:t>3</a:t>
            </a:fld>
            <a:endParaRPr lang="en-AU" altLang="en-US" smtClean="0">
              <a:solidFill>
                <a:srgbClr val="000000"/>
              </a:solidFill>
            </a:endParaRPr>
          </a:p>
        </p:txBody>
      </p:sp>
      <p:sp>
        <p:nvSpPr>
          <p:cNvPr id="214018" name="Text Box 2"/>
          <p:cNvSpPr txBox="1">
            <a:spLocks noChangeArrowheads="1"/>
          </p:cNvSpPr>
          <p:nvPr/>
        </p:nvSpPr>
        <p:spPr bwMode="auto">
          <a:xfrm>
            <a:off x="160338" y="4779963"/>
            <a:ext cx="8839200" cy="3413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Bacteria are classified either as </a:t>
            </a:r>
            <a:r>
              <a:rPr lang="en-US" sz="17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gram positive</a:t>
            </a:r>
            <a:r>
              <a:rPr 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or 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gram negative </a:t>
            </a:r>
            <a:endParaRPr lang="en-US" sz="17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4023" name="Rectangle 7"/>
          <p:cNvSpPr>
            <a:spLocks noChangeArrowheads="1"/>
          </p:cNvSpPr>
          <p:nvPr/>
        </p:nvSpPr>
        <p:spPr bwMode="auto">
          <a:xfrm>
            <a:off x="1042988" y="11113"/>
            <a:ext cx="6802437" cy="6810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Bacteria &amp; Antibacterials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2875" y="836613"/>
            <a:ext cx="8875713" cy="2446824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Antibacterial agents can be classified as being either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bacteriocidal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 (they kill bacteria) or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bacteriostatic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 (they disrupt the growth cycle)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Whilst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bacteriocidal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 is better, for some drugs </a:t>
            </a:r>
            <a:r>
              <a:rPr lang="en-US" sz="20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(e.g. tetracycline)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 the clinical dosage required to be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bacteriocidal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 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is too high, so it is considered to be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bacteriostatic</a:t>
            </a: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Bacteria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rapidly develop resistance to a drug, 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often involving a change in the bacterium's biochemistry</a:t>
            </a:r>
          </a:p>
        </p:txBody>
      </p:sp>
    </p:spTree>
    <p:extLst>
      <p:ext uri="{BB962C8B-B14F-4D97-AF65-F5344CB8AC3E}">
        <p14:creationId xmlns:p14="http://schemas.microsoft.com/office/powerpoint/2010/main" val="266552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701ED8E-DEAF-420D-A5FE-5EDC3F0655B3}" type="slidenum">
              <a:rPr lang="en-AU" altLang="en-US" smtClean="0">
                <a:solidFill>
                  <a:srgbClr val="000000"/>
                </a:solidFill>
              </a:rPr>
              <a:pPr/>
              <a:t>30</a:t>
            </a:fld>
            <a:endParaRPr lang="en-AU" altLang="en-US" smtClean="0">
              <a:solidFill>
                <a:srgbClr val="000000"/>
              </a:solidFill>
            </a:endParaRPr>
          </a:p>
        </p:txBody>
      </p:sp>
      <p:sp>
        <p:nvSpPr>
          <p:cNvPr id="532485" name="Text Box 5"/>
          <p:cNvSpPr txBox="1">
            <a:spLocks noChangeArrowheads="1"/>
          </p:cNvSpPr>
          <p:nvPr/>
        </p:nvSpPr>
        <p:spPr bwMode="auto">
          <a:xfrm>
            <a:off x="457200" y="1262063"/>
            <a:ext cx="7531100" cy="46672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GB" sz="2400" b="1" u="sng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Class 3 -</a:t>
            </a:r>
            <a:r>
              <a:rPr lang="en-GB" altLang="en-GB" sz="2400" b="1">
                <a:solidFill>
                  <a:srgbClr val="E3E8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</a:t>
            </a:r>
            <a:r>
              <a:rPr lang="en-GB" alt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Urea group at the </a:t>
            </a:r>
            <a:r>
              <a:rPr lang="en-GB" alt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a</a:t>
            </a:r>
            <a:r>
              <a:rPr lang="en-GB" alt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-position (ureidopenicillins)</a:t>
            </a:r>
            <a:endParaRPr lang="en-GB" altLang="en-GB" sz="2400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532487" name="Text Box 7"/>
          <p:cNvSpPr txBox="1">
            <a:spLocks noChangeArrowheads="1"/>
          </p:cNvSpPr>
          <p:nvPr/>
        </p:nvSpPr>
        <p:spPr bwMode="auto">
          <a:xfrm>
            <a:off x="533400" y="4114800"/>
            <a:ext cx="86106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altLang="en-GB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Administered by injection </a:t>
            </a:r>
          </a:p>
          <a:p>
            <a:pPr marL="457200" indent="-457200" algn="just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altLang="en-GB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Generally more active than </a:t>
            </a:r>
            <a:r>
              <a:rPr lang="en-GB" altLang="en-GB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carboxypenicillins</a:t>
            </a:r>
            <a:r>
              <a:rPr lang="en-GB" altLang="en-GB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 vs. streptococci and </a:t>
            </a:r>
            <a:r>
              <a:rPr lang="en-GB" altLang="en-GB" sz="20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Haemophilus</a:t>
            </a:r>
            <a:r>
              <a:rPr lang="en-GB" altLang="en-GB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 species</a:t>
            </a:r>
          </a:p>
          <a:p>
            <a:pPr marL="457200" indent="-457200" algn="just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altLang="en-GB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Generally have similar activity </a:t>
            </a:r>
            <a:r>
              <a:rPr lang="en-GB" altLang="en-GB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vs</a:t>
            </a:r>
            <a:r>
              <a:rPr lang="en-GB" altLang="en-GB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  Gram -</a:t>
            </a:r>
            <a:r>
              <a:rPr lang="en-GB" altLang="en-GB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ve</a:t>
            </a:r>
            <a:r>
              <a:rPr lang="en-GB" altLang="en-GB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 aerobic rods</a:t>
            </a:r>
          </a:p>
          <a:p>
            <a:pPr marL="457200" indent="-457200" algn="just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altLang="en-GB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Generally more active </a:t>
            </a:r>
            <a:r>
              <a:rPr lang="en-GB" altLang="en-GB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vs</a:t>
            </a:r>
            <a:r>
              <a:rPr lang="en-GB" altLang="en-GB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 other Gram -</a:t>
            </a:r>
            <a:r>
              <a:rPr lang="en-GB" altLang="en-GB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ve</a:t>
            </a:r>
            <a:r>
              <a:rPr lang="en-GB" altLang="en-GB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 bacteria</a:t>
            </a:r>
          </a:p>
          <a:p>
            <a:pPr marL="457200" indent="-457200" algn="just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altLang="en-GB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Azlocillin</a:t>
            </a:r>
            <a:r>
              <a:rPr lang="en-GB" altLang="en-GB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 is effective </a:t>
            </a:r>
            <a:r>
              <a:rPr lang="en-GB" altLang="en-GB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vs</a:t>
            </a:r>
            <a:r>
              <a:rPr lang="en-GB" altLang="en-GB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 </a:t>
            </a:r>
            <a:r>
              <a:rPr lang="en-GB" altLang="en-GB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P. </a:t>
            </a:r>
            <a:r>
              <a:rPr lang="en-GB" altLang="en-GB" sz="20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aeruginosa</a:t>
            </a:r>
            <a:endParaRPr lang="en-GB" altLang="en-GB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" charset="0"/>
            </a:endParaRPr>
          </a:p>
          <a:p>
            <a:pPr marL="457200" indent="-457200" algn="just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altLang="en-GB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Piperacillin</a:t>
            </a:r>
            <a:r>
              <a:rPr lang="en-GB" altLang="en-GB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 can be administered alongside </a:t>
            </a:r>
            <a:r>
              <a:rPr lang="en-GB" altLang="en-GB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tazobactam</a:t>
            </a:r>
            <a:endParaRPr lang="en-GB" altLang="en-GB" sz="2000" b="1" dirty="0">
              <a:solidFill>
                <a:srgbClr val="0000FF"/>
              </a:solidFill>
              <a:latin typeface="Times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209800" y="1905000"/>
            <a:ext cx="5867400" cy="1943100"/>
            <a:chOff x="1392" y="1200"/>
            <a:chExt cx="3696" cy="1224"/>
          </a:xfrm>
        </p:grpSpPr>
        <p:sp>
          <p:nvSpPr>
            <p:cNvPr id="46089" name="Text Box 9"/>
            <p:cNvSpPr txBox="1">
              <a:spLocks noChangeArrowheads="1"/>
            </p:cNvSpPr>
            <p:nvPr/>
          </p:nvSpPr>
          <p:spPr bwMode="auto">
            <a:xfrm>
              <a:off x="1392" y="1296"/>
              <a:ext cx="576" cy="198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GB" sz="1400" b="1">
                  <a:solidFill>
                    <a:srgbClr val="000000"/>
                  </a:solidFill>
                  <a:latin typeface="Times" charset="0"/>
                </a:rPr>
                <a:t>Azlocillin</a:t>
              </a:r>
              <a:endParaRPr lang="en-GB" altLang="en-GB" sz="240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46090" name="Text Box 10"/>
            <p:cNvSpPr txBox="1">
              <a:spLocks noChangeArrowheads="1"/>
            </p:cNvSpPr>
            <p:nvPr/>
          </p:nvSpPr>
          <p:spPr bwMode="auto">
            <a:xfrm>
              <a:off x="1392" y="1680"/>
              <a:ext cx="651" cy="198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GB" sz="1400" b="1">
                  <a:solidFill>
                    <a:srgbClr val="000000"/>
                  </a:solidFill>
                  <a:latin typeface="Times" charset="0"/>
                </a:rPr>
                <a:t>Mezlocillin</a:t>
              </a:r>
              <a:endParaRPr lang="en-GB" altLang="en-GB" sz="240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46091" name="Text Box 11"/>
            <p:cNvSpPr txBox="1">
              <a:spLocks noChangeArrowheads="1"/>
            </p:cNvSpPr>
            <p:nvPr/>
          </p:nvSpPr>
          <p:spPr bwMode="auto">
            <a:xfrm>
              <a:off x="1392" y="2112"/>
              <a:ext cx="675" cy="198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GB" sz="1400" b="1">
                  <a:solidFill>
                    <a:srgbClr val="000000"/>
                  </a:solidFill>
                  <a:latin typeface="Times" charset="0"/>
                </a:rPr>
                <a:t>Piperacillin</a:t>
              </a:r>
              <a:endParaRPr lang="en-GB" altLang="en-GB" sz="2400">
                <a:solidFill>
                  <a:srgbClr val="000000"/>
                </a:solidFill>
                <a:latin typeface="Times" charset="0"/>
              </a:endParaRPr>
            </a:p>
          </p:txBody>
        </p:sp>
        <p:pic>
          <p:nvPicPr>
            <p:cNvPr id="46092" name="Picture 1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248"/>
              <a:ext cx="1872" cy="117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</p:pic>
        <p:pic>
          <p:nvPicPr>
            <p:cNvPr id="46093" name="Picture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200"/>
              <a:ext cx="731" cy="1200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</p:pic>
      </p:grpSp>
      <p:sp>
        <p:nvSpPr>
          <p:cNvPr id="532494" name="Text Box 14"/>
          <p:cNvSpPr txBox="1">
            <a:spLocks noChangeArrowheads="1"/>
          </p:cNvSpPr>
          <p:nvPr/>
        </p:nvSpPr>
        <p:spPr bwMode="auto">
          <a:xfrm>
            <a:off x="457200" y="765175"/>
            <a:ext cx="543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GB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Examples of Broad Spectrum Penicillins</a:t>
            </a:r>
            <a:endParaRPr lang="en-GB" altLang="en-GB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2495" name="Text Box 15"/>
          <p:cNvSpPr txBox="1">
            <a:spLocks noChangeArrowheads="1"/>
          </p:cNvSpPr>
          <p:nvPr/>
        </p:nvSpPr>
        <p:spPr bwMode="auto">
          <a:xfrm>
            <a:off x="323850" y="103188"/>
            <a:ext cx="8535988" cy="588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GB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UP Argo" pitchFamily="34" charset="0"/>
              </a:rPr>
              <a:t>Problem 3 –</a:t>
            </a:r>
            <a:r>
              <a:rPr lang="en-GB" altLang="en-GB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UP Argo" pitchFamily="34" charset="0"/>
              </a:rPr>
              <a:t> Improve The Range of Activity</a:t>
            </a:r>
            <a:r>
              <a:rPr lang="en-GB" altLang="en-GB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 </a:t>
            </a:r>
            <a:endParaRPr lang="en-GB" altLang="en-GB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2496" name="Rectangle 16"/>
          <p:cNvSpPr>
            <a:spLocks noChangeArrowheads="1"/>
          </p:cNvSpPr>
          <p:nvPr/>
        </p:nvSpPr>
        <p:spPr bwMode="auto">
          <a:xfrm>
            <a:off x="5003800" y="1916113"/>
            <a:ext cx="1368425" cy="720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435897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2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32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32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32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32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324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324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85" grpId="0" animBg="1"/>
      <p:bldP spid="532487" grpId="0" build="p" autoUpdateAnimBg="0"/>
      <p:bldP spid="53249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390D601-3F47-4BC8-B747-5C4099C9659E}" type="slidenum">
              <a:rPr lang="en-AU" altLang="en-US" smtClean="0">
                <a:solidFill>
                  <a:srgbClr val="000000"/>
                </a:solidFill>
              </a:rPr>
              <a:pPr/>
              <a:t>31</a:t>
            </a:fld>
            <a:endParaRPr lang="en-AU" altLang="en-US" smtClean="0">
              <a:solidFill>
                <a:srgbClr val="000000"/>
              </a:solidFill>
            </a:endParaRPr>
          </a:p>
        </p:txBody>
      </p:sp>
      <p:sp>
        <p:nvSpPr>
          <p:cNvPr id="316418" name="Text Box 2"/>
          <p:cNvSpPr txBox="1">
            <a:spLocks noChangeArrowheads="1"/>
          </p:cNvSpPr>
          <p:nvPr/>
        </p:nvSpPr>
        <p:spPr bwMode="auto">
          <a:xfrm>
            <a:off x="250825" y="925513"/>
            <a:ext cx="8382000" cy="271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defRPr/>
            </a:pPr>
            <a:r>
              <a:rPr lang="en-US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Orally active compounds </a:t>
            </a:r>
            <a:r>
              <a:rPr lang="en-US" b="1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(aminopenicillins)</a:t>
            </a:r>
            <a:endParaRPr lang="en-US" sz="1700" b="1" u="sng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sz="1700" b="1" u="sng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sz="17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sz="17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sz="17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sz="17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sz="17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 u="sng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overcome the problem of sensitivity to </a:t>
            </a:r>
            <a:r>
              <a:rPr lang="en-US" b="1" u="sng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b</a:t>
            </a:r>
            <a:r>
              <a:rPr lang="en-US" b="1" u="sng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-lactamases, ampicillin can be used in conjunction with other compounds:</a:t>
            </a:r>
            <a:endParaRPr lang="en-US" sz="1700" b="1" u="sng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164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341438"/>
            <a:ext cx="3081337" cy="1614487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16420" name="Text Box 4"/>
          <p:cNvSpPr txBox="1">
            <a:spLocks noChangeArrowheads="1"/>
          </p:cNvSpPr>
          <p:nvPr/>
        </p:nvSpPr>
        <p:spPr bwMode="auto">
          <a:xfrm>
            <a:off x="3924300" y="1412875"/>
            <a:ext cx="4876800" cy="1479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90500" indent="-190500" algn="l" rtl="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7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introduction of the amino group </a:t>
            </a:r>
            <a:r>
              <a:rPr lang="en-US" sz="17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(electron withdrawing)</a:t>
            </a:r>
            <a:r>
              <a:rPr lang="en-US" sz="17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makes it acid stable</a:t>
            </a:r>
          </a:p>
          <a:p>
            <a:pPr marL="190500" indent="-190500" algn="l" rtl="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7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many Gram (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</a:t>
            </a:r>
            <a:r>
              <a:rPr lang="en-US" sz="17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bacteria are susceptible </a:t>
            </a:r>
          </a:p>
          <a:p>
            <a:pPr marL="190500" indent="-190500" algn="l" rtl="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7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susceptible to </a:t>
            </a:r>
            <a:r>
              <a:rPr lang="en-US" sz="17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b</a:t>
            </a:r>
            <a:r>
              <a:rPr lang="en-US" sz="17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-lactamases </a:t>
            </a:r>
            <a:r>
              <a:rPr lang="en-US" sz="17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(no bulky group)</a:t>
            </a:r>
            <a:endParaRPr lang="en-US" sz="16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1642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3716338"/>
            <a:ext cx="2374900" cy="1757362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31642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300663"/>
            <a:ext cx="1497013" cy="1446212"/>
          </a:xfrm>
          <a:prstGeom prst="rect">
            <a:avLst/>
          </a:prstGeom>
          <a:solidFill>
            <a:srgbClr val="CCFF99"/>
          </a:solidFill>
          <a:ln w="9525"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316424" name="AutoShape 8"/>
          <p:cNvSpPr>
            <a:spLocks noChangeArrowheads="1"/>
          </p:cNvSpPr>
          <p:nvPr/>
        </p:nvSpPr>
        <p:spPr bwMode="auto">
          <a:xfrm>
            <a:off x="179388" y="5589588"/>
            <a:ext cx="5897562" cy="1079500"/>
          </a:xfrm>
          <a:prstGeom prst="rightArrow">
            <a:avLst>
              <a:gd name="adj1" fmla="val 50000"/>
              <a:gd name="adj2" fmla="val 136581"/>
            </a:avLst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90500" indent="-190500" algn="l" rtl="0"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600" b="1">
                <a:solidFill>
                  <a:srgbClr val="C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Oxidation of the sulfur to a sulfonyl group greatly enhances the potency towards </a:t>
            </a:r>
            <a:r>
              <a:rPr lang="en-US" sz="1600" b="1">
                <a:solidFill>
                  <a:srgbClr val="C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b</a:t>
            </a:r>
            <a:r>
              <a:rPr lang="en-US" sz="1600" b="1">
                <a:solidFill>
                  <a:srgbClr val="C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-lactamases</a:t>
            </a:r>
            <a:endParaRPr lang="en-US" sz="32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6427" name="Rectangle 11"/>
          <p:cNvSpPr>
            <a:spLocks noChangeArrowheads="1"/>
          </p:cNvSpPr>
          <p:nvPr/>
        </p:nvSpPr>
        <p:spPr bwMode="auto">
          <a:xfrm>
            <a:off x="1252538" y="115888"/>
            <a:ext cx="6137275" cy="6238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Broad Spectrum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Penicillins</a:t>
            </a:r>
            <a:endParaRPr lang="en-US" sz="36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6429" name="Rectangle 13"/>
          <p:cNvSpPr>
            <a:spLocks noChangeArrowheads="1"/>
          </p:cNvSpPr>
          <p:nvPr/>
        </p:nvSpPr>
        <p:spPr bwMode="auto">
          <a:xfrm>
            <a:off x="2736850" y="3884613"/>
            <a:ext cx="6372225" cy="12001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no real antibacterial activity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excellent irreversible inhibitor of </a:t>
            </a:r>
            <a:r>
              <a:rPr lang="en-US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</a:t>
            </a:r>
            <a:r>
              <a:rPr lang="en-US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-lactamases 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markedly enhances the potency of </a:t>
            </a:r>
            <a:r>
              <a:rPr lang="en-US" b="1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ampicillin</a:t>
            </a:r>
            <a: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when the two are used together</a:t>
            </a:r>
          </a:p>
        </p:txBody>
      </p:sp>
    </p:spTree>
    <p:extLst>
      <p:ext uri="{BB962C8B-B14F-4D97-AF65-F5344CB8AC3E}">
        <p14:creationId xmlns:p14="http://schemas.microsoft.com/office/powerpoint/2010/main" val="21486587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6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6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6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6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6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6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6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6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6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6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0" grpId="0" animBg="1"/>
      <p:bldP spid="316424" grpId="0" animBg="1"/>
      <p:bldP spid="31642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E3EFF98-E599-4824-8029-52AE95A1912B}" type="slidenum">
              <a:rPr lang="en-AU" altLang="en-US" smtClean="0">
                <a:solidFill>
                  <a:srgbClr val="000000"/>
                </a:solidFill>
              </a:rPr>
              <a:pPr/>
              <a:t>32</a:t>
            </a:fld>
            <a:endParaRPr lang="en-AU" altLang="en-US" smtClean="0">
              <a:solidFill>
                <a:srgbClr val="000000"/>
              </a:solidFill>
            </a:endParaRPr>
          </a:p>
        </p:txBody>
      </p:sp>
      <p:sp>
        <p:nvSpPr>
          <p:cNvPr id="318466" name="Text Box 2"/>
          <p:cNvSpPr txBox="1">
            <a:spLocks noChangeArrowheads="1"/>
          </p:cNvSpPr>
          <p:nvPr/>
        </p:nvSpPr>
        <p:spPr bwMode="auto">
          <a:xfrm>
            <a:off x="107950" y="765175"/>
            <a:ext cx="8807450" cy="593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defRPr/>
            </a:pPr>
            <a:r>
              <a:rPr 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Orally active compounds </a:t>
            </a:r>
            <a:r>
              <a:rPr lang="en-US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b="1" u="sng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aminopenicillins</a:t>
            </a:r>
            <a:r>
              <a:rPr lang="en-US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oral efficacy of ampicillin is relatively poor </a:t>
            </a:r>
            <a:r>
              <a:rPr 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(only ~30 – 50% absorbed)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due to the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zwitterionic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character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(at physiological pH) 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leads to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G.I. problems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(e.g.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diarrhoea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associated with disruption to normal gut flora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Amoxicillin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has much higher </a:t>
            </a:r>
            <a:r>
              <a:rPr lang="en-US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oral absorption (~80%)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&amp; consequently causes less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g.i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disturbances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 u="sng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problems with the absorption of ampicillin can be overcome by the use of ester derivatives (PRODRUG)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b="1" u="sng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b="1" u="sng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 u="sng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types of compounds (e.g. </a:t>
            </a:r>
            <a:r>
              <a:rPr lang="en-US" b="1" u="sng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bacampicillin</a:t>
            </a:r>
            <a:r>
              <a:rPr lang="en-US" b="1" u="sng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are very well absorbed (~95%) and are then </a:t>
            </a:r>
            <a:r>
              <a:rPr lang="en-US" b="1" u="sng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hydrolysed</a:t>
            </a:r>
            <a:r>
              <a:rPr lang="en-US" b="1" u="sng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by endogenous </a:t>
            </a:r>
            <a:r>
              <a:rPr lang="en-US" b="1" u="sng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esterases</a:t>
            </a:r>
            <a:endParaRPr lang="en-US" b="1" u="sng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184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862388"/>
            <a:ext cx="8234362" cy="2014537"/>
          </a:xfrm>
          <a:prstGeom prst="rect">
            <a:avLst/>
          </a:prstGeom>
          <a:solidFill>
            <a:srgbClr val="CCFF99"/>
          </a:solidFill>
          <a:ln w="9525"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318470" name="Rectangle 6"/>
          <p:cNvSpPr>
            <a:spLocks noChangeArrowheads="1"/>
          </p:cNvSpPr>
          <p:nvPr/>
        </p:nvSpPr>
        <p:spPr bwMode="auto">
          <a:xfrm>
            <a:off x="1252538" y="44450"/>
            <a:ext cx="6137275" cy="6238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Broad Spectrum Penicillins</a:t>
            </a:r>
          </a:p>
        </p:txBody>
      </p:sp>
      <p:sp>
        <p:nvSpPr>
          <p:cNvPr id="318471" name="Rectangle 7"/>
          <p:cNvSpPr>
            <a:spLocks noChangeArrowheads="1"/>
          </p:cNvSpPr>
          <p:nvPr/>
        </p:nvSpPr>
        <p:spPr bwMode="auto">
          <a:xfrm>
            <a:off x="7092950" y="4797425"/>
            <a:ext cx="1584325" cy="1008063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1867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8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8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8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8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8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8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8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8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8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8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8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8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846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846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7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4E8E306-FA73-4286-8982-04C869C8FA3F}" type="slidenum">
              <a:rPr lang="en-AU" altLang="en-US" smtClean="0">
                <a:solidFill>
                  <a:srgbClr val="000000"/>
                </a:solidFill>
              </a:rPr>
              <a:pPr/>
              <a:t>33</a:t>
            </a:fld>
            <a:endParaRPr lang="en-AU" altLang="en-US" smtClean="0">
              <a:solidFill>
                <a:srgbClr val="000000"/>
              </a:solidFill>
            </a:endParaRPr>
          </a:p>
        </p:txBody>
      </p:sp>
      <p:sp>
        <p:nvSpPr>
          <p:cNvPr id="326658" name="Text Box 2"/>
          <p:cNvSpPr txBox="1">
            <a:spLocks noChangeArrowheads="1"/>
          </p:cNvSpPr>
          <p:nvPr/>
        </p:nvSpPr>
        <p:spPr bwMode="auto">
          <a:xfrm>
            <a:off x="250825" y="1274763"/>
            <a:ext cx="8642350" cy="481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improved acid stability: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(electron withdrawing group)</a:t>
            </a:r>
            <a:endParaRPr lang="en-US" sz="17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sz="17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sz="1700" dirty="0">
              <a:solidFill>
                <a:srgbClr val="000000"/>
              </a:solidFill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sz="1700" dirty="0">
              <a:solidFill>
                <a:srgbClr val="000000"/>
              </a:solidFill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improve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b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-lactamase resistance: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(steric bulk)</a:t>
            </a:r>
            <a:endParaRPr lang="en-US" sz="17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sz="17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sz="1700" dirty="0">
              <a:solidFill>
                <a:srgbClr val="000000"/>
              </a:solidFill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sz="1700" dirty="0">
              <a:solidFill>
                <a:srgbClr val="000000"/>
              </a:solidFill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sz="1700" dirty="0">
              <a:solidFill>
                <a:srgbClr val="000000"/>
              </a:solidFill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Broad spectrum compounds:</a:t>
            </a:r>
            <a:endParaRPr lang="en-US" sz="17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sz="17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9156" name="Line 3"/>
          <p:cNvSpPr>
            <a:spLocks noChangeShapeType="1"/>
          </p:cNvSpPr>
          <p:nvPr/>
        </p:nvSpPr>
        <p:spPr bwMode="auto">
          <a:xfrm>
            <a:off x="228600" y="2590800"/>
            <a:ext cx="8610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000000"/>
              </a:solidFill>
            </a:endParaRPr>
          </a:p>
        </p:txBody>
      </p:sp>
      <p:sp>
        <p:nvSpPr>
          <p:cNvPr id="49157" name="Line 4"/>
          <p:cNvSpPr>
            <a:spLocks noChangeShapeType="1"/>
          </p:cNvSpPr>
          <p:nvPr/>
        </p:nvSpPr>
        <p:spPr bwMode="auto">
          <a:xfrm>
            <a:off x="228600" y="4800600"/>
            <a:ext cx="8610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000000"/>
              </a:solidFill>
            </a:endParaRPr>
          </a:p>
        </p:txBody>
      </p:sp>
      <p:pic>
        <p:nvPicPr>
          <p:cNvPr id="4915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125538"/>
            <a:ext cx="2957513" cy="53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6664" name="Rectangle 8"/>
          <p:cNvSpPr>
            <a:spLocks noChangeArrowheads="1"/>
          </p:cNvSpPr>
          <p:nvPr/>
        </p:nvSpPr>
        <p:spPr bwMode="auto">
          <a:xfrm>
            <a:off x="1619250" y="115888"/>
            <a:ext cx="5773738" cy="67151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Summary of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Penicillins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7181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CE61B29-F0E6-4403-BDBB-84F4924CF401}" type="slidenum">
              <a:rPr lang="en-AU" altLang="en-US" smtClean="0">
                <a:solidFill>
                  <a:srgbClr val="000000"/>
                </a:solidFill>
              </a:rPr>
              <a:pPr/>
              <a:t>34</a:t>
            </a:fld>
            <a:endParaRPr lang="en-AU" altLang="en-US" smtClean="0">
              <a:solidFill>
                <a:srgbClr val="000000"/>
              </a:solidFill>
            </a:endParaRPr>
          </a:p>
        </p:txBody>
      </p:sp>
      <p:sp>
        <p:nvSpPr>
          <p:cNvPr id="50179" name="AutoShape 2" descr="Image result for sultamicillin"/>
          <p:cNvSpPr>
            <a:spLocks noChangeAspect="1" noChangeArrowheads="1"/>
          </p:cNvSpPr>
          <p:nvPr/>
        </p:nvSpPr>
        <p:spPr bwMode="auto">
          <a:xfrm>
            <a:off x="155575" y="-623888"/>
            <a:ext cx="2028825" cy="130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000000"/>
              </a:solidFill>
            </a:endParaRPr>
          </a:p>
        </p:txBody>
      </p:sp>
      <p:pic>
        <p:nvPicPr>
          <p:cNvPr id="5018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908050"/>
            <a:ext cx="4249738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81" name="TextBox 5"/>
          <p:cNvSpPr txBox="1">
            <a:spLocks noChangeArrowheads="1"/>
          </p:cNvSpPr>
          <p:nvPr/>
        </p:nvSpPr>
        <p:spPr bwMode="auto">
          <a:xfrm>
            <a:off x="827088" y="476250"/>
            <a:ext cx="2736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Trade: Unasyn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Generic: sultamicillin </a:t>
            </a:r>
            <a:endParaRPr lang="ar-EG">
              <a:solidFill>
                <a:srgbClr val="000000"/>
              </a:solidFill>
            </a:endParaRPr>
          </a:p>
        </p:txBody>
      </p:sp>
      <p:pic>
        <p:nvPicPr>
          <p:cNvPr id="5018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763838"/>
            <a:ext cx="3187700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81721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BDCF537-15F2-478B-968B-E76EAAD917B2}" type="slidenum">
              <a:rPr lang="en-AU" altLang="en-US" smtClean="0">
                <a:solidFill>
                  <a:srgbClr val="000000"/>
                </a:solidFill>
              </a:rPr>
              <a:pPr/>
              <a:t>35</a:t>
            </a:fld>
            <a:endParaRPr lang="en-AU" altLang="en-US" smtClean="0">
              <a:solidFill>
                <a:srgbClr val="000000"/>
              </a:solidFill>
            </a:endParaRPr>
          </a:p>
        </p:txBody>
      </p:sp>
      <p:sp>
        <p:nvSpPr>
          <p:cNvPr id="355334" name="Rectangle 6"/>
          <p:cNvSpPr>
            <a:spLocks noChangeArrowheads="1"/>
          </p:cNvSpPr>
          <p:nvPr/>
        </p:nvSpPr>
        <p:spPr bwMode="auto">
          <a:xfrm>
            <a:off x="0" y="3141663"/>
            <a:ext cx="8964613" cy="796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eaLnBrk="0" fontAlgn="base" hangingPunct="0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Cephalosporins</a:t>
            </a:r>
          </a:p>
        </p:txBody>
      </p:sp>
    </p:spTree>
    <p:extLst>
      <p:ext uri="{BB962C8B-B14F-4D97-AF65-F5344CB8AC3E}">
        <p14:creationId xmlns:p14="http://schemas.microsoft.com/office/powerpoint/2010/main" val="23941094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760E444-F3D0-4E21-868B-5FB5F10892DA}" type="slidenum">
              <a:rPr lang="en-AU" altLang="en-US" smtClean="0">
                <a:solidFill>
                  <a:srgbClr val="000000"/>
                </a:solidFill>
              </a:rPr>
              <a:pPr/>
              <a:t>36</a:t>
            </a:fld>
            <a:endParaRPr lang="en-AU" altLang="en-US" smtClean="0">
              <a:solidFill>
                <a:srgbClr val="000000"/>
              </a:solidFill>
            </a:endParaRPr>
          </a:p>
        </p:txBody>
      </p:sp>
      <p:sp>
        <p:nvSpPr>
          <p:cNvPr id="357378" name="Text Box 2"/>
          <p:cNvSpPr txBox="1">
            <a:spLocks noChangeArrowheads="1"/>
          </p:cNvSpPr>
          <p:nvPr/>
        </p:nvSpPr>
        <p:spPr bwMode="auto">
          <a:xfrm>
            <a:off x="71438" y="765175"/>
            <a:ext cx="8893175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first cephalosporin discovered </a:t>
            </a:r>
            <a:r>
              <a:rPr 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(Cephalosporin C)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had very poor antibiotic activity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(about 1/1000th the activity of penicillin G)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Cephalosporins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(esp. 1st generation compounds) are generally </a:t>
            </a:r>
            <a:r>
              <a:rPr 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not orally active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They have similarly poor activity against Gram-(+) and Gram-(–) bacteria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5737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557338"/>
            <a:ext cx="8964612" cy="2425700"/>
          </a:xfrm>
          <a:prstGeom prst="rect">
            <a:avLst/>
          </a:prstGeom>
          <a:solidFill>
            <a:srgbClr val="CC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57380" name="Rectangle 4"/>
          <p:cNvSpPr>
            <a:spLocks noChangeArrowheads="1"/>
          </p:cNvSpPr>
          <p:nvPr/>
        </p:nvSpPr>
        <p:spPr bwMode="auto">
          <a:xfrm>
            <a:off x="539750" y="49213"/>
            <a:ext cx="8208963" cy="652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eaLnBrk="0" fontAlgn="base" hangingPunct="0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3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Cephalosporins</a:t>
            </a:r>
          </a:p>
        </p:txBody>
      </p:sp>
    </p:spTree>
    <p:extLst>
      <p:ext uri="{BB962C8B-B14F-4D97-AF65-F5344CB8AC3E}">
        <p14:creationId xmlns:p14="http://schemas.microsoft.com/office/powerpoint/2010/main" val="29987894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7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7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7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7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73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73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73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73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FBD74FA-F618-49E3-878F-11397016D61D}" type="slidenum">
              <a:rPr lang="en-AU" altLang="en-US" smtClean="0">
                <a:solidFill>
                  <a:srgbClr val="000000"/>
                </a:solidFill>
              </a:rPr>
              <a:pPr/>
              <a:t>37</a:t>
            </a:fld>
            <a:endParaRPr lang="en-AU" altLang="en-US" smtClean="0">
              <a:solidFill>
                <a:srgbClr val="000000"/>
              </a:solidFill>
            </a:endParaRPr>
          </a:p>
        </p:txBody>
      </p:sp>
      <p:sp>
        <p:nvSpPr>
          <p:cNvPr id="535555" name="Text Box 3"/>
          <p:cNvSpPr txBox="1">
            <a:spLocks noChangeArrowheads="1"/>
          </p:cNvSpPr>
          <p:nvPr/>
        </p:nvSpPr>
        <p:spPr bwMode="auto">
          <a:xfrm>
            <a:off x="798513" y="44450"/>
            <a:ext cx="7013575" cy="650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GB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UP Argo" pitchFamily="34" charset="0"/>
              </a:rPr>
              <a:t>Properties of  Cephalosporin C</a:t>
            </a:r>
            <a:r>
              <a:rPr lang="en-GB" altLang="en-GB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 </a:t>
            </a:r>
            <a:endParaRPr lang="en-GB" altLang="en-GB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5556" name="Text Box 4"/>
          <p:cNvSpPr txBox="1">
            <a:spLocks noChangeArrowheads="1"/>
          </p:cNvSpPr>
          <p:nvPr/>
        </p:nvSpPr>
        <p:spPr bwMode="auto">
          <a:xfrm>
            <a:off x="125413" y="1697038"/>
            <a:ext cx="88392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GB" sz="24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Disadvantages</a:t>
            </a:r>
          </a:p>
          <a:p>
            <a: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altLang="en-GB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Polar due to the side chain - difficult to isolate and purify</a:t>
            </a:r>
          </a:p>
          <a:p>
            <a: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altLang="en-GB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Low potency - limited to the treatment of urinary tract infections where it is concentrated in the urine</a:t>
            </a:r>
          </a:p>
          <a:p>
            <a: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altLang="en-GB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Not absorbed orally</a:t>
            </a:r>
          </a:p>
          <a:p>
            <a: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GB" sz="24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Advantages</a:t>
            </a:r>
          </a:p>
          <a:p>
            <a: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altLang="en-GB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Non toxic</a:t>
            </a:r>
          </a:p>
          <a:p>
            <a: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altLang="en-GB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Lower risk of allergic reactions compared to penicillins</a:t>
            </a:r>
          </a:p>
          <a:p>
            <a: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altLang="en-GB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More stable to acid conditions</a:t>
            </a:r>
          </a:p>
          <a:p>
            <a: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altLang="en-GB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More stable to </a:t>
            </a:r>
            <a:r>
              <a:rPr lang="en-GB" altLang="en-GB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b</a:t>
            </a:r>
            <a:r>
              <a:rPr lang="en-GB" altLang="en-GB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-lactamases</a:t>
            </a:r>
          </a:p>
          <a:p>
            <a: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altLang="en-GB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Ratio of activity vs Gram -ve and Gram +ve bacteria is better</a:t>
            </a:r>
          </a:p>
        </p:txBody>
      </p:sp>
      <p:sp>
        <p:nvSpPr>
          <p:cNvPr id="535557" name="Text Box 5"/>
          <p:cNvSpPr txBox="1">
            <a:spLocks noChangeArrowheads="1"/>
          </p:cNvSpPr>
          <p:nvPr/>
        </p:nvSpPr>
        <p:spPr bwMode="auto">
          <a:xfrm>
            <a:off x="179388" y="5910263"/>
            <a:ext cx="4124325" cy="83185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GB" sz="2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Conclusion </a:t>
            </a:r>
          </a:p>
          <a:p>
            <a: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altLang="en-GB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Useful as a lead compound</a:t>
            </a:r>
          </a:p>
        </p:txBody>
      </p:sp>
      <p:pic>
        <p:nvPicPr>
          <p:cNvPr id="53555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836613"/>
            <a:ext cx="3744913" cy="1184275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0528376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35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35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35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35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35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35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35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35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35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35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35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35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556" grpId="0" build="p" autoUpdateAnimBg="0"/>
      <p:bldP spid="535557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4AB2D96-CA79-4B9C-A868-89F732E180C5}" type="slidenum">
              <a:rPr lang="en-AU" altLang="en-US" smtClean="0">
                <a:solidFill>
                  <a:srgbClr val="000000"/>
                </a:solidFill>
              </a:rPr>
              <a:pPr/>
              <a:t>38</a:t>
            </a:fld>
            <a:endParaRPr lang="en-AU" altLang="en-US" smtClean="0">
              <a:solidFill>
                <a:srgbClr val="000000"/>
              </a:solidFill>
            </a:endParaRPr>
          </a:p>
        </p:txBody>
      </p:sp>
      <p:sp>
        <p:nvSpPr>
          <p:cNvPr id="536579" name="Text Box 3"/>
          <p:cNvSpPr txBox="1">
            <a:spLocks noChangeArrowheads="1"/>
          </p:cNvSpPr>
          <p:nvPr/>
        </p:nvSpPr>
        <p:spPr bwMode="auto">
          <a:xfrm>
            <a:off x="304800" y="2133600"/>
            <a:ext cx="88392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altLang="en-GB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" charset="0"/>
            </a:endParaRPr>
          </a:p>
          <a:p>
            <a: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GB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Similar to </a:t>
            </a:r>
            <a:r>
              <a:rPr lang="en-GB" altLang="en-GB" sz="24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penicillins</a:t>
            </a:r>
            <a:endParaRPr lang="en-GB" altLang="en-GB" sz="2400" b="1" u="sng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" charset="0"/>
            </a:endParaRPr>
          </a:p>
          <a:p>
            <a: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altLang="en-GB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The </a:t>
            </a:r>
            <a:r>
              <a:rPr lang="en-GB" altLang="en-GB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b</a:t>
            </a:r>
            <a:r>
              <a:rPr lang="en-GB" altLang="en-GB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-lactam ring is crucial to the mechanism</a:t>
            </a:r>
          </a:p>
          <a:p>
            <a: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altLang="en-GB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The carboxylic acid at position 4 is important to binding</a:t>
            </a:r>
          </a:p>
          <a:p>
            <a: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altLang="en-GB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The bicyclic system is important in increasing ring strain</a:t>
            </a:r>
          </a:p>
          <a:p>
            <a: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altLang="en-GB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Stereochemistry is important</a:t>
            </a:r>
          </a:p>
          <a:p>
            <a: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altLang="en-GB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The </a:t>
            </a:r>
            <a:r>
              <a:rPr lang="en-GB" altLang="en-GB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acetoxy</a:t>
            </a:r>
            <a:r>
              <a:rPr lang="en-GB" altLang="en-GB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 substituent is important to the mechanism</a:t>
            </a:r>
          </a:p>
          <a:p>
            <a: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lang="en-GB" altLang="en-GB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" charset="0"/>
            </a:endParaRP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908050"/>
            <a:ext cx="3089275" cy="135572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36581" name="Rectangle 5"/>
          <p:cNvSpPr>
            <a:spLocks noChangeArrowheads="1"/>
          </p:cNvSpPr>
          <p:nvPr/>
        </p:nvSpPr>
        <p:spPr bwMode="auto">
          <a:xfrm>
            <a:off x="250825" y="84138"/>
            <a:ext cx="8713788" cy="6238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eaLnBrk="0" fontAlgn="base" hangingPunct="0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Structure – Activity Relationships</a:t>
            </a:r>
          </a:p>
        </p:txBody>
      </p:sp>
    </p:spTree>
    <p:extLst>
      <p:ext uri="{BB962C8B-B14F-4D97-AF65-F5344CB8AC3E}">
        <p14:creationId xmlns:p14="http://schemas.microsoft.com/office/powerpoint/2010/main" val="4057457171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36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36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36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36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36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36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579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258EE75-4134-443F-8920-C2F94CEA88B8}" type="slidenum">
              <a:rPr lang="en-AU" altLang="en-US" smtClean="0">
                <a:solidFill>
                  <a:srgbClr val="000000"/>
                </a:solidFill>
              </a:rPr>
              <a:pPr/>
              <a:t>39</a:t>
            </a:fld>
            <a:endParaRPr lang="en-AU" altLang="en-US" smtClean="0">
              <a:solidFill>
                <a:srgbClr val="000000"/>
              </a:solidFill>
            </a:endParaRPr>
          </a:p>
        </p:txBody>
      </p:sp>
      <p:sp>
        <p:nvSpPr>
          <p:cNvPr id="539650" name="Text Box 2"/>
          <p:cNvSpPr txBox="1">
            <a:spLocks noChangeArrowheads="1"/>
          </p:cNvSpPr>
          <p:nvPr/>
        </p:nvSpPr>
        <p:spPr bwMode="auto">
          <a:xfrm>
            <a:off x="0" y="765175"/>
            <a:ext cx="90360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81000" lvl="2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defRPr/>
            </a:pPr>
            <a:endParaRPr lang="en-US" sz="17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sz="17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sz="17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sz="17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sz="17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sz="17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396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4365625"/>
            <a:ext cx="5445125" cy="1589088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396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13" y="1052513"/>
            <a:ext cx="2952750" cy="2309812"/>
          </a:xfrm>
          <a:prstGeom prst="rect">
            <a:avLst/>
          </a:prstGeom>
          <a:solidFill>
            <a:srgbClr val="CCFF99"/>
          </a:solidFill>
          <a:ln w="9525">
            <a:solidFill>
              <a:srgbClr val="FF66FF"/>
            </a:solidFill>
            <a:miter lim="800000"/>
            <a:headEnd/>
            <a:tailEnd/>
          </a:ln>
        </p:spPr>
      </p:pic>
      <p:sp>
        <p:nvSpPr>
          <p:cNvPr id="539654" name="Rectangle 6"/>
          <p:cNvSpPr>
            <a:spLocks noChangeArrowheads="1"/>
          </p:cNvSpPr>
          <p:nvPr/>
        </p:nvSpPr>
        <p:spPr bwMode="auto">
          <a:xfrm>
            <a:off x="360363" y="11113"/>
            <a:ext cx="8532812" cy="6810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Structure – Activity Relationships</a:t>
            </a:r>
          </a:p>
        </p:txBody>
      </p:sp>
      <p:sp>
        <p:nvSpPr>
          <p:cNvPr id="539655" name="Rectangle 7"/>
          <p:cNvSpPr>
            <a:spLocks noChangeArrowheads="1"/>
          </p:cNvSpPr>
          <p:nvPr/>
        </p:nvSpPr>
        <p:spPr bwMode="auto">
          <a:xfrm>
            <a:off x="6659563" y="2117725"/>
            <a:ext cx="26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</a:t>
            </a:r>
            <a:endParaRPr lang="en-AU" sz="1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0213" y="844550"/>
            <a:ext cx="4789487" cy="184626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GB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Possible modifications </a:t>
            </a:r>
          </a:p>
          <a:p>
            <a: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altLang="en-GB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7-Acylamino side chain</a:t>
            </a:r>
          </a:p>
          <a:p>
            <a: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altLang="en-GB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3-Acetoxymethyl side chain</a:t>
            </a:r>
          </a:p>
          <a:p>
            <a: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altLang="en-GB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Substitution at C-7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ar-E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5828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9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9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9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9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9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9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6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3443FAC-B135-490E-BCE9-3DB64B9D2340}" type="slidenum">
              <a:rPr lang="en-AU" altLang="en-US" smtClean="0">
                <a:solidFill>
                  <a:srgbClr val="000000"/>
                </a:solidFill>
              </a:rPr>
              <a:pPr/>
              <a:t>4</a:t>
            </a:fld>
            <a:endParaRPr lang="en-AU" altLang="en-US" smtClean="0">
              <a:solidFill>
                <a:srgbClr val="000000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>
          <a:xfrm>
            <a:off x="73025" y="42863"/>
            <a:ext cx="9036050" cy="865187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AU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Mechanisms of Antibacterial Agents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107950" y="1052513"/>
            <a:ext cx="8928100" cy="56022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Principally, current antibacterial agents act by one of the following mechanisms:</a:t>
            </a:r>
          </a:p>
          <a:p>
            <a:pPr marL="1371600" lvl="2" indent="-457200"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14400" lvl="1" indent="-4572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4125913" algn="l"/>
              </a:tabLst>
              <a:defRPr/>
            </a:pPr>
            <a:r>
              <a:rPr lang="en-US" sz="2200" b="1" dirty="0">
                <a:solidFill>
                  <a:srgbClr val="8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Inhibition of bacterial cell wall synthesis (</a:t>
            </a:r>
            <a:r>
              <a:rPr lang="en-US" sz="2200" b="1" dirty="0">
                <a:solidFill>
                  <a:srgbClr val="8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/>
              </a:rPr>
              <a:t>-lactams)</a:t>
            </a:r>
            <a:r>
              <a:rPr lang="en-US" sz="2200" b="1" dirty="0">
                <a:solidFill>
                  <a:srgbClr val="8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 </a:t>
            </a:r>
            <a:r>
              <a: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2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Penicillines</a:t>
            </a:r>
            <a:r>
              <a: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(</a:t>
            </a:r>
            <a:r>
              <a:rPr lang="en-US" sz="2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Cephalosporines</a:t>
            </a:r>
            <a:r>
              <a: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lvl="1" algn="l" rtl="0" fontAlgn="base">
              <a:spcBef>
                <a:spcPct val="0"/>
              </a:spcBef>
              <a:spcAft>
                <a:spcPct val="0"/>
              </a:spcAft>
              <a:tabLst>
                <a:tab pos="4125913" algn="l"/>
              </a:tabLst>
              <a:defRPr/>
            </a:pPr>
            <a:endParaRPr lang="en-US" sz="2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14400" lvl="1" indent="-4572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4125913" algn="l"/>
              </a:tabLst>
              <a:defRPr/>
            </a:pPr>
            <a:r>
              <a:rPr lang="en-US" sz="2200" b="1" dirty="0">
                <a:solidFill>
                  <a:srgbClr val="8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Disruption of protein synthesis (Inhibitors of protein synthesis) </a:t>
            </a:r>
            <a:r>
              <a:rPr lang="en-US" sz="2200" b="1" dirty="0">
                <a:solidFill>
                  <a:srgbClr val="8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 </a:t>
            </a:r>
            <a:r>
              <a: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(Macrolides, </a:t>
            </a:r>
            <a:r>
              <a:rPr lang="en-US" sz="2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Tertacyclines</a:t>
            </a:r>
            <a:r>
              <a: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, Aminoglycosides)</a:t>
            </a:r>
            <a:endParaRPr lang="en-US" sz="2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l" rtl="0" fontAlgn="base">
              <a:spcBef>
                <a:spcPct val="0"/>
              </a:spcBef>
              <a:spcAft>
                <a:spcPct val="0"/>
              </a:spcAft>
              <a:tabLst>
                <a:tab pos="4125913" algn="l"/>
              </a:tabLst>
              <a:defRPr/>
            </a:pPr>
            <a:endParaRPr lang="en-US" sz="2200" b="1" dirty="0">
              <a:solidFill>
                <a:srgbClr val="8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14400" lvl="1" indent="-4572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4125913" algn="l"/>
              </a:tabLst>
              <a:defRPr/>
            </a:pPr>
            <a:r>
              <a:rPr lang="en-US" sz="2200" b="1" dirty="0">
                <a:solidFill>
                  <a:srgbClr val="8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Inhibition of cell metabolism (Antimetabolites) </a:t>
            </a:r>
            <a:r>
              <a:rPr lang="en-US" sz="2200" b="1" dirty="0">
                <a:solidFill>
                  <a:srgbClr val="8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 </a:t>
            </a:r>
            <a:r>
              <a: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(Sulfonamides) (Pyrimidines)</a:t>
            </a:r>
          </a:p>
          <a:p>
            <a:pPr lvl="1" algn="l" rtl="0" fontAlgn="base">
              <a:spcBef>
                <a:spcPct val="0"/>
              </a:spcBef>
              <a:spcAft>
                <a:spcPct val="0"/>
              </a:spcAft>
              <a:tabLst>
                <a:tab pos="4125913" algn="l"/>
              </a:tabLst>
              <a:defRPr/>
            </a:pPr>
            <a:endParaRPr lang="en-US" sz="2200" b="1" dirty="0">
              <a:solidFill>
                <a:srgbClr val="8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14400" lvl="1" indent="-4572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4125913" algn="l"/>
              </a:tabLst>
              <a:defRPr/>
            </a:pPr>
            <a:r>
              <a:rPr lang="en-US" sz="2200" b="1" dirty="0">
                <a:solidFill>
                  <a:srgbClr val="8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Inhibition of nucleic acid transcription / replication (Inhibit DNA replication) </a:t>
            </a:r>
            <a:r>
              <a:rPr lang="en-US" sz="2200" b="1" dirty="0">
                <a:solidFill>
                  <a:srgbClr val="8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 </a:t>
            </a:r>
            <a:r>
              <a:rPr lang="en-US" sz="2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(</a:t>
            </a:r>
            <a:r>
              <a:rPr lang="en-AU" sz="2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topoisomerase</a:t>
            </a:r>
            <a:r>
              <a:rPr lang="en-AU" sz="2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II or </a:t>
            </a:r>
            <a:r>
              <a:rPr lang="en-AU" sz="2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Gyrase</a:t>
            </a:r>
            <a:r>
              <a:rPr lang="en-AU" sz="2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A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en-AU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2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Quinolones</a:t>
            </a:r>
            <a:r>
              <a: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6754287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3C92109-7FA6-4A48-B8AC-F63046482ECC}" type="slidenum">
              <a:rPr lang="en-AU" altLang="en-US" smtClean="0">
                <a:solidFill>
                  <a:srgbClr val="000000"/>
                </a:solidFill>
              </a:rPr>
              <a:pPr/>
              <a:t>40</a:t>
            </a:fld>
            <a:endParaRPr lang="en-AU" altLang="en-US" smtClean="0">
              <a:solidFill>
                <a:srgbClr val="000000"/>
              </a:solidFill>
            </a:endParaRPr>
          </a:p>
        </p:txBody>
      </p:sp>
      <p:sp>
        <p:nvSpPr>
          <p:cNvPr id="359426" name="Text Box 2"/>
          <p:cNvSpPr txBox="1">
            <a:spLocks noChangeArrowheads="1"/>
          </p:cNvSpPr>
          <p:nvPr/>
        </p:nvSpPr>
        <p:spPr bwMode="auto">
          <a:xfrm>
            <a:off x="71438" y="836613"/>
            <a:ext cx="8964612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Despite the fact that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cephalosporins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less-strained than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penicillins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they are still quite reactive due to the </a:t>
            </a:r>
            <a:r>
              <a:rPr 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double bond between C-3 &amp; C-4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methyleneacetoxy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group at C-3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594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916113"/>
            <a:ext cx="3636962" cy="19177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9428" name="Rectangle 4"/>
          <p:cNvSpPr>
            <a:spLocks noChangeArrowheads="1"/>
          </p:cNvSpPr>
          <p:nvPr/>
        </p:nvSpPr>
        <p:spPr bwMode="auto">
          <a:xfrm>
            <a:off x="250825" y="84138"/>
            <a:ext cx="8713788" cy="6810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Structure – Activity Relationships</a:t>
            </a:r>
          </a:p>
        </p:txBody>
      </p:sp>
      <p:pic>
        <p:nvPicPr>
          <p:cNvPr id="359431" name="Picture 7" descr="it16f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981200"/>
            <a:ext cx="3817937" cy="19478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9434" name="Rectangle 10"/>
          <p:cNvSpPr>
            <a:spLocks noChangeArrowheads="1"/>
          </p:cNvSpPr>
          <p:nvPr/>
        </p:nvSpPr>
        <p:spPr bwMode="auto">
          <a:xfrm>
            <a:off x="107950" y="4221163"/>
            <a:ext cx="9036050" cy="34766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7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 the double bond is moved to the 2,3 position, there is a significant loss  in activity</a:t>
            </a:r>
          </a:p>
        </p:txBody>
      </p:sp>
      <p:sp>
        <p:nvSpPr>
          <p:cNvPr id="359435" name="Rectangle 11"/>
          <p:cNvSpPr>
            <a:spLocks noChangeArrowheads="1"/>
          </p:cNvSpPr>
          <p:nvPr/>
        </p:nvSpPr>
        <p:spPr bwMode="auto">
          <a:xfrm>
            <a:off x="539750" y="5084763"/>
            <a:ext cx="7921625" cy="361950"/>
          </a:xfrm>
          <a:prstGeom prst="rect">
            <a:avLst/>
          </a:prstGeom>
          <a:solidFill>
            <a:srgbClr val="FFCC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nature of the C-3 substituent is clearly important for activity</a:t>
            </a:r>
          </a:p>
        </p:txBody>
      </p:sp>
      <p:sp>
        <p:nvSpPr>
          <p:cNvPr id="359436" name="Line 12"/>
          <p:cNvSpPr>
            <a:spLocks noChangeShapeType="1"/>
          </p:cNvSpPr>
          <p:nvPr/>
        </p:nvSpPr>
        <p:spPr bwMode="auto">
          <a:xfrm flipH="1">
            <a:off x="8316913" y="2492375"/>
            <a:ext cx="431800" cy="431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000000"/>
              </a:solidFill>
            </a:endParaRPr>
          </a:p>
        </p:txBody>
      </p:sp>
      <p:sp>
        <p:nvSpPr>
          <p:cNvPr id="359437" name="Line 13"/>
          <p:cNvSpPr>
            <a:spLocks noChangeShapeType="1"/>
          </p:cNvSpPr>
          <p:nvPr/>
        </p:nvSpPr>
        <p:spPr bwMode="auto">
          <a:xfrm flipH="1">
            <a:off x="3132138" y="2201863"/>
            <a:ext cx="71437" cy="72231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000000"/>
              </a:solidFill>
            </a:endParaRPr>
          </a:p>
        </p:txBody>
      </p:sp>
      <p:sp>
        <p:nvSpPr>
          <p:cNvPr id="359438" name="Rectangle 14"/>
          <p:cNvSpPr>
            <a:spLocks noChangeArrowheads="1"/>
          </p:cNvSpPr>
          <p:nvPr/>
        </p:nvSpPr>
        <p:spPr bwMode="auto">
          <a:xfrm>
            <a:off x="3563938" y="2708275"/>
            <a:ext cx="863600" cy="7921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3155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9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9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9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9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9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9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9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9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9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9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9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9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9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9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9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9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34" grpId="0" animBg="1"/>
      <p:bldP spid="359435" grpId="0" animBg="1"/>
      <p:bldP spid="359436" grpId="0" animBg="1"/>
      <p:bldP spid="359437" grpId="0" animBg="1"/>
      <p:bldP spid="35943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4CD3421-AC26-432D-9835-24E6C48391B0}" type="slidenum">
              <a:rPr lang="en-AU" altLang="en-US" smtClean="0">
                <a:solidFill>
                  <a:srgbClr val="000000"/>
                </a:solidFill>
              </a:rPr>
              <a:pPr/>
              <a:t>41</a:t>
            </a:fld>
            <a:endParaRPr lang="en-AU" altLang="en-US" smtClean="0">
              <a:solidFill>
                <a:srgbClr val="000000"/>
              </a:solidFill>
            </a:endParaRPr>
          </a:p>
        </p:txBody>
      </p:sp>
      <p:sp>
        <p:nvSpPr>
          <p:cNvPr id="361474" name="Text Box 2"/>
          <p:cNvSpPr txBox="1">
            <a:spLocks noChangeArrowheads="1"/>
          </p:cNvSpPr>
          <p:nvPr/>
        </p:nvSpPr>
        <p:spPr bwMode="auto">
          <a:xfrm>
            <a:off x="179388" y="836613"/>
            <a:ext cx="8807450" cy="592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Cephalosporins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believed to have the same mode of action to </a:t>
            </a:r>
            <a:r>
              <a:rPr lang="en-US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penicillins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(i.e. they bind to the bacterial trans-peptidase enzyme that forms the cross-linked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peptidoglycan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layer)</a:t>
            </a:r>
          </a:p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15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with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penicillins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cephalosporins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susceptible to attack by 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b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US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lactamases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(note that some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b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lactamases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seem to be more efficient at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hydrolysing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penicillins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whilst others are better at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hydrolysing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cephalosporins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65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Like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penicillins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introduction of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steric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bulk in the near the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sidechain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amide          of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cephalosporins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leads to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b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lactamase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resistance</a:t>
            </a:r>
          </a:p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65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Allergic reactions are less common with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cephalosporins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than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penicillins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65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Cephalosporins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do cause a few mild side effects, including nausea, vomiting &amp;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diarrhoea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(due to disruption of normal flora)</a:t>
            </a: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614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44675"/>
            <a:ext cx="7985125" cy="1803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61478" name="Rectangle 6"/>
          <p:cNvSpPr>
            <a:spLocks noChangeArrowheads="1"/>
          </p:cNvSpPr>
          <p:nvPr/>
        </p:nvSpPr>
        <p:spPr bwMode="auto">
          <a:xfrm>
            <a:off x="684213" y="50800"/>
            <a:ext cx="7635875" cy="650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Mode of Action of Cephalosporins</a:t>
            </a:r>
            <a:endParaRPr lang="en-AU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73123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1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1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1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1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14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14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14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14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14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14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14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14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6B58BA5-9F3B-44D3-A6DB-DEE364A62505}" type="slidenum">
              <a:rPr lang="en-AU" altLang="en-US" smtClean="0">
                <a:solidFill>
                  <a:srgbClr val="000000"/>
                </a:solidFill>
              </a:rPr>
              <a:pPr/>
              <a:t>42</a:t>
            </a:fld>
            <a:endParaRPr lang="en-AU" altLang="en-US" smtClean="0">
              <a:solidFill>
                <a:srgbClr val="000000"/>
              </a:solidFill>
            </a:endParaRPr>
          </a:p>
        </p:txBody>
      </p:sp>
      <p:pic>
        <p:nvPicPr>
          <p:cNvPr id="5416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341438"/>
            <a:ext cx="3081337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17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2789238"/>
            <a:ext cx="11938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557713" y="1493838"/>
            <a:ext cx="3602037" cy="2108200"/>
            <a:chOff x="2736" y="1488"/>
            <a:chExt cx="2269" cy="1328"/>
          </a:xfrm>
        </p:grpSpPr>
        <p:pic>
          <p:nvPicPr>
            <p:cNvPr id="58377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728"/>
              <a:ext cx="510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78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1488"/>
              <a:ext cx="1405" cy="1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4170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1874838"/>
            <a:ext cx="205740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1705" name="Text Box 9"/>
          <p:cNvSpPr txBox="1">
            <a:spLocks noChangeArrowheads="1"/>
          </p:cNvSpPr>
          <p:nvPr/>
        </p:nvSpPr>
        <p:spPr bwMode="auto">
          <a:xfrm>
            <a:off x="107950" y="4076700"/>
            <a:ext cx="8839200" cy="83185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altLang="en-GB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The </a:t>
            </a:r>
            <a:r>
              <a:rPr lang="en-GB" alt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acetoxy group</a:t>
            </a:r>
            <a:r>
              <a:rPr lang="en-GB" altLang="en-GB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 acts as a good leaving group and aids the mechanism</a:t>
            </a:r>
            <a:endParaRPr lang="en-GB" altLang="en-GB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41706" name="Rectangle 10"/>
          <p:cNvSpPr>
            <a:spLocks noChangeArrowheads="1"/>
          </p:cNvSpPr>
          <p:nvPr/>
        </p:nvSpPr>
        <p:spPr bwMode="auto">
          <a:xfrm>
            <a:off x="684213" y="50800"/>
            <a:ext cx="7635875" cy="650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Mode of Action of Cephalosporins</a:t>
            </a:r>
            <a:endParaRPr lang="en-AU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2732857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1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1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1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41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1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1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41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41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1705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1730221-135C-4B52-AA4B-1869B7C8B66F}" type="slidenum">
              <a:rPr lang="en-AU" altLang="en-US" smtClean="0">
                <a:solidFill>
                  <a:srgbClr val="000000"/>
                </a:solidFill>
              </a:rPr>
              <a:pPr/>
              <a:t>43</a:t>
            </a:fld>
            <a:endParaRPr lang="en-AU" altLang="en-US" smtClean="0">
              <a:solidFill>
                <a:srgbClr val="000000"/>
              </a:solidFill>
            </a:endParaRPr>
          </a:p>
        </p:txBody>
      </p:sp>
      <p:sp>
        <p:nvSpPr>
          <p:cNvPr id="365570" name="Text Box 2"/>
          <p:cNvSpPr txBox="1">
            <a:spLocks noChangeArrowheads="1"/>
          </p:cNvSpPr>
          <p:nvPr/>
        </p:nvSpPr>
        <p:spPr bwMode="auto">
          <a:xfrm>
            <a:off x="0" y="981075"/>
            <a:ext cx="45720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compounds are primarily active against Gram (+) </a:t>
            </a:r>
            <a:r>
              <a:rPr lang="en-US" sz="1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cocci</a:t>
            </a: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&amp; limited Gram (–) strains.   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Cephapirin</a:t>
            </a:r>
            <a:endParaRPr lang="en-US" sz="2000" b="1" u="sng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parenteral use only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Resistant to </a:t>
            </a:r>
            <a:r>
              <a:rPr lang="en-US" sz="1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Staph.</a:t>
            </a: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b</a:t>
            </a: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-lactamases, but 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susceptible to many others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De-activated by endogenous </a:t>
            </a:r>
            <a:r>
              <a:rPr lang="en-US" sz="1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esterases</a:t>
            </a:r>
            <a:endParaRPr lang="en-US" sz="16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Good substitute for methicillin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sz="2000" b="1" u="sng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defRPr/>
            </a:pPr>
            <a:r>
              <a:rPr lang="en-US" sz="20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Cefazolin</a:t>
            </a:r>
            <a:endParaRPr lang="en-US" sz="2000" b="1" u="sng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C-3 acetyl group replaced with </a:t>
            </a:r>
            <a:r>
              <a:rPr lang="en-US" sz="1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thiadiazole</a:t>
            </a:r>
            <a:r>
              <a:rPr 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(still good leaving group, but resistant to </a:t>
            </a:r>
            <a:r>
              <a:rPr lang="en-US" sz="1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esterases</a:t>
            </a:r>
            <a:r>
              <a:rPr 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6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Longer half-life </a:t>
            </a: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than </a:t>
            </a:r>
            <a:r>
              <a:rPr lang="en-US" sz="1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cephapirin</a:t>
            </a: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Causes less pain upon injection</a:t>
            </a:r>
          </a:p>
          <a:p>
            <a:pPr marL="381000" lvl="2" algn="l" defTabSz="406400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5574" name="Rectangle 6"/>
          <p:cNvSpPr>
            <a:spLocks noChangeArrowheads="1"/>
          </p:cNvSpPr>
          <p:nvPr/>
        </p:nvSpPr>
        <p:spPr bwMode="auto">
          <a:xfrm>
            <a:off x="900113" y="115888"/>
            <a:ext cx="7305675" cy="6238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First Generation Cephalosporins</a:t>
            </a:r>
          </a:p>
        </p:txBody>
      </p:sp>
      <p:graphicFrame>
        <p:nvGraphicFramePr>
          <p:cNvPr id="365575" name="Object 7"/>
          <p:cNvGraphicFramePr>
            <a:graphicFrameLocks noGrp="1" noChangeAspect="1"/>
          </p:cNvGraphicFramePr>
          <p:nvPr>
            <p:ph sz="half" idx="1"/>
          </p:nvPr>
        </p:nvGraphicFramePr>
        <p:xfrm>
          <a:off x="4932363" y="1341438"/>
          <a:ext cx="4038600" cy="183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CS ChemDraw Drawing" r:id="rId4" imgW="4215384" imgH="1915668" progId="ChemDraw.Document.6.0">
                  <p:embed/>
                </p:oleObj>
              </mc:Choice>
              <mc:Fallback>
                <p:oleObj name="CS ChemDraw Drawing" r:id="rId4" imgW="4215384" imgH="1915668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1341438"/>
                        <a:ext cx="4038600" cy="1835150"/>
                      </a:xfrm>
                      <a:prstGeom prst="rect">
                        <a:avLst/>
                      </a:prstGeom>
                      <a:solidFill>
                        <a:srgbClr val="CC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5577" name="Object 9"/>
          <p:cNvGraphicFramePr>
            <a:graphicFrameLocks noGrp="1" noChangeAspect="1"/>
          </p:cNvGraphicFramePr>
          <p:nvPr>
            <p:ph sz="half" idx="2"/>
          </p:nvPr>
        </p:nvGraphicFramePr>
        <p:xfrm>
          <a:off x="4500563" y="4365625"/>
          <a:ext cx="4535487" cy="155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CS ChemDraw Drawing" r:id="rId6" imgW="5039868" imgH="1723644" progId="ChemDraw.Document.6.0">
                  <p:embed/>
                </p:oleObj>
              </mc:Choice>
              <mc:Fallback>
                <p:oleObj name="CS ChemDraw Drawing" r:id="rId6" imgW="5039868" imgH="1723644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4365625"/>
                        <a:ext cx="4535487" cy="1550988"/>
                      </a:xfrm>
                      <a:prstGeom prst="rect">
                        <a:avLst/>
                      </a:prstGeom>
                      <a:solidFill>
                        <a:srgbClr val="CC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5580" name="Line 12"/>
          <p:cNvSpPr>
            <a:spLocks noChangeShapeType="1"/>
          </p:cNvSpPr>
          <p:nvPr/>
        </p:nvSpPr>
        <p:spPr bwMode="auto">
          <a:xfrm flipV="1">
            <a:off x="8604250" y="2565400"/>
            <a:ext cx="144463" cy="7191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000000"/>
              </a:solidFill>
            </a:endParaRPr>
          </a:p>
        </p:txBody>
      </p:sp>
      <p:sp>
        <p:nvSpPr>
          <p:cNvPr id="365581" name="Line 13"/>
          <p:cNvSpPr>
            <a:spLocks noChangeShapeType="1"/>
          </p:cNvSpPr>
          <p:nvPr/>
        </p:nvSpPr>
        <p:spPr bwMode="auto">
          <a:xfrm flipV="1">
            <a:off x="7956550" y="5661025"/>
            <a:ext cx="144463" cy="7191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9817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5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5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5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5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5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5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5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5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55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55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55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55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55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55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55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55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55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55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55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55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55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55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5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5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5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5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5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5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80" grpId="0" animBg="1"/>
      <p:bldP spid="36558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50EF652-0D6B-41A6-AA28-A9B71CE76F99}" type="slidenum">
              <a:rPr lang="en-AU" altLang="en-US" smtClean="0">
                <a:solidFill>
                  <a:srgbClr val="000000"/>
                </a:solidFill>
              </a:rPr>
              <a:pPr/>
              <a:t>44</a:t>
            </a:fld>
            <a:endParaRPr lang="en-AU" altLang="en-US" smtClean="0">
              <a:solidFill>
                <a:srgbClr val="000000"/>
              </a:solidFill>
            </a:endParaRPr>
          </a:p>
        </p:txBody>
      </p:sp>
      <p:sp>
        <p:nvSpPr>
          <p:cNvPr id="367618" name="Text Box 2"/>
          <p:cNvSpPr txBox="1">
            <a:spLocks noChangeArrowheads="1"/>
          </p:cNvSpPr>
          <p:nvPr/>
        </p:nvSpPr>
        <p:spPr bwMode="auto">
          <a:xfrm>
            <a:off x="250825" y="765175"/>
            <a:ext cx="5113338" cy="57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2400" b="1" u="sng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Orally active compounds</a:t>
            </a: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defRPr/>
            </a:pPr>
            <a:r>
              <a:rPr 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Cephalexin (R = H) &amp; </a:t>
            </a:r>
            <a:r>
              <a:rPr lang="en-US" sz="20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Cefadroxil</a:t>
            </a:r>
            <a:r>
              <a:rPr 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(R = OH)</a:t>
            </a:r>
            <a:endParaRPr lang="en-US" sz="2000" b="1" u="sng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Note similarity with ampicillin &amp; </a:t>
            </a:r>
            <a:r>
              <a:rPr lang="en-US" sz="1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amoxycillin</a:t>
            </a: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6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Replacement of C-3 acetate with H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eliminates metabolic deactivation, but 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also reduces potency</a:t>
            </a: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"ampicillin" </a:t>
            </a:r>
            <a:r>
              <a:rPr lang="en-US" sz="1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sidechain</a:t>
            </a: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does not appear to alter spectrum of activity, but does improve </a:t>
            </a:r>
            <a:r>
              <a:rPr lang="en-US" sz="1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g.i</a:t>
            </a: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absorption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Can be administered both orally and I.M.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Limited activity against Gram (–) bacteria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defRPr/>
            </a:pPr>
            <a:r>
              <a:rPr lang="en-US" sz="20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Cephradine</a:t>
            </a:r>
            <a:endParaRPr lang="en-US" sz="2000" b="1" u="sng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600" b="1" u="sng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Note the hydrogenated aromatic ring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results in the ring being </a:t>
            </a:r>
            <a:r>
              <a:rPr lang="en-US" sz="1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</a:t>
            </a: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-electron 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rich &amp; planar, but not conjugated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Has good acid stability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Can be administered both orally and I.M.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Font typeface="Times" charset="0"/>
              <a:buNone/>
              <a:defRPr/>
            </a:pP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67622" name="Rectangle 6"/>
          <p:cNvSpPr>
            <a:spLocks noChangeArrowheads="1"/>
          </p:cNvSpPr>
          <p:nvPr/>
        </p:nvSpPr>
        <p:spPr bwMode="auto">
          <a:xfrm>
            <a:off x="900113" y="44450"/>
            <a:ext cx="7296150" cy="6143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First Generation Cephalosporins</a:t>
            </a:r>
          </a:p>
        </p:txBody>
      </p:sp>
      <p:graphicFrame>
        <p:nvGraphicFramePr>
          <p:cNvPr id="367626" name="Object 10"/>
          <p:cNvGraphicFramePr>
            <a:graphicFrameLocks noGrp="1" noChangeAspect="1"/>
          </p:cNvGraphicFramePr>
          <p:nvPr>
            <p:ph sz="half" idx="1"/>
          </p:nvPr>
        </p:nvGraphicFramePr>
        <p:xfrm>
          <a:off x="5364163" y="1844675"/>
          <a:ext cx="3600450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CS ChemDraw Drawing" r:id="rId4" imgW="4017264" imgH="1670304" progId="ChemDraw.Document.6.0">
                  <p:embed/>
                </p:oleObj>
              </mc:Choice>
              <mc:Fallback>
                <p:oleObj name="CS ChemDraw Drawing" r:id="rId4" imgW="4017264" imgH="1670304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1844675"/>
                        <a:ext cx="3600450" cy="1495425"/>
                      </a:xfrm>
                      <a:prstGeom prst="rect">
                        <a:avLst/>
                      </a:prstGeom>
                      <a:solidFill>
                        <a:srgbClr val="CC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7628" name="Object 12"/>
          <p:cNvGraphicFramePr>
            <a:graphicFrameLocks noGrp="1" noChangeAspect="1"/>
          </p:cNvGraphicFramePr>
          <p:nvPr>
            <p:ph sz="half" idx="2"/>
          </p:nvPr>
        </p:nvGraphicFramePr>
        <p:xfrm>
          <a:off x="5148263" y="4292600"/>
          <a:ext cx="3667125" cy="166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CS ChemDraw Drawing" r:id="rId6" imgW="3668268" imgH="1670304" progId="ChemDraw.Document.6.0">
                  <p:embed/>
                </p:oleObj>
              </mc:Choice>
              <mc:Fallback>
                <p:oleObj name="CS ChemDraw Drawing" r:id="rId6" imgW="3668268" imgH="1670304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4292600"/>
                        <a:ext cx="3667125" cy="1668463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7631" name="Line 15"/>
          <p:cNvSpPr>
            <a:spLocks noChangeShapeType="1"/>
          </p:cNvSpPr>
          <p:nvPr/>
        </p:nvSpPr>
        <p:spPr bwMode="auto">
          <a:xfrm flipH="1" flipV="1">
            <a:off x="5580063" y="5443538"/>
            <a:ext cx="144462" cy="8651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3473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7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7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7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7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7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7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7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7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7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7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7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7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7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7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7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7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7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7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76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76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76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76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76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76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76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76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76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76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76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76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7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7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7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7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3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6142893-D323-4FA1-A0A2-35CCBAC398E9}" type="slidenum">
              <a:rPr lang="en-AU" altLang="en-US" smtClean="0">
                <a:solidFill>
                  <a:srgbClr val="000000"/>
                </a:solidFill>
              </a:rPr>
              <a:pPr/>
              <a:t>45</a:t>
            </a:fld>
            <a:endParaRPr lang="en-AU" altLang="en-US" smtClean="0">
              <a:solidFill>
                <a:srgbClr val="000000"/>
              </a:solidFill>
            </a:endParaRPr>
          </a:p>
        </p:txBody>
      </p:sp>
      <p:sp>
        <p:nvSpPr>
          <p:cNvPr id="381954" name="Text Box 2"/>
          <p:cNvSpPr txBox="1">
            <a:spLocks noChangeArrowheads="1"/>
          </p:cNvSpPr>
          <p:nvPr/>
        </p:nvSpPr>
        <p:spPr bwMode="auto">
          <a:xfrm>
            <a:off x="0" y="3284538"/>
            <a:ext cx="4919663" cy="19843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20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Cefoxitin</a:t>
            </a:r>
            <a:endParaRPr lang="en-US" sz="2000" b="1" u="sng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 an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a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methoxy</a:t>
            </a: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group at C-7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Increased </a:t>
            </a:r>
            <a:r>
              <a:rPr lang="en-US" sz="1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steric</a:t>
            </a: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bulk leads to </a:t>
            </a:r>
            <a:r>
              <a:rPr 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significant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stability against many </a:t>
            </a:r>
            <a:r>
              <a:rPr 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b</a:t>
            </a:r>
            <a:r>
              <a:rPr 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1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lactamases</a:t>
            </a:r>
            <a:endParaRPr lang="en-US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Improved activity against some anaerobic 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infections compared to other 2nd generation </a:t>
            </a:r>
          </a:p>
        </p:txBody>
      </p:sp>
      <p:sp>
        <p:nvSpPr>
          <p:cNvPr id="381959" name="Rectangle 7"/>
          <p:cNvSpPr>
            <a:spLocks noChangeArrowheads="1"/>
          </p:cNvSpPr>
          <p:nvPr/>
        </p:nvSpPr>
        <p:spPr bwMode="auto">
          <a:xfrm>
            <a:off x="684213" y="77788"/>
            <a:ext cx="7966075" cy="6238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Second Generation Cephalosporins</a:t>
            </a:r>
          </a:p>
        </p:txBody>
      </p:sp>
      <p:graphicFrame>
        <p:nvGraphicFramePr>
          <p:cNvPr id="381966" name="Object 14"/>
          <p:cNvGraphicFramePr>
            <a:graphicFrameLocks noGrp="1" noChangeAspect="1"/>
          </p:cNvGraphicFramePr>
          <p:nvPr>
            <p:ph sz="half" idx="1"/>
          </p:nvPr>
        </p:nvGraphicFramePr>
        <p:xfrm>
          <a:off x="4859338" y="793750"/>
          <a:ext cx="4183062" cy="177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CS ChemDraw Drawing" r:id="rId4" imgW="4401312" imgH="1863852" progId="ChemDraw.Document.6.0">
                  <p:embed/>
                </p:oleObj>
              </mc:Choice>
              <mc:Fallback>
                <p:oleObj name="CS ChemDraw Drawing" r:id="rId4" imgW="4401312" imgH="1863852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793750"/>
                        <a:ext cx="4183062" cy="1771650"/>
                      </a:xfrm>
                      <a:prstGeom prst="rect">
                        <a:avLst/>
                      </a:prstGeom>
                      <a:solidFill>
                        <a:srgbClr val="CCFF99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68" name="Object 16"/>
          <p:cNvGraphicFramePr>
            <a:graphicFrameLocks noGrp="1" noChangeAspect="1"/>
          </p:cNvGraphicFramePr>
          <p:nvPr>
            <p:ph sz="half" idx="2"/>
          </p:nvPr>
        </p:nvGraphicFramePr>
        <p:xfrm>
          <a:off x="5110163" y="3429000"/>
          <a:ext cx="4033837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CS ChemDraw Drawing" r:id="rId6" imgW="4248912" imgH="1490472" progId="ChemDraw.Document.6.0">
                  <p:embed/>
                </p:oleObj>
              </mc:Choice>
              <mc:Fallback>
                <p:oleObj name="CS ChemDraw Drawing" r:id="rId6" imgW="4248912" imgH="1490472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0163" y="3429000"/>
                        <a:ext cx="4033837" cy="14986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1972" name="Rectangle 20"/>
          <p:cNvSpPr>
            <a:spLocks noChangeArrowheads="1"/>
          </p:cNvSpPr>
          <p:nvPr/>
        </p:nvSpPr>
        <p:spPr bwMode="auto">
          <a:xfrm>
            <a:off x="34925" y="815975"/>
            <a:ext cx="4752975" cy="2024063"/>
          </a:xfrm>
          <a:prstGeom prst="rect">
            <a:avLst/>
          </a:prstGeom>
          <a:solidFill>
            <a:srgbClr val="CCFF99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Cefuroxime</a:t>
            </a:r>
            <a:endParaRPr lang="en-US" b="1" u="sng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457200" indent="-457200" algn="l" rtl="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 a </a:t>
            </a: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cis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-oriented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methoxyimino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group in the C-7 side chain</a:t>
            </a:r>
          </a:p>
          <a:p>
            <a:pPr marL="457200" indent="-457200" algn="l" rtl="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in significantly improved resistance to some </a:t>
            </a:r>
            <a:r>
              <a:rPr lang="en-US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</a:t>
            </a:r>
            <a:r>
              <a:rPr lang="en-US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lactamases</a:t>
            </a:r>
            <a:r>
              <a:rPr lang="en-US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due to </a:t>
            </a:r>
            <a:r>
              <a:rPr lang="en-US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steric</a:t>
            </a:r>
            <a:r>
              <a:rPr lang="en-US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bulk (the </a:t>
            </a:r>
            <a:r>
              <a:rPr lang="en-US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</a:t>
            </a:r>
            <a:r>
              <a:rPr lang="en-US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-analogue is not resistant)</a:t>
            </a:r>
          </a:p>
        </p:txBody>
      </p:sp>
      <p:sp>
        <p:nvSpPr>
          <p:cNvPr id="381973" name="Rectangle 21"/>
          <p:cNvSpPr>
            <a:spLocks noChangeArrowheads="1"/>
          </p:cNvSpPr>
          <p:nvPr/>
        </p:nvSpPr>
        <p:spPr bwMode="auto">
          <a:xfrm>
            <a:off x="179388" y="5373688"/>
            <a:ext cx="87852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Introduction of the </a:t>
            </a:r>
            <a:r>
              <a:rPr lang="en-US" b="1" u="sng" dirty="0" err="1">
                <a:solidFill>
                  <a:srgbClr val="C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carbamoyl</a:t>
            </a:r>
            <a:r>
              <a:rPr lang="en-US" b="1" u="sng" dirty="0">
                <a:solidFill>
                  <a:srgbClr val="C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group</a:t>
            </a:r>
            <a:r>
              <a:rPr lang="en-US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at C-3 results in intermediate metabolic stability (b/n </a:t>
            </a:r>
            <a:r>
              <a:rPr lang="en-US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OAc</a:t>
            </a:r>
            <a:r>
              <a:rPr lang="en-US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&amp; </a:t>
            </a:r>
            <a:r>
              <a:rPr lang="en-US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thiazole</a:t>
            </a:r>
            <a:r>
              <a:rPr lang="en-US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381974" name="Line 22"/>
          <p:cNvSpPr>
            <a:spLocks noChangeShapeType="1"/>
          </p:cNvSpPr>
          <p:nvPr/>
        </p:nvSpPr>
        <p:spPr bwMode="auto">
          <a:xfrm>
            <a:off x="5076825" y="908050"/>
            <a:ext cx="504825" cy="2174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000000"/>
              </a:solidFill>
            </a:endParaRPr>
          </a:p>
        </p:txBody>
      </p:sp>
      <p:sp>
        <p:nvSpPr>
          <p:cNvPr id="381975" name="Line 23"/>
          <p:cNvSpPr>
            <a:spLocks noChangeShapeType="1"/>
          </p:cNvSpPr>
          <p:nvPr/>
        </p:nvSpPr>
        <p:spPr bwMode="auto">
          <a:xfrm>
            <a:off x="6300788" y="2997200"/>
            <a:ext cx="361950" cy="4333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000000"/>
              </a:solidFill>
            </a:endParaRPr>
          </a:p>
        </p:txBody>
      </p:sp>
      <p:sp>
        <p:nvSpPr>
          <p:cNvPr id="381976" name="Line 24"/>
          <p:cNvSpPr>
            <a:spLocks noChangeShapeType="1"/>
          </p:cNvSpPr>
          <p:nvPr/>
        </p:nvSpPr>
        <p:spPr bwMode="auto">
          <a:xfrm>
            <a:off x="7885113" y="1052513"/>
            <a:ext cx="288925" cy="504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000000"/>
              </a:solidFill>
            </a:endParaRPr>
          </a:p>
        </p:txBody>
      </p:sp>
      <p:sp>
        <p:nvSpPr>
          <p:cNvPr id="381977" name="Line 25"/>
          <p:cNvSpPr>
            <a:spLocks noChangeShapeType="1"/>
          </p:cNvSpPr>
          <p:nvPr/>
        </p:nvSpPr>
        <p:spPr bwMode="auto">
          <a:xfrm>
            <a:off x="7956550" y="3357563"/>
            <a:ext cx="288925" cy="504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6829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1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1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1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1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1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1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1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1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1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1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1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1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1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1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1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1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1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1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4" grpId="0" animBg="1"/>
      <p:bldP spid="381972" grpId="0" animBg="1"/>
      <p:bldP spid="381973" grpId="0"/>
      <p:bldP spid="381974" grpId="0" animBg="1"/>
      <p:bldP spid="381975" grpId="0" animBg="1"/>
      <p:bldP spid="381976" grpId="0" animBg="1"/>
      <p:bldP spid="38197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B0A3468-F42C-4360-AE75-FD0496CC0740}" type="slidenum">
              <a:rPr lang="en-AU" altLang="en-US" smtClean="0">
                <a:solidFill>
                  <a:srgbClr val="000000"/>
                </a:solidFill>
              </a:rPr>
              <a:pPr/>
              <a:t>46</a:t>
            </a:fld>
            <a:endParaRPr lang="en-AU" altLang="en-US" smtClean="0">
              <a:solidFill>
                <a:srgbClr val="000000"/>
              </a:solidFill>
            </a:endParaRPr>
          </a:p>
        </p:txBody>
      </p:sp>
      <p:sp>
        <p:nvSpPr>
          <p:cNvPr id="384002" name="Text Box 2"/>
          <p:cNvSpPr txBox="1">
            <a:spLocks noChangeArrowheads="1"/>
          </p:cNvSpPr>
          <p:nvPr/>
        </p:nvSpPr>
        <p:spPr bwMode="auto">
          <a:xfrm>
            <a:off x="34925" y="4149725"/>
            <a:ext cx="5113338" cy="2074863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90500" lvl="1" algn="l" defTabSz="406400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Times" charset="0"/>
              <a:buNone/>
              <a:defRPr/>
            </a:pPr>
            <a:r>
              <a:rPr 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Cefprozil</a:t>
            </a:r>
            <a:endParaRPr lang="en-US" sz="20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7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Has a </a:t>
            </a:r>
            <a:r>
              <a:rPr lang="en-US" sz="17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propenyl</a:t>
            </a:r>
            <a:r>
              <a:rPr lang="en-US" sz="17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group at C-3, conjugated with the ring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7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Although both </a:t>
            </a:r>
            <a:r>
              <a:rPr lang="en-US" sz="17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trans</a:t>
            </a:r>
            <a:r>
              <a:rPr lang="en-US" sz="17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 and </a:t>
            </a:r>
            <a:r>
              <a:rPr lang="en-US" sz="17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cis</a:t>
            </a:r>
            <a:r>
              <a:rPr lang="en-US" sz="17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-forms are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active, the predominant </a:t>
            </a:r>
            <a:r>
              <a:rPr lang="en-US" sz="17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trans</a:t>
            </a:r>
            <a:r>
              <a:rPr lang="en-US" sz="17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-isomer is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more potent against Gram (</a:t>
            </a:r>
            <a:r>
              <a:rPr 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–</a:t>
            </a:r>
            <a:r>
              <a:rPr lang="en-US" sz="17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 bacteria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7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Slightly more potent than cefaclor</a:t>
            </a:r>
            <a:r>
              <a:rPr lang="en-US" sz="17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84006" name="Rectangle 6"/>
          <p:cNvSpPr>
            <a:spLocks noChangeArrowheads="1"/>
          </p:cNvSpPr>
          <p:nvPr/>
        </p:nvSpPr>
        <p:spPr bwMode="auto">
          <a:xfrm>
            <a:off x="684213" y="77788"/>
            <a:ext cx="7956550" cy="61436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Second Generation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Cephalosporins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4007" name="Rectangle 7"/>
          <p:cNvSpPr>
            <a:spLocks noChangeArrowheads="1"/>
          </p:cNvSpPr>
          <p:nvPr/>
        </p:nvSpPr>
        <p:spPr bwMode="auto">
          <a:xfrm>
            <a:off x="107950" y="1412875"/>
            <a:ext cx="5184775" cy="2328863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u="sng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Cefaclor</a:t>
            </a:r>
            <a:endParaRPr lang="en-US" sz="2000" b="1" u="sng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Introduction of 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at C-3 improves acid stability, allowing for oral administration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Also quite stable to metabolism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Less active against Gram (–) than most 2</a:t>
            </a:r>
            <a:r>
              <a:rPr lang="en-US" b="1" baseline="30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nd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generation, but more active than 1st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Replacement of </a:t>
            </a:r>
            <a:r>
              <a:rPr lang="en-US" b="1" u="sng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 with CH2</a:t>
            </a:r>
            <a: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leads to more potent and more chemically stable compound</a:t>
            </a:r>
          </a:p>
        </p:txBody>
      </p:sp>
      <p:sp>
        <p:nvSpPr>
          <p:cNvPr id="384008" name="Rectangle 8"/>
          <p:cNvSpPr>
            <a:spLocks noChangeArrowheads="1"/>
          </p:cNvSpPr>
          <p:nvPr/>
        </p:nvSpPr>
        <p:spPr bwMode="auto">
          <a:xfrm>
            <a:off x="250825" y="836613"/>
            <a:ext cx="390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u="sng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Orally Active Compounds</a:t>
            </a:r>
          </a:p>
        </p:txBody>
      </p:sp>
      <p:graphicFrame>
        <p:nvGraphicFramePr>
          <p:cNvPr id="384009" name="Object 9"/>
          <p:cNvGraphicFramePr>
            <a:graphicFrameLocks noGrp="1" noChangeAspect="1"/>
          </p:cNvGraphicFramePr>
          <p:nvPr>
            <p:ph sz="half" idx="1"/>
          </p:nvPr>
        </p:nvGraphicFramePr>
        <p:xfrm>
          <a:off x="5400675" y="1628775"/>
          <a:ext cx="3635375" cy="158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CS ChemDraw Drawing" r:id="rId4" imgW="3909060" imgH="1703832" progId="ChemDraw.Document.6.0">
                  <p:embed/>
                </p:oleObj>
              </mc:Choice>
              <mc:Fallback>
                <p:oleObj name="CS ChemDraw Drawing" r:id="rId4" imgW="3909060" imgH="1703832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0675" y="1628775"/>
                        <a:ext cx="3635375" cy="158591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11" name="Object 11"/>
          <p:cNvGraphicFramePr>
            <a:graphicFrameLocks noGrp="1" noChangeAspect="1"/>
          </p:cNvGraphicFramePr>
          <p:nvPr>
            <p:ph sz="half" idx="2"/>
          </p:nvPr>
        </p:nvGraphicFramePr>
        <p:xfrm>
          <a:off x="5291138" y="4581525"/>
          <a:ext cx="3817937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CS ChemDraw Drawing" r:id="rId6" imgW="4652772" imgH="1632204" progId="ChemDraw.Document.6.0">
                  <p:embed/>
                </p:oleObj>
              </mc:Choice>
              <mc:Fallback>
                <p:oleObj name="CS ChemDraw Drawing" r:id="rId6" imgW="4652772" imgH="1632204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1138" y="4581525"/>
                        <a:ext cx="3817937" cy="1400175"/>
                      </a:xfrm>
                      <a:prstGeom prst="rect">
                        <a:avLst/>
                      </a:prstGeom>
                      <a:solidFill>
                        <a:srgbClr val="CC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4014" name="Line 14"/>
          <p:cNvSpPr>
            <a:spLocks noChangeShapeType="1"/>
          </p:cNvSpPr>
          <p:nvPr/>
        </p:nvSpPr>
        <p:spPr bwMode="auto">
          <a:xfrm>
            <a:off x="7667625" y="1196975"/>
            <a:ext cx="144463" cy="7921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000000"/>
              </a:solidFill>
            </a:endParaRPr>
          </a:p>
        </p:txBody>
      </p:sp>
      <p:sp>
        <p:nvSpPr>
          <p:cNvPr id="384015" name="Line 15"/>
          <p:cNvSpPr>
            <a:spLocks noChangeShapeType="1"/>
          </p:cNvSpPr>
          <p:nvPr/>
        </p:nvSpPr>
        <p:spPr bwMode="auto">
          <a:xfrm>
            <a:off x="8388350" y="4581525"/>
            <a:ext cx="144463" cy="7921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588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4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4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4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4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4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4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4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4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2" grpId="0" animBg="1"/>
      <p:bldP spid="384007" grpId="0" animBg="1"/>
      <p:bldP spid="384014" grpId="0" animBg="1"/>
      <p:bldP spid="38401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61FA135-B5CD-4418-9FC1-969AE3048AB5}" type="slidenum">
              <a:rPr lang="en-AU" altLang="en-US" smtClean="0">
                <a:solidFill>
                  <a:srgbClr val="000000"/>
                </a:solidFill>
              </a:rPr>
              <a:pPr/>
              <a:t>47</a:t>
            </a:fld>
            <a:endParaRPr lang="en-AU" altLang="en-US" smtClean="0">
              <a:solidFill>
                <a:srgbClr val="000000"/>
              </a:solidFill>
            </a:endParaRPr>
          </a:p>
        </p:txBody>
      </p:sp>
      <p:sp>
        <p:nvSpPr>
          <p:cNvPr id="386050" name="Text Box 2"/>
          <p:cNvSpPr txBox="1">
            <a:spLocks noChangeArrowheads="1"/>
          </p:cNvSpPr>
          <p:nvPr/>
        </p:nvSpPr>
        <p:spPr bwMode="auto">
          <a:xfrm>
            <a:off x="71438" y="908050"/>
            <a:ext cx="8964612" cy="594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compounds generally less active against staphylococci than 1st generation, </a:t>
            </a:r>
            <a:r>
              <a:rPr lang="en-US" sz="17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but are much more active than both 1st &amp; 2nd generation compounds against a broader range of Gram (</a:t>
            </a:r>
            <a:r>
              <a:rPr lang="en-US" sz="1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</a:t>
            </a:r>
            <a:r>
              <a:rPr lang="en-US" sz="17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They are particularly useful against </a:t>
            </a:r>
            <a:r>
              <a:rPr lang="en-US" sz="17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nosocomial</a:t>
            </a:r>
            <a:r>
              <a:rPr 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multidrug-resistant hospital acquired strains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700" b="1" u="sng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Structurally, these compounds are typified by </a:t>
            </a:r>
            <a:r>
              <a:rPr lang="en-US" sz="1700" b="1" u="sng" dirty="0" err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heteroaromatic</a:t>
            </a:r>
            <a:r>
              <a:rPr lang="en-US" sz="1700" b="1" u="sng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sz="1700" b="1" u="sng" dirty="0" err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oxime</a:t>
            </a:r>
            <a:r>
              <a:rPr lang="en-US" sz="1700" b="1" u="sng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containing C-7 </a:t>
            </a:r>
            <a:r>
              <a:rPr lang="en-US" sz="1700" b="1" u="sng" dirty="0" err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sidechains</a:t>
            </a:r>
            <a:endParaRPr lang="en-US" sz="1700" b="1" u="sng" dirty="0">
              <a:solidFill>
                <a:srgbClr val="CC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70000"/>
              </a:spcBef>
              <a:spcAft>
                <a:spcPct val="0"/>
              </a:spcAft>
              <a:defRPr/>
            </a:pPr>
            <a:r>
              <a:rPr lang="en-US" sz="24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Cefotaxime</a:t>
            </a:r>
            <a:r>
              <a:rPr lang="en-US" sz="24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 = CH</a:t>
            </a:r>
            <a:r>
              <a:rPr lang="en-US" sz="2400" b="1" u="sng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OAc</a:t>
            </a:r>
            <a:r>
              <a:rPr lang="en-US" sz="24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Significant </a:t>
            </a:r>
            <a:r>
              <a:rPr 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b</a:t>
            </a:r>
            <a:r>
              <a:rPr 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US" sz="17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lactamase</a:t>
            </a:r>
            <a:r>
              <a:rPr 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resistance due to side chain 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Excellent Gram (</a:t>
            </a: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</a:t>
            </a:r>
            <a:r>
              <a:rPr 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activity 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C-3 </a:t>
            </a:r>
            <a:r>
              <a:rPr lang="en-US" sz="1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acetoxy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group vulnerable to degradation 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</a:t>
            </a:r>
            <a:r>
              <a:rPr lang="en-US" sz="1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parenteral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use only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7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70000"/>
              </a:spcBef>
              <a:spcAft>
                <a:spcPct val="0"/>
              </a:spcAft>
              <a:defRPr/>
            </a:pPr>
            <a:r>
              <a:rPr lang="en-US" sz="24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Ceftizoxime</a:t>
            </a:r>
            <a:r>
              <a:rPr lang="en-US" sz="24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 = H</a:t>
            </a:r>
            <a:r>
              <a:rPr lang="en-US" sz="24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7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C-3 substituent completely removed (gives better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metabolic stability)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Other properties similar to </a:t>
            </a:r>
            <a:r>
              <a:rPr lang="en-US" sz="17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cefotaxime</a:t>
            </a:r>
            <a:endParaRPr lang="en-US" sz="17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7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86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895725"/>
            <a:ext cx="3429000" cy="1620838"/>
          </a:xfrm>
          <a:prstGeom prst="rect">
            <a:avLst/>
          </a:prstGeom>
          <a:solidFill>
            <a:srgbClr val="CCFF99"/>
          </a:solidFill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386054" name="Rectangle 6"/>
          <p:cNvSpPr>
            <a:spLocks noChangeArrowheads="1"/>
          </p:cNvSpPr>
          <p:nvPr/>
        </p:nvSpPr>
        <p:spPr bwMode="auto">
          <a:xfrm>
            <a:off x="684213" y="77788"/>
            <a:ext cx="7458075" cy="6238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Third Generation Cephalosporins</a:t>
            </a:r>
          </a:p>
        </p:txBody>
      </p:sp>
      <p:sp>
        <p:nvSpPr>
          <p:cNvPr id="386055" name="Line 7"/>
          <p:cNvSpPr>
            <a:spLocks noChangeShapeType="1"/>
          </p:cNvSpPr>
          <p:nvPr/>
        </p:nvSpPr>
        <p:spPr bwMode="auto">
          <a:xfrm flipH="1" flipV="1">
            <a:off x="8820150" y="5229225"/>
            <a:ext cx="73025" cy="7921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2841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6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6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6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6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6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6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6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6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6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6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6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6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60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60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60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60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6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6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6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6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60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60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60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60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60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60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860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860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16B37B6-F224-4800-99A6-0B292777E4A8}" type="slidenum">
              <a:rPr lang="en-AU" altLang="en-US" smtClean="0">
                <a:solidFill>
                  <a:srgbClr val="000000"/>
                </a:solidFill>
              </a:rPr>
              <a:pPr/>
              <a:t>48</a:t>
            </a:fld>
            <a:endParaRPr lang="en-AU" altLang="en-US" smtClean="0">
              <a:solidFill>
                <a:srgbClr val="000000"/>
              </a:solidFill>
            </a:endParaRPr>
          </a:p>
        </p:txBody>
      </p:sp>
      <p:sp>
        <p:nvSpPr>
          <p:cNvPr id="388098" name="Text Box 2"/>
          <p:cNvSpPr txBox="1">
            <a:spLocks noChangeArrowheads="1"/>
          </p:cNvSpPr>
          <p:nvPr/>
        </p:nvSpPr>
        <p:spPr bwMode="auto">
          <a:xfrm>
            <a:off x="-36513" y="765175"/>
            <a:ext cx="6049963" cy="54340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defRPr/>
            </a:pPr>
            <a:r>
              <a:rPr lang="en-US" b="1" u="sng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Orally Active Compounds</a:t>
            </a:r>
            <a:endParaRPr lang="en-US" sz="1700" b="1" u="sng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defRPr/>
            </a:pPr>
            <a:r>
              <a:rPr lang="en-US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Cefixime</a:t>
            </a:r>
            <a:endParaRPr lang="en-US" sz="1700" u="sng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7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The C-7 </a:t>
            </a:r>
            <a:r>
              <a:rPr lang="en-US" sz="17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sidechain</a:t>
            </a:r>
            <a:r>
              <a:rPr lang="en-US" sz="17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17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cis</a:t>
            </a:r>
            <a:r>
              <a:rPr lang="en-US" sz="17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-oximino</a:t>
            </a:r>
            <a:r>
              <a:rPr lang="en-US" sz="17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acidic group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	leads to b-</a:t>
            </a:r>
            <a:r>
              <a:rPr lang="en-US" sz="17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lactamase</a:t>
            </a:r>
            <a:r>
              <a:rPr lang="en-US" sz="17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resistance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7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C-3 vinyl group is similar to that in </a:t>
            </a:r>
            <a:r>
              <a:rPr lang="en-US" sz="17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cefprozil</a:t>
            </a:r>
            <a:endParaRPr lang="en-US" sz="17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7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Has excellent oral bioavailability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7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Activity against Gram (</a:t>
            </a: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–</a:t>
            </a:r>
            <a:r>
              <a:rPr lang="en-US" sz="17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) bacteria is intermediate between 2nd &amp; 3rd generation compounds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7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Poorly active against </a:t>
            </a:r>
            <a:r>
              <a:rPr lang="en-US" sz="17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staphylococci</a:t>
            </a:r>
            <a:endParaRPr lang="en-US" sz="17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sz="1700" u="sng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Ceftibuten</a:t>
            </a:r>
            <a:endParaRPr lang="en-US" sz="1700" u="sng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7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Has a </a:t>
            </a:r>
            <a:r>
              <a:rPr lang="en-US" sz="17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cis</a:t>
            </a:r>
            <a:r>
              <a:rPr lang="en-US" sz="17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-ethylidinecarboxyl</a:t>
            </a:r>
            <a:r>
              <a:rPr lang="en-US" sz="17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17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group at C-7,</a:t>
            </a:r>
            <a:r>
              <a:rPr lang="en-US" sz="17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	leading to enhanced b-</a:t>
            </a:r>
            <a:r>
              <a:rPr lang="en-US" sz="17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lactamase</a:t>
            </a:r>
            <a:r>
              <a:rPr lang="en-US" sz="17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resistance 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	and improved oral </a:t>
            </a:r>
            <a:r>
              <a:rPr lang="en-US" sz="17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bioavailibility</a:t>
            </a:r>
            <a:endParaRPr lang="en-US" sz="17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7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No C-3 substituent, so more 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	metabolic stability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7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Mainly used for respiratory &amp; ear infections</a:t>
            </a:r>
          </a:p>
        </p:txBody>
      </p:sp>
      <p:pic>
        <p:nvPicPr>
          <p:cNvPr id="388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412875"/>
            <a:ext cx="3132138" cy="4329113"/>
          </a:xfrm>
          <a:prstGeom prst="rect">
            <a:avLst/>
          </a:prstGeom>
          <a:solidFill>
            <a:srgbClr val="CCFF99"/>
          </a:solidFill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388102" name="Rectangle 6"/>
          <p:cNvSpPr>
            <a:spLocks noChangeArrowheads="1"/>
          </p:cNvSpPr>
          <p:nvPr/>
        </p:nvSpPr>
        <p:spPr bwMode="auto">
          <a:xfrm>
            <a:off x="684213" y="77788"/>
            <a:ext cx="7458075" cy="6238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Third Generation Cephalosporins</a:t>
            </a:r>
          </a:p>
        </p:txBody>
      </p:sp>
      <p:sp>
        <p:nvSpPr>
          <p:cNvPr id="388103" name="Line 7"/>
          <p:cNvSpPr>
            <a:spLocks noChangeShapeType="1"/>
          </p:cNvSpPr>
          <p:nvPr/>
        </p:nvSpPr>
        <p:spPr bwMode="auto">
          <a:xfrm>
            <a:off x="6804025" y="1268413"/>
            <a:ext cx="358775" cy="504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000000"/>
              </a:solidFill>
            </a:endParaRPr>
          </a:p>
        </p:txBody>
      </p:sp>
      <p:sp>
        <p:nvSpPr>
          <p:cNvPr id="388104" name="Line 8"/>
          <p:cNvSpPr>
            <a:spLocks noChangeShapeType="1"/>
          </p:cNvSpPr>
          <p:nvPr/>
        </p:nvSpPr>
        <p:spPr bwMode="auto">
          <a:xfrm>
            <a:off x="8820150" y="2205038"/>
            <a:ext cx="71438" cy="5778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000000"/>
              </a:solidFill>
            </a:endParaRPr>
          </a:p>
        </p:txBody>
      </p:sp>
      <p:sp>
        <p:nvSpPr>
          <p:cNvPr id="388105" name="Line 9"/>
          <p:cNvSpPr>
            <a:spLocks noChangeShapeType="1"/>
          </p:cNvSpPr>
          <p:nvPr/>
        </p:nvSpPr>
        <p:spPr bwMode="auto">
          <a:xfrm>
            <a:off x="7019925" y="3789363"/>
            <a:ext cx="71438" cy="5778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000000"/>
              </a:solidFill>
            </a:endParaRPr>
          </a:p>
        </p:txBody>
      </p:sp>
      <p:sp>
        <p:nvSpPr>
          <p:cNvPr id="388106" name="Line 10"/>
          <p:cNvSpPr>
            <a:spLocks noChangeShapeType="1"/>
          </p:cNvSpPr>
          <p:nvPr/>
        </p:nvSpPr>
        <p:spPr bwMode="auto">
          <a:xfrm flipH="1">
            <a:off x="8855075" y="4868863"/>
            <a:ext cx="288925" cy="3619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9760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8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8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8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8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8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8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8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8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8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8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8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8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8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8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8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8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80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80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80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80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80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80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80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80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8809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809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8809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8809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809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809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88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88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88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88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88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88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88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88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103" grpId="0" animBg="1"/>
      <p:bldP spid="388104" grpId="0" animBg="1"/>
      <p:bldP spid="388105" grpId="0" animBg="1"/>
      <p:bldP spid="38810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B0CEE19-61B3-4B6F-AD36-ABF1E8C23AD7}" type="slidenum">
              <a:rPr lang="en-AU" altLang="en-US" smtClean="0">
                <a:solidFill>
                  <a:srgbClr val="000000"/>
                </a:solidFill>
              </a:rPr>
              <a:pPr/>
              <a:t>49</a:t>
            </a:fld>
            <a:endParaRPr lang="en-AU" altLang="en-US" smtClean="0">
              <a:solidFill>
                <a:srgbClr val="000000"/>
              </a:solidFill>
            </a:endParaRPr>
          </a:p>
        </p:txBody>
      </p:sp>
      <p:sp>
        <p:nvSpPr>
          <p:cNvPr id="390146" name="Text Box 2"/>
          <p:cNvSpPr txBox="1">
            <a:spLocks noChangeArrowheads="1"/>
          </p:cNvSpPr>
          <p:nvPr/>
        </p:nvSpPr>
        <p:spPr bwMode="auto">
          <a:xfrm>
            <a:off x="107950" y="908050"/>
            <a:ext cx="8736013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Generally these compounds have better broad spectrum activity</a:t>
            </a:r>
          </a:p>
          <a:p>
            <a:pPr algn="l" defTabSz="406400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defRPr/>
            </a:pPr>
            <a:r>
              <a:rPr lang="en-US" sz="24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Cefepime</a:t>
            </a:r>
            <a:endParaRPr lang="en-US" sz="2400" b="1" u="sng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C-7 substituent gives broader spectrum of activity and increased resistance to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b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lactamases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Also has improved staphylococcus activity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b="1" u="sng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quaternary </a:t>
            </a:r>
            <a:r>
              <a:rPr lang="en-US" b="1" i="1" u="sng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b="1" u="sng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US" b="1" u="sng" dirty="0" err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methylpyrrolidine</a:t>
            </a:r>
            <a:r>
              <a:rPr lang="en-US" b="1" u="sng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at C-3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appears to assist penetration into Gram (–) bacteria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 dirty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Several "next generation" </a:t>
            </a:r>
            <a:r>
              <a:rPr lang="en-US" b="1" dirty="0" err="1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cephalosporins</a:t>
            </a:r>
            <a:r>
              <a:rPr lang="en-US" b="1" dirty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under development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b="1" dirty="0">
              <a:solidFill>
                <a:srgbClr val="0099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90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213100"/>
            <a:ext cx="4510088" cy="219392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90150" name="Rectangle 6"/>
          <p:cNvSpPr>
            <a:spLocks noChangeArrowheads="1"/>
          </p:cNvSpPr>
          <p:nvPr/>
        </p:nvSpPr>
        <p:spPr bwMode="auto">
          <a:xfrm>
            <a:off x="684213" y="77788"/>
            <a:ext cx="7762875" cy="6238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Fourth Generation Cephalosporins</a:t>
            </a:r>
          </a:p>
        </p:txBody>
      </p:sp>
      <p:sp>
        <p:nvSpPr>
          <p:cNvPr id="390151" name="Line 7"/>
          <p:cNvSpPr>
            <a:spLocks noChangeShapeType="1"/>
          </p:cNvSpPr>
          <p:nvPr/>
        </p:nvSpPr>
        <p:spPr bwMode="auto">
          <a:xfrm>
            <a:off x="2987675" y="3357563"/>
            <a:ext cx="431800" cy="2873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000000"/>
              </a:solidFill>
            </a:endParaRPr>
          </a:p>
        </p:txBody>
      </p:sp>
      <p:sp>
        <p:nvSpPr>
          <p:cNvPr id="390152" name="Line 8"/>
          <p:cNvSpPr>
            <a:spLocks noChangeShapeType="1"/>
          </p:cNvSpPr>
          <p:nvPr/>
        </p:nvSpPr>
        <p:spPr bwMode="auto">
          <a:xfrm>
            <a:off x="5580063" y="3644900"/>
            <a:ext cx="288925" cy="5032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000000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 rot="19523922">
            <a:off x="5467350" y="3297238"/>
            <a:ext cx="349250" cy="979487"/>
          </a:xfrm>
          <a:prstGeom prst="down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9003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0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0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0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0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0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0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0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0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0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0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0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0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0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0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0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0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01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01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51" grpId="0" animBg="1"/>
      <p:bldP spid="3901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77E94EE-207A-4079-888C-9CDE82464F63}" type="slidenum">
              <a:rPr lang="en-AU" altLang="en-US" smtClean="0">
                <a:solidFill>
                  <a:srgbClr val="000000"/>
                </a:solidFill>
              </a:rPr>
              <a:pPr/>
              <a:t>5</a:t>
            </a:fld>
            <a:endParaRPr lang="en-AU" altLang="en-US" smtClean="0">
              <a:solidFill>
                <a:srgbClr val="000000"/>
              </a:solidFill>
            </a:endParaRP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4860925"/>
          </a:xfrm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110000"/>
              </a:lnSpc>
              <a:defRPr/>
            </a:pPr>
            <a:r>
              <a:rPr lang="en-AU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AU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b</a:t>
            </a:r>
            <a:r>
              <a:rPr lang="en-AU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-lactams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en-A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Penicillins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en-A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b</a:t>
            </a:r>
            <a:r>
              <a:rPr lang="en-A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-lactamase inhibitors </a:t>
            </a:r>
            <a:r>
              <a:rPr lang="en-AU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(special case!)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en-AU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Cephalosporins</a:t>
            </a:r>
            <a:endParaRPr lang="en-AU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en-AU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Monobactams</a:t>
            </a:r>
            <a:endParaRPr lang="en-AU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lnSpc>
                <a:spcPct val="110000"/>
              </a:lnSpc>
              <a:buFontTx/>
              <a:buNone/>
              <a:defRPr/>
            </a:pPr>
            <a:endParaRPr lang="en-AU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6613" name="Rectangle 5"/>
          <p:cNvSpPr>
            <a:spLocks noChangeArrowheads="1"/>
          </p:cNvSpPr>
          <p:nvPr/>
        </p:nvSpPr>
        <p:spPr bwMode="auto">
          <a:xfrm>
            <a:off x="25400" y="34925"/>
            <a:ext cx="9083675" cy="5794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33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Inhibitors of Bacterial </a:t>
            </a:r>
            <a:r>
              <a:rPr lang="en-US" sz="33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Cell Wall </a:t>
            </a:r>
            <a:r>
              <a:rPr lang="en-US" sz="33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Biosynthesis</a:t>
            </a:r>
          </a:p>
        </p:txBody>
      </p:sp>
    </p:spTree>
    <p:extLst>
      <p:ext uri="{BB962C8B-B14F-4D97-AF65-F5344CB8AC3E}">
        <p14:creationId xmlns:p14="http://schemas.microsoft.com/office/powerpoint/2010/main" val="57226603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53BEE09-9097-46CB-ACB6-5FF92806B1E1}" type="slidenum">
              <a:rPr lang="en-AU" altLang="en-US" smtClean="0">
                <a:solidFill>
                  <a:srgbClr val="000000"/>
                </a:solidFill>
              </a:rPr>
              <a:pPr/>
              <a:t>50</a:t>
            </a:fld>
            <a:endParaRPr lang="en-AU" altLang="en-US" smtClean="0">
              <a:solidFill>
                <a:srgbClr val="000000"/>
              </a:solidFill>
            </a:endParaRPr>
          </a:p>
        </p:txBody>
      </p:sp>
      <p:sp>
        <p:nvSpPr>
          <p:cNvPr id="404482" name="Text Box 2"/>
          <p:cNvSpPr txBox="1">
            <a:spLocks noChangeArrowheads="1"/>
          </p:cNvSpPr>
          <p:nvPr/>
        </p:nvSpPr>
        <p:spPr bwMode="auto">
          <a:xfrm>
            <a:off x="293688" y="188913"/>
            <a:ext cx="8382000" cy="623887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406400" rtl="0" eaLnBrk="0" fontAlgn="base" hangingPunct="0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Summary of Cephalosporins</a:t>
            </a:r>
          </a:p>
        </p:txBody>
      </p:sp>
      <p:pic>
        <p:nvPicPr>
          <p:cNvPr id="6656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1295400"/>
            <a:ext cx="8364538" cy="3840163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6018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18EE79F-3077-4C60-A0FB-C26483345812}" type="slidenum">
              <a:rPr lang="en-AU" altLang="en-US" smtClean="0">
                <a:solidFill>
                  <a:srgbClr val="000000"/>
                </a:solidFill>
              </a:rPr>
              <a:pPr/>
              <a:t>51</a:t>
            </a:fld>
            <a:endParaRPr lang="en-AU" altLang="en-US" smtClean="0">
              <a:solidFill>
                <a:srgbClr val="000000"/>
              </a:solidFill>
            </a:endParaRPr>
          </a:p>
        </p:txBody>
      </p:sp>
      <p:sp>
        <p:nvSpPr>
          <p:cNvPr id="402434" name="Text Box 2"/>
          <p:cNvSpPr txBox="1">
            <a:spLocks noChangeArrowheads="1"/>
          </p:cNvSpPr>
          <p:nvPr/>
        </p:nvSpPr>
        <p:spPr bwMode="auto">
          <a:xfrm>
            <a:off x="84138" y="836613"/>
            <a:ext cx="8736012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defRPr/>
            </a:pPr>
            <a:r>
              <a:rPr lang="en-US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Carbapenems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2552700" lvl="4" indent="-457200" algn="l" defTabSz="406400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Thienamycin</a:t>
            </a: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552700" lvl="4" indent="-457200" algn="l" defTabSz="406400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Imipenem</a:t>
            </a: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552700" lvl="4" indent="-457200" algn="l" defTabSz="406400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Meropenem</a:t>
            </a: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They are potent, with an </a:t>
            </a:r>
            <a:r>
              <a:rPr lang="en-US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extraodinary</a:t>
            </a:r>
            <a:r>
              <a:rPr lang="en-US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braod</a:t>
            </a:r>
            <a:r>
              <a:rPr lang="en-US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range of activity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against G(+) and G(-)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en-US" b="1" dirty="0">
              <a:solidFill>
                <a:srgbClr val="0099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2436" name="Rectangle 4"/>
          <p:cNvSpPr>
            <a:spLocks noChangeArrowheads="1"/>
          </p:cNvSpPr>
          <p:nvPr/>
        </p:nvSpPr>
        <p:spPr bwMode="auto">
          <a:xfrm>
            <a:off x="1619250" y="77788"/>
            <a:ext cx="5910263" cy="619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Other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-lactam Antibiotics</a:t>
            </a:r>
          </a:p>
        </p:txBody>
      </p:sp>
      <p:pic>
        <p:nvPicPr>
          <p:cNvPr id="67589" name="Picture 7" descr="it16f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213100"/>
            <a:ext cx="7777163" cy="3060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703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2F0E45E-B303-4A62-AD5B-66E7925B74B3}" type="slidenum">
              <a:rPr lang="en-AU" altLang="en-US" smtClean="0">
                <a:solidFill>
                  <a:srgbClr val="000000"/>
                </a:solidFill>
              </a:rPr>
              <a:pPr/>
              <a:t>6</a:t>
            </a:fld>
            <a:endParaRPr lang="en-AU" altLang="en-US" smtClean="0">
              <a:solidFill>
                <a:srgbClr val="000000"/>
              </a:solidFill>
            </a:endParaRPr>
          </a:p>
        </p:txBody>
      </p:sp>
      <p:sp>
        <p:nvSpPr>
          <p:cNvPr id="264194" name="Text Box 2"/>
          <p:cNvSpPr txBox="1">
            <a:spLocks noChangeArrowheads="1"/>
          </p:cNvSpPr>
          <p:nvPr/>
        </p:nvSpPr>
        <p:spPr bwMode="auto">
          <a:xfrm>
            <a:off x="107950" y="692150"/>
            <a:ext cx="8964613" cy="46116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bacterial </a:t>
            </a:r>
            <a:r>
              <a:rPr lang="en-US" sz="2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cell wall is </a:t>
            </a: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significantly different in structure and function compared to the outer layer of mammalian cells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bacterial cell wall is chemically different from mammalian cells, and is therefore constructed by enzymes that often have no mammalian counterpart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22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There are three distinct functions of the bacterial cell wall</a:t>
            </a:r>
          </a:p>
          <a:p>
            <a:pPr marL="1181100" lvl="1" indent="-457200" algn="l" defTabSz="406400" rtl="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SzPct val="90000"/>
              <a:buFont typeface="Wingdings" pitchFamily="2" charset="2"/>
              <a:buChar char="v"/>
              <a:defRPr/>
            </a:pPr>
            <a:r>
              <a:rPr lang="en-US" sz="22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Providing a semi-permeable barrier that allows only "desirable" substances to pass</a:t>
            </a:r>
          </a:p>
          <a:p>
            <a:pPr marL="1181100" lvl="1" indent="-457200" algn="l" defTabSz="406400" rtl="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SzPct val="90000"/>
              <a:buFont typeface="Wingdings" pitchFamily="2" charset="2"/>
              <a:buChar char="v"/>
              <a:defRPr/>
            </a:pPr>
            <a:r>
              <a:rPr lang="en-US" sz="22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Providing a sufficiently strong barrier so that the bacterial cell is protected from changes in osmotic pressure of its environment</a:t>
            </a:r>
          </a:p>
          <a:p>
            <a:pPr marL="1181100" lvl="1" indent="-457200" algn="l" defTabSz="406400" rtl="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SzPct val="90000"/>
              <a:buFont typeface="Wingdings" pitchFamily="2" charset="2"/>
              <a:buChar char="v"/>
              <a:defRPr/>
            </a:pPr>
            <a:r>
              <a:rPr lang="en-US" sz="22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prevent digestion by host enzymes</a:t>
            </a:r>
          </a:p>
        </p:txBody>
      </p:sp>
      <p:sp>
        <p:nvSpPr>
          <p:cNvPr id="264198" name="Rectangle 6"/>
          <p:cNvSpPr>
            <a:spLocks noChangeArrowheads="1"/>
          </p:cNvSpPr>
          <p:nvPr/>
        </p:nvSpPr>
        <p:spPr bwMode="auto">
          <a:xfrm>
            <a:off x="0" y="34925"/>
            <a:ext cx="9083675" cy="5794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33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Inhibitors of Bacterial Cell Wall Biosynthesis</a:t>
            </a:r>
          </a:p>
        </p:txBody>
      </p:sp>
    </p:spTree>
    <p:extLst>
      <p:ext uri="{BB962C8B-B14F-4D97-AF65-F5344CB8AC3E}">
        <p14:creationId xmlns:p14="http://schemas.microsoft.com/office/powerpoint/2010/main" val="4105444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890F4F0-0D7C-4279-8FC3-A26F7B63077A}" type="slidenum">
              <a:rPr lang="en-AU" altLang="en-US" smtClean="0">
                <a:solidFill>
                  <a:srgbClr val="000000"/>
                </a:solidFill>
              </a:rPr>
              <a:pPr/>
              <a:t>7</a:t>
            </a:fld>
            <a:endParaRPr lang="en-AU" altLang="en-US" smtClean="0">
              <a:solidFill>
                <a:srgbClr val="000000"/>
              </a:solidFill>
            </a:endParaRPr>
          </a:p>
        </p:txBody>
      </p:sp>
      <p:sp>
        <p:nvSpPr>
          <p:cNvPr id="466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2852738"/>
            <a:ext cx="8785225" cy="1008062"/>
          </a:xfrm>
          <a:solidFill>
            <a:srgbClr val="99FF99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lnSpc>
                <a:spcPct val="110000"/>
              </a:lnSpc>
              <a:buFontTx/>
              <a:buNone/>
              <a:defRPr/>
            </a:pPr>
            <a:r>
              <a:rPr lang="en-AU" sz="5400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Penicillins</a:t>
            </a:r>
          </a:p>
        </p:txBody>
      </p:sp>
      <p:sp>
        <p:nvSpPr>
          <p:cNvPr id="466947" name="Rectangle 3"/>
          <p:cNvSpPr>
            <a:spLocks noChangeArrowheads="1"/>
          </p:cNvSpPr>
          <p:nvPr/>
        </p:nvSpPr>
        <p:spPr bwMode="auto">
          <a:xfrm>
            <a:off x="0" y="1989138"/>
            <a:ext cx="9083675" cy="579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33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Inhibitors of Bacterial Cell Wall Biosynthesis</a:t>
            </a:r>
          </a:p>
        </p:txBody>
      </p:sp>
    </p:spTree>
    <p:extLst>
      <p:ext uri="{BB962C8B-B14F-4D97-AF65-F5344CB8AC3E}">
        <p14:creationId xmlns:p14="http://schemas.microsoft.com/office/powerpoint/2010/main" val="224177288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A2C5EB1-C183-42B2-9490-34699B39A377}" type="slidenum">
              <a:rPr lang="en-AU" altLang="en-US" smtClean="0">
                <a:solidFill>
                  <a:srgbClr val="000000"/>
                </a:solidFill>
              </a:rPr>
              <a:pPr/>
              <a:t>8</a:t>
            </a:fld>
            <a:endParaRPr lang="en-AU" altLang="en-US" smtClean="0">
              <a:solidFill>
                <a:srgbClr val="000000"/>
              </a:solidFill>
            </a:endParaRPr>
          </a:p>
        </p:txBody>
      </p:sp>
      <p:sp>
        <p:nvSpPr>
          <p:cNvPr id="286722" name="Text Box 2"/>
          <p:cNvSpPr txBox="1">
            <a:spLocks noChangeArrowheads="1"/>
          </p:cNvSpPr>
          <p:nvPr/>
        </p:nvSpPr>
        <p:spPr bwMode="auto">
          <a:xfrm>
            <a:off x="179388" y="836613"/>
            <a:ext cx="8856662" cy="11541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name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lactam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given to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cyclic amide,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cyclic ester called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lactone</a:t>
            </a: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2000" b="1" u="sng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Beta-lactam </a:t>
            </a:r>
            <a:r>
              <a:rPr lang="en-US" sz="2000" b="1" u="sng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a cyclic amide with four atoms in its ring</a:t>
            </a:r>
          </a:p>
        </p:txBody>
      </p:sp>
      <p:sp>
        <p:nvSpPr>
          <p:cNvPr id="286729" name="Rectangle 9"/>
          <p:cNvSpPr>
            <a:spLocks noChangeArrowheads="1"/>
          </p:cNvSpPr>
          <p:nvPr/>
        </p:nvSpPr>
        <p:spPr bwMode="auto">
          <a:xfrm>
            <a:off x="71438" y="44450"/>
            <a:ext cx="8964612" cy="6238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eaLnBrk="0" fontAlgn="base" hangingPunct="0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Structure of 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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-Lactam</a:t>
            </a:r>
          </a:p>
        </p:txBody>
      </p:sp>
      <p:graphicFrame>
        <p:nvGraphicFramePr>
          <p:cNvPr id="286730" name="Object 10"/>
          <p:cNvGraphicFramePr>
            <a:graphicFrameLocks noGrp="1" noChangeAspect="1"/>
          </p:cNvGraphicFramePr>
          <p:nvPr>
            <p:ph/>
          </p:nvPr>
        </p:nvGraphicFramePr>
        <p:xfrm>
          <a:off x="3276600" y="2959100"/>
          <a:ext cx="1987550" cy="237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S ChemDraw Drawing" r:id="rId4" imgW="1173480" imgH="1403604" progId="ChemDraw.Document.6.0">
                  <p:embed/>
                </p:oleObj>
              </mc:Choice>
              <mc:Fallback>
                <p:oleObj name="CS ChemDraw Drawing" r:id="rId4" imgW="1173480" imgH="1403604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959100"/>
                        <a:ext cx="1987550" cy="2374900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32" name="Text Box 12"/>
          <p:cNvSpPr txBox="1">
            <a:spLocks noChangeArrowheads="1"/>
          </p:cNvSpPr>
          <p:nvPr/>
        </p:nvSpPr>
        <p:spPr bwMode="auto">
          <a:xfrm>
            <a:off x="71438" y="5780088"/>
            <a:ext cx="8964612" cy="6762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4300" lvl="1" indent="-190500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structure system found to be the feature of the structure of the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penicillins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cephalosporins</a:t>
            </a: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05988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6D023AD-EFFB-48AC-A4E0-D5A49F2EC160}" type="slidenum">
              <a:rPr lang="en-AU" altLang="en-US" smtClean="0">
                <a:solidFill>
                  <a:srgbClr val="000000"/>
                </a:solidFill>
              </a:rPr>
              <a:pPr/>
              <a:t>9</a:t>
            </a:fld>
            <a:endParaRPr lang="en-AU" altLang="en-US" smtClean="0">
              <a:solidFill>
                <a:srgbClr val="000000"/>
              </a:solidFill>
            </a:endParaRPr>
          </a:p>
        </p:txBody>
      </p:sp>
      <p:sp>
        <p:nvSpPr>
          <p:cNvPr id="489474" name="Text Box 2"/>
          <p:cNvSpPr txBox="1">
            <a:spLocks noChangeArrowheads="1"/>
          </p:cNvSpPr>
          <p:nvPr/>
        </p:nvSpPr>
        <p:spPr bwMode="auto">
          <a:xfrm>
            <a:off x="1209675" y="17463"/>
            <a:ext cx="6972300" cy="650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GB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UP Argo" pitchFamily="34" charset="0"/>
              </a:rPr>
              <a:t>Structure Activity Relationship</a:t>
            </a:r>
            <a:r>
              <a:rPr lang="en-GB" altLang="en-GB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OUP Argo" pitchFamily="34" charset="0"/>
              </a:rPr>
              <a:t> </a:t>
            </a:r>
            <a:endParaRPr lang="en-GB" altLang="en-GB" sz="2400">
              <a:solidFill>
                <a:srgbClr val="000000"/>
              </a:solidFill>
              <a:latin typeface="OUP Argo" pitchFamily="34" charset="0"/>
            </a:endParaRPr>
          </a:p>
        </p:txBody>
      </p:sp>
      <p:sp>
        <p:nvSpPr>
          <p:cNvPr id="489475" name="Text Box 3"/>
          <p:cNvSpPr txBox="1">
            <a:spLocks noChangeArrowheads="1"/>
          </p:cNvSpPr>
          <p:nvPr/>
        </p:nvSpPr>
        <p:spPr bwMode="auto">
          <a:xfrm>
            <a:off x="71438" y="3857625"/>
            <a:ext cx="9001125" cy="28622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GB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Conclusions</a:t>
            </a:r>
          </a:p>
          <a:p>
            <a:pPr marL="457200" indent="-457200" algn="just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altLang="en-GB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Amide and carboxylic acid are involved in binding</a:t>
            </a:r>
          </a:p>
          <a:p>
            <a:pPr marL="457200" indent="-457200" algn="just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altLang="en-GB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Carboxylic acid binds as the </a:t>
            </a:r>
            <a:r>
              <a:rPr lang="en-GB" altLang="en-GB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carboxylate</a:t>
            </a:r>
            <a:r>
              <a:rPr lang="en-GB" altLang="en-GB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 ion</a:t>
            </a:r>
          </a:p>
          <a:p>
            <a:pPr marL="457200" indent="-457200" algn="just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altLang="en-GB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Mechanism of action involves the</a:t>
            </a:r>
            <a:r>
              <a:rPr lang="en-GB" altLang="en-GB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 b</a:t>
            </a:r>
            <a:r>
              <a:rPr lang="en-GB" altLang="en-GB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-</a:t>
            </a:r>
            <a:r>
              <a:rPr lang="en-GB" altLang="en-GB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lactam</a:t>
            </a:r>
            <a:r>
              <a:rPr lang="en-GB" altLang="en-GB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 ring</a:t>
            </a:r>
          </a:p>
          <a:p>
            <a:pPr marL="457200" indent="-457200" algn="just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altLang="en-GB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Activity related to </a:t>
            </a:r>
            <a:r>
              <a:rPr lang="en-GB" altLang="en-GB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b</a:t>
            </a:r>
            <a:r>
              <a:rPr lang="en-GB" altLang="en-GB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-</a:t>
            </a:r>
            <a:r>
              <a:rPr lang="en-GB" altLang="en-GB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lactam</a:t>
            </a:r>
            <a:r>
              <a:rPr lang="en-GB" altLang="en-GB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 ring strain </a:t>
            </a:r>
          </a:p>
          <a:p>
            <a:pPr marL="457200" indent="-457200" algn="just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GB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	</a:t>
            </a:r>
            <a:r>
              <a:rPr lang="en-GB" altLang="en-GB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(subject to stability factors)</a:t>
            </a:r>
          </a:p>
          <a:p>
            <a:pPr marL="457200" indent="-457200" algn="just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altLang="en-GB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Bicyclic</a:t>
            </a:r>
            <a:r>
              <a:rPr lang="en-GB" altLang="en-GB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 system increases </a:t>
            </a:r>
            <a:r>
              <a:rPr lang="en-GB" altLang="en-GB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b</a:t>
            </a:r>
            <a:r>
              <a:rPr lang="en-GB" altLang="en-GB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-</a:t>
            </a:r>
            <a:r>
              <a:rPr lang="en-GB" altLang="en-GB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lactam</a:t>
            </a:r>
            <a:r>
              <a:rPr lang="en-GB" altLang="en-GB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 ring strain</a:t>
            </a:r>
          </a:p>
          <a:p>
            <a:pPr marL="457200" indent="-457200" algn="just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altLang="en-GB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Not much variation in structure is possible</a:t>
            </a:r>
          </a:p>
          <a:p>
            <a:pPr marL="457200" indent="-457200" algn="just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altLang="en-GB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Variations are limited to the side chain (R)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836613"/>
            <a:ext cx="5300662" cy="24511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4757237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8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89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89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89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89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89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89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89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89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75" grpId="0" build="p" autoUpdateAnimBg="0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3032</Words>
  <Application>Microsoft Office PowerPoint</Application>
  <PresentationFormat>On-screen Show (4:3)</PresentationFormat>
  <Paragraphs>654</Paragraphs>
  <Slides>51</Slides>
  <Notes>31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1_Default Design</vt:lpstr>
      <vt:lpstr>2_Default Design</vt:lpstr>
      <vt:lpstr>3_Default Design</vt:lpstr>
      <vt:lpstr>CS ChemDraw Drawing</vt:lpstr>
      <vt:lpstr>Antibacterials (Antibiotics)</vt:lpstr>
      <vt:lpstr>Introduction</vt:lpstr>
      <vt:lpstr>PowerPoint Presentation</vt:lpstr>
      <vt:lpstr>Mechanisms of Antibacterial Agents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Ahmed-Under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Antibacterials (Antibiotics)</dc:title>
  <dc:creator>dell</dc:creator>
  <cp:lastModifiedBy>dell</cp:lastModifiedBy>
  <cp:revision>4</cp:revision>
  <dcterms:created xsi:type="dcterms:W3CDTF">2020-09-01T16:56:01Z</dcterms:created>
  <dcterms:modified xsi:type="dcterms:W3CDTF">2020-09-01T17:19:06Z</dcterms:modified>
</cp:coreProperties>
</file>