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5" r:id="rId2"/>
    <p:sldMasterId id="2147483690" r:id="rId3"/>
    <p:sldMasterId id="2147483705" r:id="rId4"/>
    <p:sldMasterId id="2147483718" r:id="rId5"/>
  </p:sldMasterIdLst>
  <p:notesMasterIdLst>
    <p:notesMasterId r:id="rId76"/>
  </p:notesMasterIdLst>
  <p:sldIdLst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jpe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0.jpe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10.jpeg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10.jpeg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10.jpeg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wmf"/><Relationship Id="rId1" Type="http://schemas.openxmlformats.org/officeDocument/2006/relationships/image" Target="../media/image67.jpeg"/><Relationship Id="rId4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10.jpeg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35.jpeg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10.jpe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70CFB58-EF42-4453-BCD3-DD5766209C8B}" type="datetimeFigureOut">
              <a:rPr lang="ar-EG" smtClean="0"/>
              <a:t>14/01/1442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3CEBC1D-9D57-47C1-BEC0-EB23A4E6318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5142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359DC8F-064E-4F33-A467-15E47953D334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3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73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1AD8390-E127-4448-B455-75942903B4A8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30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730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290929B-9818-410A-B30C-E7D3002068C5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2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82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A634B1-4C53-41EE-A042-E7A464A568CD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11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22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822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6A6EA35-C432-4BC4-81AA-BBC9BC14CF75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3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83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B53D12A-2E7C-49B1-9608-CC218A20C90B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12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33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833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8F621D9-5885-4CEB-8F3A-B0E667F5CF54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13D0A17-CFB6-4E8B-BEC8-8EC35128C8A1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13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843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0D1E50D-3721-42A6-95F4-954756268728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5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85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25BB19A-2D6A-409C-8666-2FA3B2003B0F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14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53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853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/>
          </a:p>
        </p:txBody>
      </p:sp>
      <p:sp>
        <p:nvSpPr>
          <p:cNvPr id="18637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8637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298E30F-25EA-4F65-B9F5-D34AE94ACFB8}" type="datetime1">
              <a:rPr lang="en-AU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637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8637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EB95AFB-4393-43C3-86BD-CA1613E9A179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15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2EFD1A1-CA59-4C76-A384-61FE49D26A7B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7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87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0DEAF27-AA28-42E8-A4FF-A54846A6733B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16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73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873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B557D86-715B-424F-AECA-7100A742D145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8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88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7530B03-F679-4E2B-9662-4A48AD2C689E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18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84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884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BAD4DA1-8C6E-4783-A2ED-3C3491E6F95C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9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89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C38111-B353-481F-B8D7-D154AC4824B1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19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94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894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885" y="801361"/>
            <a:ext cx="4670231" cy="3199596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E3683A2-E08A-4ADC-A369-14C58BEF9530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0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90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2BFBAE-E068-43F6-A709-69A1EFB9B15B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04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904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885" y="801361"/>
            <a:ext cx="4670231" cy="3199596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2AA92B6-E461-4713-8EB8-0228068B45B4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1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91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E8DDEF0-CE78-40FF-8A3E-F50C7829FAA3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21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14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914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885" y="801361"/>
            <a:ext cx="4670231" cy="3199596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29F4B16-6E2F-4F70-9119-23779DC48A22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74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6726D5E-8683-4F20-8E56-33AA74FB2209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0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740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885" y="801361"/>
            <a:ext cx="4670231" cy="3199596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0F8A617-9B01-4D26-84E8-88FFD141B0E6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2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92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24F4938-9495-477F-BB29-36BA12B7B847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22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25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925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885" y="801361"/>
            <a:ext cx="4670231" cy="3199596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70BEDC-8620-45C1-B310-04C2F7B99101}" type="datetime1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6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966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A466A52-CF58-4A64-BF65-100646249924}" type="slidenum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30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66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966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2854D61-3A84-4C17-954C-8A6842540140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5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75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17F8950-C902-486F-AE8F-D6B4C0BC7593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51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751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885" y="801361"/>
            <a:ext cx="4670231" cy="3199596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1ED178D-918F-4A31-A135-A0ABD9B47979}" type="datetime1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37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2037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5F0BB02-C9F9-4A79-B9E5-A450D50EC408}" type="slidenum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57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37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2037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885" y="801361"/>
            <a:ext cx="4670231" cy="3199596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867A0A7-E3DE-4D66-BDA9-779137EA287E}" type="datetime1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2048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73F148B-5662-41AC-917F-F323E62A10B7}" type="slidenum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58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2048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885" y="801361"/>
            <a:ext cx="4670231" cy="3199596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B1088F1-9B8D-4ED0-8D39-D1333240438D}" type="datetime1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8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2058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8A41D2-DD42-43C1-86BA-0F33E1018A02}" type="slidenum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59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8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2058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885" y="801361"/>
            <a:ext cx="4670231" cy="3199596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A128513-ABA1-4801-8B98-FC8053EA4B28}" type="datetime1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8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2068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D621A60-BAC5-4ED4-9CF8-DEA490E623AA}" type="slidenum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60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8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2068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885" y="801361"/>
            <a:ext cx="4670231" cy="3199596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939EF59-0660-45EB-93FF-2886EF813A8C}" type="datetime1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2078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3904E3E-7414-4CEB-9F87-69F5B7D7DF42}" type="slidenum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61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2078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885" y="801361"/>
            <a:ext cx="4670231" cy="3199596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1545C03-D5CB-4BD5-8025-261498ABA89F}" type="datetime1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9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2089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789A237-BE4F-4AC4-93CA-E79B98F1AE0D}" type="slidenum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64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9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2089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A3CCFA9-BA09-4E1A-8224-E6037B159531}" type="datetime1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99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2099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BC0998D-9B39-4E25-9404-55324E3EBF5A}" type="slidenum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65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99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2099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881D221-FDA9-41CF-9E3D-B07D1938F0DF}" type="datetime1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09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2109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EFCE0BD-65E4-4295-B644-50BABB8AE644}" type="slidenum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67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09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2109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86BC23E-82E9-4D0F-BB52-9323ADA07849}" type="datetime1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19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2119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40198F0-60EF-47D3-9A4F-7FCFC647EB71}" type="slidenum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69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19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2119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023BD3A-9DC9-46BC-8800-7F65C85D4D54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6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76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BCBE756-A5D9-4828-8E0C-A2B29B1DEC61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61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761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885" y="801361"/>
            <a:ext cx="4670231" cy="3199596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6162191-D9E2-423A-9EC7-9F73C884CA23}" type="datetime1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9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2129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E31CF2-E208-4CC1-B6C1-97592FE47EB5}" type="slidenum">
              <a:rPr lang="en-AU" altLang="en-US">
                <a:solidFill>
                  <a:srgbClr val="000000"/>
                </a:solidFill>
                <a:latin typeface="Times New Roman" pitchFamily="18" charset="0"/>
              </a:rPr>
              <a:pPr/>
              <a:t>70</a:t>
            </a:fld>
            <a:endParaRPr lang="en-AU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9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2129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CA1FE83-1AD8-434A-9F51-E63BFE8D4CE7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7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77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900B569-8D7E-4D2B-98AD-7ECE1283734F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71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771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885" y="801361"/>
            <a:ext cx="4670231" cy="3199596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24E61F2-63E4-4140-A912-35DD6D696D66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8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78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502B008-92CC-4C73-93FC-4082E0C0C279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7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81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781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885" y="801361"/>
            <a:ext cx="4670231" cy="3199596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5E4BAE9-04CC-4664-B617-511C7B916ECA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9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79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C51CC76-4F36-4006-B625-7C42C19BCED6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8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92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792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885" y="801361"/>
            <a:ext cx="4670231" cy="3199596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FC34B0E-F027-4FE9-AFE4-676EC0070F52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0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80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D49833-4FBA-4E9C-816E-AB91B16D4A44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9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02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802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Dr Tareq Abu-Izneid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3EA0022-5AFD-47E2-B0EC-96098E2B7A5C}" type="datetime1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1/09/2020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1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t>PHM320 Antibacterials Agents</a:t>
            </a:r>
          </a:p>
        </p:txBody>
      </p:sp>
      <p:sp>
        <p:nvSpPr>
          <p:cNvPr id="181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17A0445-BB3E-49BA-9E2E-8ED51426AAC5}" type="slidenum">
              <a:rPr lang="en-AU" altLang="en-US">
                <a:solidFill>
                  <a:prstClr val="black"/>
                </a:solidFill>
                <a:latin typeface="Times New Roman" pitchFamily="18" charset="0"/>
              </a:rPr>
              <a:pPr/>
              <a:t>10</a:t>
            </a:fld>
            <a:endParaRPr lang="en-AU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12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666" y="4343144"/>
            <a:ext cx="4708669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 smtClean="0"/>
          </a:p>
        </p:txBody>
      </p:sp>
      <p:sp>
        <p:nvSpPr>
          <p:cNvPr id="1812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881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C402B-AC11-4898-9072-2CE68EEAFA5C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EA94-64CB-4771-A056-6211EB887DB1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0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B40E2-27F6-48D4-AC83-DFA373CB66A5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18F00-E698-4BE6-A5A7-2216608872AF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2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550C-5455-497B-A77C-800A0D6C943C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92AA6-A882-491A-9597-E9796A695661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58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815D-A9BC-4679-81DA-0810053F5FD6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BBDA3-571B-4782-AF8B-BAD041B53DA9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1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7FC3F-4ADF-442B-8F3D-AC7BE8C6C8D5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27A0-11F2-45BB-9B4A-C98DB7B20C37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0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C3D4-62AD-4DCB-9C0C-C7487E9B42A7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EEE3D-F3DF-4C64-918C-475B7AF937CC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72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5FDE-DBD8-415B-8C1C-88B61565A700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380F9-622E-4EEC-AF05-5618B678715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74257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479D0-2BA7-40B1-A622-C4BA094CC271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FA1E4-AA4D-48C2-92D0-418C1A5D70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83594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FA2B5-7AE5-47A1-92A0-DC1363B37709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BCC73-430A-490B-B7A9-4A8C92A425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62770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2E0BC-B2B3-46E9-8E2E-A450386625C9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E3553-4301-4889-A436-E083CBD373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81992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325D7-74B5-4F11-AE86-E05A93725E78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CD40D-9861-4D4B-A519-F1986B4980F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6265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F00C0-8DA4-49CF-8723-3B95FF0BFEDB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F89D-6AD0-4E7D-8F1D-875EA7949A9D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87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88639-3D5B-411A-97FD-D7A5298B7683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76866-B7C7-4C01-8A3A-B9536FFBCB9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76330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5E579-3A80-4438-808E-3D6D08D74804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3FD9-4B1F-4828-8106-7CCE9DA9034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9920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8254-1E22-4ABC-9AB9-D686AA4B15CE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9DE69-F247-4F7C-9343-6DF1776EEC4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53921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3689-B58E-4D4C-AE42-85975100F56A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A030F-44AA-4784-8C13-9FD68C5086D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1019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9DAB-FE68-4B19-B069-75B3EC68185F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EABD-D48C-4D2F-8AB0-026DB71AAE6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41848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53594-E4F2-42CF-9426-3A85AE54EED3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772D4-41A3-4E3A-B105-9DF4513D335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00936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F319F-A23C-4844-B931-4ECE809B8C17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C9AD1-C248-40B2-8093-197E390EFD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81929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0A329-2E1C-4DDF-9930-01A328126CA3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B5740-6BF2-442C-9E18-460BCEB4EA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78939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853E4-0A87-418B-AA79-4AB1832484C2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747FF-4BD0-4E63-B653-CF47D7EE605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0156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C402B-AC11-4898-9072-2CE68EEAFA5C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EA94-64CB-4771-A056-6211EB887DB1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E1700-AD96-44F7-A205-DDEAE26A20A3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E7861-4C9B-4CC6-A3CD-0A50A420FF53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05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F00C0-8DA4-49CF-8723-3B95FF0BFEDB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F89D-6AD0-4E7D-8F1D-875EA7949A9D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37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E1700-AD96-44F7-A205-DDEAE26A20A3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E7861-4C9B-4CC6-A3CD-0A50A420FF53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83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6FF86-25E6-458F-B4E3-56C8B3289338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FB16B-7585-4AB4-8279-D5678662CF7E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71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94908-754D-4FAA-B58B-7115DC123337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74F5-F8FF-46DC-B981-A77AE73970BD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21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E34E8-F815-46EA-B2B5-019BC5F00048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3B256-2C0A-4838-A1F8-8F400F7D0774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38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DB20C-00BE-46A4-8ED0-7F3F21498101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43C65-0AC5-4D1A-B238-C12EA7C6D933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97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7846F-8259-4B32-9BD1-D525AE049414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95D3-C49F-4EFE-8402-F3FCCCB21A64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46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3A58-8A19-4094-BE67-239AE975435B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13DE-2F3F-450D-9A5F-C7919F4A2FC5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52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B40E2-27F6-48D4-AC83-DFA373CB66A5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18F00-E698-4BE6-A5A7-2216608872AF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46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550C-5455-497B-A77C-800A0D6C943C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92AA6-A882-491A-9597-E9796A695661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1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6FF86-25E6-458F-B4E3-56C8B3289338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FB16B-7585-4AB4-8279-D5678662CF7E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26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815D-A9BC-4679-81DA-0810053F5FD6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BBDA3-571B-4782-AF8B-BAD041B53DA9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40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7FC3F-4ADF-442B-8F3D-AC7BE8C6C8D5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27A0-11F2-45BB-9B4A-C98DB7B20C37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92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C3D4-62AD-4DCB-9C0C-C7487E9B42A7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EEE3D-F3DF-4C64-918C-475B7AF937CC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018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376694-3AFA-451E-8ED7-9DD4FC751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82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1D159AF-FCD7-429B-8FD9-6523C5FE8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1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A231A9-02AD-4EA8-9C3C-76D1D6364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81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F7FC4F-DB26-4CE7-92DE-037152D9F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679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D00E89-812E-43EB-8B60-C11EF1FDD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34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621587-86B8-4F21-9E81-4E5957206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5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C78E05-3FA6-4F48-8E46-2A4379F1B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94908-754D-4FAA-B58B-7115DC123337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74F5-F8FF-46DC-B981-A77AE73970BD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51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51C7BF-25A3-41B6-8B3A-564966F0A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1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DBD6F1-EF97-4C51-984D-BCB943A5A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215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908102-5F63-47D4-9E24-F52157958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0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F57B45-2362-4D06-8E00-39CDA6076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424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93881DE-FF39-4D84-B720-4F42E0EE3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51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5FDE-DBD8-415B-8C1C-88B61565A700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380F9-622E-4EEC-AF05-5618B678715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009892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479D0-2BA7-40B1-A622-C4BA094CC271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FA1E4-AA4D-48C2-92D0-418C1A5D70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82955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FA2B5-7AE5-47A1-92A0-DC1363B37709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BCC73-430A-490B-B7A9-4A8C92A425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67844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2E0BC-B2B3-46E9-8E2E-A450386625C9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E3553-4301-4889-A436-E083CBD373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177803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325D7-74B5-4F11-AE86-E05A93725E78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CD40D-9861-4D4B-A519-F1986B4980F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6173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E34E8-F815-46EA-B2B5-019BC5F00048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3B256-2C0A-4838-A1F8-8F400F7D0774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558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88639-3D5B-411A-97FD-D7A5298B7683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76866-B7C7-4C01-8A3A-B9536FFBCB9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4882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5E579-3A80-4438-808E-3D6D08D74804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3FD9-4B1F-4828-8106-7CCE9DA9034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71730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8254-1E22-4ABC-9AB9-D686AA4B15CE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9DE69-F247-4F7C-9343-6DF1776EEC4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61400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3689-B58E-4D4C-AE42-85975100F56A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A030F-44AA-4784-8C13-9FD68C5086D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16099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9DAB-FE68-4B19-B069-75B3EC68185F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EABD-D48C-4D2F-8AB0-026DB71AAE6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711804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53594-E4F2-42CF-9426-3A85AE54EED3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772D4-41A3-4E3A-B105-9DF4513D335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05971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F319F-A23C-4844-B931-4ECE809B8C17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C9AD1-C248-40B2-8093-197E390EFD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804358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0A329-2E1C-4DDF-9930-01A328126CA3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B5740-6BF2-442C-9E18-460BCEB4EA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272891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853E4-0A87-418B-AA79-4AB1832484C2}" type="datetime1">
              <a:rPr lang="en-AU"/>
              <a:pPr>
                <a:defRPr/>
              </a:pPr>
              <a:t>1/09/2020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747FF-4BD0-4E63-B653-CF47D7EE605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27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DB20C-00BE-46A4-8ED0-7F3F21498101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43C65-0AC5-4D1A-B238-C12EA7C6D933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0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7846F-8259-4B32-9BD1-D525AE049414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95D3-C49F-4EFE-8402-F3FCCCB21A64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6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3A58-8A19-4094-BE67-239AE975435B}" type="datetime1">
              <a:rPr lang="en-AU">
                <a:solidFill>
                  <a:srgbClr val="000000"/>
                </a:solidFill>
              </a:rPr>
              <a:pPr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13DE-2F3F-450D-9A5F-C7919F4A2FC5}" type="slidenum">
              <a:rPr lang="en-A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7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C68AB1B-3E26-4A2F-BFD5-3BFAC1B773A5}" type="datetime1">
              <a:rPr lang="en-AU">
                <a:solidFill>
                  <a:srgbClr val="000000"/>
                </a:solidFill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FE58E77-16B1-411D-8B6C-AD3DA3EC084B}" type="slidenum">
              <a:rPr lang="en-AU" alt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9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FBFDEF9-A4A5-481D-9DE7-86012144445A}" type="datetime1">
              <a:rPr lang="en-AU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1/09/2020</a:t>
            </a:fld>
            <a:endParaRPr lang="en-AU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/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14388-FCE8-402E-A18C-E115E7AD891C}" type="slidenum">
              <a:rPr lang="en-AU" alt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465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C68AB1B-3E26-4A2F-BFD5-3BFAC1B773A5}" type="datetime1">
              <a:rPr lang="en-AU">
                <a:solidFill>
                  <a:srgbClr val="000000"/>
                </a:solidFill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1/09/2020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FE58E77-16B1-411D-8B6C-AD3DA3EC084B}" type="slidenum">
              <a:rPr lang="en-AU" alt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0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2CBF77A-D55C-4591-93A4-B7825E08B352}" type="slidenum">
              <a:rPr 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FBFDEF9-A4A5-481D-9DE7-86012144445A}" type="datetime1">
              <a:rPr lang="en-AU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1/09/2020</a:t>
            </a:fld>
            <a:endParaRPr lang="en-AU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/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6B14388-FCE8-402E-A18C-E115E7AD891C}" type="slidenum">
              <a:rPr lang="en-AU" alt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3199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wmf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jpe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5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1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0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1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.jpe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3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.jpe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3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hyperlink" Target="http://sitemaker.umich.edu/medchem/medchemlibrary/lectures_-_412" TargetMode="External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.jpe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3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7.jpeg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0.xml"/><Relationship Id="rId4" Type="http://schemas.openxmlformats.org/officeDocument/2006/relationships/hyperlink" Target="http://sitemaker.umich.edu/livingtextbook.mc412/sulfonamides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72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5.jpeg"/><Relationship Id="rId4" Type="http://schemas.openxmlformats.org/officeDocument/2006/relationships/image" Target="../media/image74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6.png"/><Relationship Id="rId5" Type="http://schemas.openxmlformats.org/officeDocument/2006/relationships/image" Target="../media/image10.jpeg"/><Relationship Id="rId4" Type="http://schemas.openxmlformats.org/officeDocument/2006/relationships/image" Target="../media/image75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5.jpeg"/><Relationship Id="rId5" Type="http://schemas.openxmlformats.org/officeDocument/2006/relationships/image" Target="../media/image77.wmf"/><Relationship Id="rId4" Type="http://schemas.openxmlformats.org/officeDocument/2006/relationships/oleObject" Target="../embeddings/oleObject42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0.jpeg"/><Relationship Id="rId4" Type="http://schemas.openxmlformats.org/officeDocument/2006/relationships/image" Target="../media/image78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CAEEEF0-53B3-461F-9762-1B401E9286BD}" type="slidenum">
              <a:rPr lang="en-AU" altLang="en-US" smtClean="0">
                <a:solidFill>
                  <a:srgbClr val="000000"/>
                </a:solidFill>
              </a:rPr>
              <a:pPr/>
              <a:t>1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406530" name="Text Box 2"/>
          <p:cNvSpPr txBox="1">
            <a:spLocks noChangeArrowheads="1"/>
          </p:cNvSpPr>
          <p:nvPr/>
        </p:nvSpPr>
        <p:spPr bwMode="auto">
          <a:xfrm>
            <a:off x="84138" y="836613"/>
            <a:ext cx="8736012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Monobactam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552700" lvl="4" indent="-457200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Nocardicin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</a:t>
            </a:r>
          </a:p>
          <a:p>
            <a:pPr marL="2552700" lvl="4" indent="-457200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Aztreonam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Monocyclic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-lactam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have been isolated from natural sources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They operate via a different mechanism from </a:t>
            </a:r>
            <a:r>
              <a:rPr lang="en-US" b="1" dirty="0" err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penicillins</a:t>
            </a:r>
            <a:r>
              <a:rPr lang="en-US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and </a:t>
            </a:r>
            <a:r>
              <a:rPr lang="en-US" b="1" dirty="0" err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cephalosporins</a:t>
            </a:r>
            <a:endParaRPr lang="en-US" b="1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There is some evidence supporting this in that these compounds are </a:t>
            </a: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inactive against Gram positive bacteria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1619250" y="77788"/>
            <a:ext cx="5692775" cy="614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-lactam Antibiotics</a:t>
            </a:r>
          </a:p>
        </p:txBody>
      </p:sp>
      <p:pic>
        <p:nvPicPr>
          <p:cNvPr id="68613" name="Picture 5" descr="it16f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60800"/>
            <a:ext cx="7559675" cy="23320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093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76F782F-A121-45F9-AB4B-49097C02FA19}" type="slidenum">
              <a:rPr lang="en-AU" altLang="en-US" smtClean="0">
                <a:solidFill>
                  <a:srgbClr val="000000"/>
                </a:solidFill>
              </a:rPr>
              <a:pPr/>
              <a:t>10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579586" name="Text Box 2"/>
          <p:cNvSpPr txBox="1">
            <a:spLocks noChangeArrowheads="1"/>
          </p:cNvSpPr>
          <p:nvPr/>
        </p:nvSpPr>
        <p:spPr bwMode="auto">
          <a:xfrm>
            <a:off x="228600" y="642938"/>
            <a:ext cx="8772525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3675" indent="-193675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tetracyclines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sz="17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bacteriostatic</a:t>
            </a:r>
            <a:endParaRPr lang="en-US" sz="17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3675" indent="-193675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bind to the 30S subunit of the ribosome, and inhibit the binding of </a:t>
            </a:r>
            <a:r>
              <a:rPr lang="en-US" sz="17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</a:t>
            </a:r>
            <a:r>
              <a:rPr lang="en-US" sz="17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aminoacyl</a:t>
            </a:r>
            <a:r>
              <a:rPr lang="en-US" sz="1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</a:t>
            </a:r>
          </a:p>
        </p:txBody>
      </p:sp>
      <p:sp>
        <p:nvSpPr>
          <p:cNvPr id="579588" name="Rectangle 4"/>
          <p:cNvSpPr>
            <a:spLocks noChangeArrowheads="1"/>
          </p:cNvSpPr>
          <p:nvPr/>
        </p:nvSpPr>
        <p:spPr bwMode="auto">
          <a:xfrm>
            <a:off x="1692275" y="65088"/>
            <a:ext cx="6323013" cy="565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 of Action of Tetracyclines</a:t>
            </a:r>
          </a:p>
        </p:txBody>
      </p:sp>
    </p:spTree>
    <p:extLst>
      <p:ext uri="{BB962C8B-B14F-4D97-AF65-F5344CB8AC3E}">
        <p14:creationId xmlns:p14="http://schemas.microsoft.com/office/powerpoint/2010/main" val="3264106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9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9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9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9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6604569-FC6A-4A7E-AE59-28C7B33C5288}" type="slidenum">
              <a:rPr lang="en-AU" altLang="en-US" smtClean="0">
                <a:solidFill>
                  <a:srgbClr val="000000"/>
                </a:solidFill>
              </a:rPr>
              <a:pPr/>
              <a:t>11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439298" name="Text Box 2"/>
          <p:cNvSpPr txBox="1">
            <a:spLocks noChangeArrowheads="1"/>
          </p:cNvSpPr>
          <p:nvPr/>
        </p:nvSpPr>
        <p:spPr bwMode="auto">
          <a:xfrm>
            <a:off x="250825" y="908050"/>
            <a:ext cx="8736013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Tetracyclines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b="1" dirty="0" err="1">
                <a:solidFill>
                  <a:srgbClr val="C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amphoteric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substances (both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acidic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10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Chelation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ions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an important feature of the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tetracyclines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125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feature means that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tetracyclines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incompatible with ion-rich antacids and food rich in calcium</a:t>
            </a:r>
          </a:p>
        </p:txBody>
      </p:sp>
      <p:pic>
        <p:nvPicPr>
          <p:cNvPr id="4392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370013"/>
            <a:ext cx="4706938" cy="205898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6084888" y="1989138"/>
            <a:ext cx="2160587" cy="542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pKa ~ 3 (similar to acetic acid)</a:t>
            </a:r>
            <a:endParaRPr lang="en-US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393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97338"/>
            <a:ext cx="8112125" cy="14652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9304" name="Rectangle 8"/>
          <p:cNvSpPr>
            <a:spLocks noChangeArrowheads="1"/>
          </p:cNvSpPr>
          <p:nvPr/>
        </p:nvSpPr>
        <p:spPr bwMode="auto">
          <a:xfrm>
            <a:off x="250825" y="122238"/>
            <a:ext cx="8662988" cy="652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 Properties of Tetracyclines</a:t>
            </a:r>
          </a:p>
        </p:txBody>
      </p:sp>
    </p:spTree>
    <p:extLst>
      <p:ext uri="{BB962C8B-B14F-4D97-AF65-F5344CB8AC3E}">
        <p14:creationId xmlns:p14="http://schemas.microsoft.com/office/powerpoint/2010/main" val="4065177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9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9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9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9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92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92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957C6F7-51E1-4E4E-9826-BF85637A9CF3}" type="slidenum">
              <a:rPr lang="en-AU" altLang="en-US" smtClean="0">
                <a:solidFill>
                  <a:srgbClr val="000000"/>
                </a:solidFill>
              </a:rPr>
              <a:pPr/>
              <a:t>12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441346" name="Text Box 2"/>
          <p:cNvSpPr txBox="1">
            <a:spLocks noChangeArrowheads="1"/>
          </p:cNvSpPr>
          <p:nvPr/>
        </p:nvSpPr>
        <p:spPr bwMode="auto">
          <a:xfrm>
            <a:off x="228600" y="968375"/>
            <a:ext cx="8736013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-orientation of the </a:t>
            </a:r>
            <a:r>
              <a:rPr lang="en-US" sz="20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C-4 </a:t>
            </a:r>
            <a:r>
              <a:rPr lang="en-US" sz="2000" b="1" u="sng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dimethylamino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 is essential for their activity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the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C-1 to C-3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tricarbonyl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system allows for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enolisation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involving loss of the </a:t>
            </a:r>
            <a:r>
              <a:rPr lang="en-US" sz="2000" b="1" dirty="0">
                <a:solidFill>
                  <a:srgbClr val="0054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C-4 hydrogen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8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8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8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20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process, which can occur under either basic or acidic conditions, leads to the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epimeric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-dimethylamino substituted compound which is inactive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epimerisation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most rapid at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about pH ~4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the equilibrium mixture is about a 50:50 mix of the 4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and 4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-dimethylamino products</a:t>
            </a:r>
          </a:p>
        </p:txBody>
      </p:sp>
      <p:sp>
        <p:nvSpPr>
          <p:cNvPr id="441350" name="Rectangle 6"/>
          <p:cNvSpPr>
            <a:spLocks noChangeArrowheads="1"/>
          </p:cNvSpPr>
          <p:nvPr/>
        </p:nvSpPr>
        <p:spPr bwMode="auto">
          <a:xfrm>
            <a:off x="250825" y="122238"/>
            <a:ext cx="8662988" cy="652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 Properties of Tetracyclines</a:t>
            </a:r>
          </a:p>
        </p:txBody>
      </p:sp>
      <p:graphicFrame>
        <p:nvGraphicFramePr>
          <p:cNvPr id="79877" name="Object 1" descr="Parchment"/>
          <p:cNvGraphicFramePr>
            <a:graphicFrameLocks noChangeAspect="1"/>
          </p:cNvGraphicFramePr>
          <p:nvPr/>
        </p:nvGraphicFramePr>
        <p:xfrm>
          <a:off x="915988" y="2522538"/>
          <a:ext cx="7513637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S ChemDraw Drawing" r:id="rId4" imgW="7310628" imgH="1812036" progId="ChemDraw.Document.6.0">
                  <p:embed/>
                </p:oleObj>
              </mc:Choice>
              <mc:Fallback>
                <p:oleObj name="CS ChemDraw Drawing" r:id="rId4" imgW="7310628" imgH="181203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2522538"/>
                        <a:ext cx="7513637" cy="1860550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8371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1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1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1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1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C161898-0F29-4425-8827-C6713405EF8A}" type="slidenum">
              <a:rPr lang="en-AU" altLang="en-US" smtClean="0">
                <a:solidFill>
                  <a:srgbClr val="000000"/>
                </a:solidFill>
              </a:rPr>
              <a:pPr/>
              <a:t>13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443394" name="Text Box 2"/>
          <p:cNvSpPr txBox="1">
            <a:spLocks noChangeArrowheads="1"/>
          </p:cNvSpPr>
          <p:nvPr/>
        </p:nvSpPr>
        <p:spPr bwMode="auto">
          <a:xfrm>
            <a:off x="228600" y="950913"/>
            <a:ext cx="87360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</a:t>
            </a:r>
            <a:r>
              <a:rPr lang="en-US" sz="1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acidic conditions,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tetracyclines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undergo 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dehydration reaction,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leading to inactive products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C-6 hydroxyl 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tertiary and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benzylic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and, with H-5a being 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a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groups  are perfectly arranged (</a:t>
            </a:r>
            <a:r>
              <a:rPr lang="en-US" sz="17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for an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antiperiplanar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elimination to occur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8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can happen even on storage, so older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tetracyclines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normally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discoloured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(the dehydrated product is a deeper yellow than the parent)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17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clinically useful </a:t>
            </a:r>
            <a:r>
              <a:rPr lang="en-US" sz="17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tetracyclines</a:t>
            </a:r>
            <a:r>
              <a:rPr lang="en-US" sz="17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 not have a C-6 hydroxyl, &amp; are therefore free of this complication</a:t>
            </a:r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250825" y="122238"/>
            <a:ext cx="8662988" cy="652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 Properties of Tetracyclines</a:t>
            </a:r>
          </a:p>
        </p:txBody>
      </p:sp>
      <p:graphicFrame>
        <p:nvGraphicFramePr>
          <p:cNvPr id="80901" name="Object 1" descr="Parchment"/>
          <p:cNvGraphicFramePr>
            <a:graphicFrameLocks noChangeAspect="1"/>
          </p:cNvGraphicFramePr>
          <p:nvPr/>
        </p:nvGraphicFramePr>
        <p:xfrm>
          <a:off x="857250" y="2786063"/>
          <a:ext cx="7429500" cy="19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S ChemDraw Drawing" r:id="rId4" imgW="7246620" imgH="1950720" progId="ChemDraw.Document.6.0">
                  <p:embed/>
                </p:oleObj>
              </mc:Choice>
              <mc:Fallback>
                <p:oleObj name="CS ChemDraw Drawing" r:id="rId4" imgW="7246620" imgH="19507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786063"/>
                        <a:ext cx="7429500" cy="1998662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3980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3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3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3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3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3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3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33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33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5F98BA3-0E25-4FB2-8BF2-EA7C13E043A2}" type="slidenum">
              <a:rPr lang="en-AU" altLang="en-US" smtClean="0">
                <a:solidFill>
                  <a:srgbClr val="000000"/>
                </a:solidFill>
              </a:rPr>
              <a:pPr/>
              <a:t>14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445442" name="Text Box 2"/>
          <p:cNvSpPr txBox="1">
            <a:spLocks noChangeArrowheads="1"/>
          </p:cNvSpPr>
          <p:nvPr/>
        </p:nvSpPr>
        <p:spPr bwMode="auto">
          <a:xfrm>
            <a:off x="107950" y="908050"/>
            <a:ext cx="8915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basic conditions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(above pH ~ 8.5)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tetracyclines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C-6 hydroxyl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decompose in a different way: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dirty="0">
                <a:solidFill>
                  <a:srgbClr val="C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lactone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product is inactive, 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</a:t>
            </a:r>
            <a:r>
              <a:rPr lang="en-US" sz="20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tetracyclines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a </a:t>
            </a:r>
            <a:r>
              <a:rPr lang="en-US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 at C-7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makes them absorb visible light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can lead to the formation of a free 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radical, and can cause potentially severe 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sunburn in patients exposed to sunlight</a:t>
            </a:r>
          </a:p>
        </p:txBody>
      </p:sp>
      <p:pic>
        <p:nvPicPr>
          <p:cNvPr id="4454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7273925" cy="177006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54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4991100"/>
            <a:ext cx="2520950" cy="14620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5447" name="Rectangle 7"/>
          <p:cNvSpPr>
            <a:spLocks noChangeArrowheads="1"/>
          </p:cNvSpPr>
          <p:nvPr/>
        </p:nvSpPr>
        <p:spPr bwMode="auto">
          <a:xfrm>
            <a:off x="250825" y="122238"/>
            <a:ext cx="8662988" cy="652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 Properties of Tetracyclines</a:t>
            </a:r>
          </a:p>
        </p:txBody>
      </p:sp>
      <p:sp>
        <p:nvSpPr>
          <p:cNvPr id="445448" name="Line 8"/>
          <p:cNvSpPr>
            <a:spLocks noChangeShapeType="1"/>
          </p:cNvSpPr>
          <p:nvPr/>
        </p:nvSpPr>
        <p:spPr bwMode="auto">
          <a:xfrm>
            <a:off x="5364163" y="4724400"/>
            <a:ext cx="503237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36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5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5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5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5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5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5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5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5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5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5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2D11AEB-3FF2-470C-B72A-F8641B226AB5}" type="slidenum">
              <a:rPr lang="en-AU" altLang="en-US" smtClean="0">
                <a:solidFill>
                  <a:srgbClr val="000000"/>
                </a:solidFill>
              </a:rPr>
              <a:pPr/>
              <a:t>15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2879725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AU" sz="2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Tetracycline</a:t>
            </a:r>
            <a:endParaRPr lang="en-AU" sz="2000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en-AU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6-Me and 6-OH</a:t>
            </a:r>
          </a:p>
          <a:p>
            <a:pPr lvl="1" eaLnBrk="1" hangingPunct="1">
              <a:buFontTx/>
              <a:buNone/>
              <a:defRPr/>
            </a:pPr>
            <a:r>
              <a:rPr lang="en-AU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=&gt; acid labile</a:t>
            </a:r>
          </a:p>
          <a:p>
            <a:pPr lvl="1" eaLnBrk="1" hangingPunct="1">
              <a:buFontTx/>
              <a:buNone/>
              <a:defRPr/>
            </a:pPr>
            <a:r>
              <a:rPr lang="en-AU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=&gt; short half-life</a:t>
            </a:r>
          </a:p>
        </p:txBody>
      </p:sp>
      <p:graphicFrame>
        <p:nvGraphicFramePr>
          <p:cNvPr id="82948" name="Object 3"/>
          <p:cNvGraphicFramePr>
            <a:graphicFrameLocks noChangeAspect="1"/>
          </p:cNvGraphicFramePr>
          <p:nvPr/>
        </p:nvGraphicFramePr>
        <p:xfrm>
          <a:off x="3924300" y="908050"/>
          <a:ext cx="3290888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ISIS/Draw Sketch" r:id="rId4" imgW="2471420" imgH="1330960" progId="">
                  <p:embed/>
                </p:oleObj>
              </mc:Choice>
              <mc:Fallback>
                <p:oleObj name="ISIS/Draw Sketch" r:id="rId4" imgW="2471420" imgH="1330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908050"/>
                        <a:ext cx="3290888" cy="1779588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492" name="Rectangle 4"/>
          <p:cNvSpPr>
            <a:spLocks noChangeArrowheads="1"/>
          </p:cNvSpPr>
          <p:nvPr/>
        </p:nvSpPr>
        <p:spPr bwMode="auto">
          <a:xfrm>
            <a:off x="4211638" y="2924175"/>
            <a:ext cx="43211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AU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Doxycycline</a:t>
            </a:r>
            <a:endParaRPr lang="en-AU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A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 of 6 OH addition of 5-OH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A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=&gt; stability in acids and bases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A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=&gt; long biologic half-life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A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good absorption from GI tract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A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=&gt; smaller dose</a:t>
            </a:r>
          </a:p>
        </p:txBody>
      </p:sp>
      <p:graphicFrame>
        <p:nvGraphicFramePr>
          <p:cNvPr id="82950" name="Object 5"/>
          <p:cNvGraphicFramePr>
            <a:graphicFrameLocks noChangeAspect="1"/>
          </p:cNvGraphicFramePr>
          <p:nvPr/>
        </p:nvGraphicFramePr>
        <p:xfrm>
          <a:off x="323850" y="2995613"/>
          <a:ext cx="3290888" cy="177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ISIS/Draw Sketch" r:id="rId6" imgW="2471420" imgH="1330960" progId="">
                  <p:embed/>
                </p:oleObj>
              </mc:Choice>
              <mc:Fallback>
                <p:oleObj name="ISIS/Draw Sketch" r:id="rId6" imgW="2471420" imgH="1330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995613"/>
                        <a:ext cx="3290888" cy="177958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494" name="Rectangle 6"/>
          <p:cNvSpPr>
            <a:spLocks noChangeArrowheads="1"/>
          </p:cNvSpPr>
          <p:nvPr/>
        </p:nvSpPr>
        <p:spPr bwMode="auto">
          <a:xfrm>
            <a:off x="250825" y="122238"/>
            <a:ext cx="8662988" cy="652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 Properties of Tetracyclines</a:t>
            </a:r>
          </a:p>
        </p:txBody>
      </p:sp>
      <p:sp>
        <p:nvSpPr>
          <p:cNvPr id="575495" name="Line 7"/>
          <p:cNvSpPr>
            <a:spLocks noChangeShapeType="1"/>
          </p:cNvSpPr>
          <p:nvPr/>
        </p:nvSpPr>
        <p:spPr bwMode="auto">
          <a:xfrm>
            <a:off x="4427538" y="908050"/>
            <a:ext cx="5048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82953" name="AutoShape 8"/>
          <p:cNvSpPr>
            <a:spLocks noChangeArrowheads="1"/>
          </p:cNvSpPr>
          <p:nvPr/>
        </p:nvSpPr>
        <p:spPr bwMode="auto">
          <a:xfrm>
            <a:off x="323850" y="908050"/>
            <a:ext cx="3424238" cy="1511300"/>
          </a:xfrm>
          <a:prstGeom prst="homePlate">
            <a:avLst>
              <a:gd name="adj" fmla="val 56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CCFF99"/>
              </a:solidFill>
            </a:endParaRPr>
          </a:p>
        </p:txBody>
      </p:sp>
      <p:sp>
        <p:nvSpPr>
          <p:cNvPr id="82954" name="AutoShape 9"/>
          <p:cNvSpPr>
            <a:spLocks noChangeArrowheads="1"/>
          </p:cNvSpPr>
          <p:nvPr/>
        </p:nvSpPr>
        <p:spPr bwMode="auto">
          <a:xfrm rot="10800000">
            <a:off x="3708400" y="2851150"/>
            <a:ext cx="4606925" cy="2160588"/>
          </a:xfrm>
          <a:prstGeom prst="homePlate">
            <a:avLst>
              <a:gd name="adj" fmla="val 53306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5498" name="Line 10"/>
          <p:cNvSpPr>
            <a:spLocks noChangeShapeType="1"/>
          </p:cNvSpPr>
          <p:nvPr/>
        </p:nvSpPr>
        <p:spPr bwMode="auto">
          <a:xfrm>
            <a:off x="682625" y="3068638"/>
            <a:ext cx="5048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575499" name="Line 11"/>
          <p:cNvSpPr>
            <a:spLocks noChangeShapeType="1"/>
          </p:cNvSpPr>
          <p:nvPr/>
        </p:nvSpPr>
        <p:spPr bwMode="auto">
          <a:xfrm>
            <a:off x="1547813" y="2709863"/>
            <a:ext cx="144462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7157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5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5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5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5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5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5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5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5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0" grpId="0" build="p" autoUpdateAnimBg="0"/>
      <p:bldP spid="575492" grpId="0" autoUpdateAnimBg="0"/>
      <p:bldP spid="575495" grpId="0" animBg="1"/>
      <p:bldP spid="575498" grpId="0" animBg="1"/>
      <p:bldP spid="5754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7ED28F5-519A-4B3E-8D7A-1B409EA4CF18}" type="slidenum">
              <a:rPr lang="en-AU" altLang="en-US" smtClean="0">
                <a:solidFill>
                  <a:srgbClr val="000000"/>
                </a:solidFill>
              </a:rPr>
              <a:pPr/>
              <a:t>16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449538" name="Text Box 2"/>
          <p:cNvSpPr txBox="1">
            <a:spLocks noChangeArrowheads="1"/>
          </p:cNvSpPr>
          <p:nvPr/>
        </p:nvSpPr>
        <p:spPr bwMode="auto">
          <a:xfrm>
            <a:off x="79375" y="714375"/>
            <a:ext cx="5788025" cy="6122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Tetracycline</a:t>
            </a: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classic tetracycline, produced by 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fermentation (very cheap drug)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Oral absorption is irregular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Food &amp; milk lower absorption by ~50%</a:t>
            </a:r>
          </a:p>
          <a:p>
            <a:pPr marL="571500" lvl="2" indent="-190500" algn="l" defTabSz="406400" rtl="0" eaLnBrk="0" fontAlgn="base" hangingPunct="0">
              <a:lnSpc>
                <a:spcPct val="55000"/>
              </a:lnSpc>
              <a:spcBef>
                <a:spcPct val="100000"/>
              </a:spcBef>
              <a:spcAft>
                <a:spcPct val="0"/>
              </a:spcAft>
              <a:defRPr/>
            </a:pPr>
            <a:r>
              <a:rPr 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Minocycline</a:t>
            </a: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Highly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lipophilic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has excellent oral bioavailability &amp; absorption </a:t>
            </a: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(can be given once per day??)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Does not have C-6 hydroxyl (= more stable)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Broader spectrum of activity than most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tetracyclines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(esp. against Gram (+) 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Does cause nausea, vertigo &amp; ataxia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Doxycycline</a:t>
            </a: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Well absorbed orally without food (falls by 20% with food)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be administered once per day??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Does not have C-6 hydroxyl (= more stable)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Does not cause as many gastrointestinal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disturbances, so preferred by many doctors</a:t>
            </a:r>
          </a:p>
        </p:txBody>
      </p:sp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714375"/>
            <a:ext cx="3049588" cy="60436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9542" name="Rectangle 6"/>
          <p:cNvSpPr>
            <a:spLocks noChangeArrowheads="1"/>
          </p:cNvSpPr>
          <p:nvPr/>
        </p:nvSpPr>
        <p:spPr bwMode="auto">
          <a:xfrm>
            <a:off x="1908175" y="44450"/>
            <a:ext cx="4994275" cy="623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 Tetracyclines</a:t>
            </a:r>
          </a:p>
        </p:txBody>
      </p:sp>
      <p:sp>
        <p:nvSpPr>
          <p:cNvPr id="6" name="Down Arrow 5"/>
          <p:cNvSpPr/>
          <p:nvPr/>
        </p:nvSpPr>
        <p:spPr>
          <a:xfrm rot="18992300">
            <a:off x="5905500" y="2525713"/>
            <a:ext cx="247650" cy="442912"/>
          </a:xfrm>
          <a:prstGeom prst="down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8992300">
            <a:off x="5976938" y="668338"/>
            <a:ext cx="247650" cy="442912"/>
          </a:xfrm>
          <a:prstGeom prst="down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980076">
            <a:off x="6700838" y="382588"/>
            <a:ext cx="249237" cy="444500"/>
          </a:xfrm>
          <a:prstGeom prst="down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980076">
            <a:off x="6772275" y="2740025"/>
            <a:ext cx="249238" cy="444500"/>
          </a:xfrm>
          <a:prstGeom prst="down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8684890">
            <a:off x="5982494" y="5018882"/>
            <a:ext cx="247650" cy="442912"/>
          </a:xfrm>
          <a:prstGeom prst="down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499971">
            <a:off x="7245350" y="4587875"/>
            <a:ext cx="249238" cy="442913"/>
          </a:xfrm>
          <a:prstGeom prst="down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20222599">
            <a:off x="6648450" y="4959350"/>
            <a:ext cx="249238" cy="444500"/>
          </a:xfrm>
          <a:prstGeom prst="down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8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9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9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9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9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9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9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9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9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9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9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9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9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9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9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9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9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9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9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9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9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9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9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9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9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95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95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95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95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95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95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95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95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8C7476A-5279-4E4B-AB2E-CC0594658913}" type="slidenum">
              <a:rPr lang="en-AU" altLang="en-US" smtClean="0">
                <a:solidFill>
                  <a:srgbClr val="000000"/>
                </a:solidFill>
              </a:rPr>
              <a:pPr/>
              <a:t>17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84995" name="Object 2"/>
          <p:cNvGraphicFramePr>
            <a:graphicFrameLocks noChangeAspect="1"/>
          </p:cNvGraphicFramePr>
          <p:nvPr>
            <p:ph/>
          </p:nvPr>
        </p:nvGraphicFramePr>
        <p:xfrm>
          <a:off x="755650" y="222250"/>
          <a:ext cx="7488238" cy="644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S ChemDraw Drawing" r:id="rId3" imgW="6818376" imgH="6041136" progId="ChemDraw.Document.6.0">
                  <p:embed/>
                </p:oleObj>
              </mc:Choice>
              <mc:Fallback>
                <p:oleObj name="CS ChemDraw Drawing" r:id="rId3" imgW="6818376" imgH="604113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2250"/>
                        <a:ext cx="7488238" cy="6446838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34343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007EF9D-5DE9-4FDE-8C41-D0A566E5B8F0}" type="slidenum">
              <a:rPr lang="en-AU" altLang="en-US" smtClean="0">
                <a:solidFill>
                  <a:srgbClr val="000000"/>
                </a:solidFill>
              </a:rPr>
              <a:pPr/>
              <a:t>18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451586" name="Text Box 2"/>
          <p:cNvSpPr txBox="1">
            <a:spLocks noChangeArrowheads="1"/>
          </p:cNvSpPr>
          <p:nvPr/>
        </p:nvSpPr>
        <p:spPr bwMode="auto">
          <a:xfrm>
            <a:off x="250825" y="908050"/>
            <a:ext cx="8712200" cy="67945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tetracycline template can only be modified in a few places whilst retaining activity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4515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8601075" cy="29114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1590" name="Rectangle 6"/>
          <p:cNvSpPr>
            <a:spLocks noChangeArrowheads="1"/>
          </p:cNvSpPr>
          <p:nvPr/>
        </p:nvSpPr>
        <p:spPr bwMode="auto">
          <a:xfrm>
            <a:off x="468313" y="93663"/>
            <a:ext cx="8324850" cy="681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 – Activity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917420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Text Box 2"/>
          <p:cNvSpPr txBox="1">
            <a:spLocks noChangeArrowheads="1"/>
          </p:cNvSpPr>
          <p:nvPr/>
        </p:nvSpPr>
        <p:spPr bwMode="auto">
          <a:xfrm>
            <a:off x="107950" y="836613"/>
            <a:ext cx="89281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term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"macrolide"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derives from the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 lactone (cyclic ester)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is common to these antibiotics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clinically relevant members 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 two or more characteristic sugars attached to a 14-membered lactone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of the sugars normally has an amine group, which makes them overall weakly basic (pKa = 8) compounds</a:t>
            </a:r>
          </a:p>
        </p:txBody>
      </p:sp>
      <p:sp>
        <p:nvSpPr>
          <p:cNvPr id="565251" name="Rectangle 3"/>
          <p:cNvSpPr>
            <a:spLocks noChangeArrowheads="1"/>
          </p:cNvSpPr>
          <p:nvPr/>
        </p:nvSpPr>
        <p:spPr bwMode="auto">
          <a:xfrm>
            <a:off x="2195513" y="44450"/>
            <a:ext cx="481647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Macrolide Antibiotics</a:t>
            </a:r>
            <a:endParaRPr lang="en-AU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7950" y="4149725"/>
            <a:ext cx="3168650" cy="925513"/>
            <a:chOff x="68" y="2614"/>
            <a:chExt cx="1996" cy="583"/>
          </a:xfrm>
        </p:grpSpPr>
        <p:sp>
          <p:nvSpPr>
            <p:cNvPr id="87047" name="Line 5"/>
            <p:cNvSpPr>
              <a:spLocks noChangeShapeType="1"/>
            </p:cNvSpPr>
            <p:nvPr/>
          </p:nvSpPr>
          <p:spPr bwMode="auto">
            <a:xfrm>
              <a:off x="147" y="2728"/>
              <a:ext cx="288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EG">
                <a:solidFill>
                  <a:srgbClr val="000000"/>
                </a:solidFill>
              </a:endParaRPr>
            </a:p>
          </p:txBody>
        </p:sp>
        <p:sp>
          <p:nvSpPr>
            <p:cNvPr id="565254" name="Rectangle 6"/>
            <p:cNvSpPr>
              <a:spLocks noChangeArrowheads="1"/>
            </p:cNvSpPr>
            <p:nvPr/>
          </p:nvSpPr>
          <p:spPr bwMode="auto">
            <a:xfrm>
              <a:off x="68" y="2614"/>
              <a:ext cx="1996" cy="583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indicates where minor structural modifications are beneficial to activity</a:t>
              </a:r>
            </a:p>
          </p:txBody>
        </p:sp>
      </p:grpSp>
      <p:graphicFrame>
        <p:nvGraphicFramePr>
          <p:cNvPr id="565255" name="Object 7"/>
          <p:cNvGraphicFramePr>
            <a:graphicFrameLocks noChangeAspect="1"/>
          </p:cNvGraphicFramePr>
          <p:nvPr>
            <p:ph/>
          </p:nvPr>
        </p:nvGraphicFramePr>
        <p:xfrm>
          <a:off x="3492500" y="2817813"/>
          <a:ext cx="4973638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S ChemDraw Drawing" r:id="rId4" imgW="4614672" imgH="3642360" progId="ChemDraw.Document.6.0">
                  <p:embed/>
                </p:oleObj>
              </mc:Choice>
              <mc:Fallback>
                <p:oleObj name="CS ChemDraw Drawing" r:id="rId4" imgW="4614672" imgH="36423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817813"/>
                        <a:ext cx="4973638" cy="3924300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61E7D16-39A5-4B54-9982-8C5451DE6CCD}" type="datetime1">
              <a:rPr lang="en-AU" altLang="en-US" smtClean="0">
                <a:solidFill>
                  <a:srgbClr val="000000"/>
                </a:solidFill>
              </a:rPr>
              <a:pPr/>
              <a:t>1/09/2020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11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5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5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5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5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792162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Inhibitors of Protein Biosynthesis</a:t>
            </a:r>
            <a:r>
              <a:rPr lang="en-AU" sz="4000" dirty="0" smtClean="0"/>
              <a:t> 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052513"/>
            <a:ext cx="8928100" cy="252095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A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major groups of bacterial protein synthesis inhibitors are the</a:t>
            </a:r>
          </a:p>
          <a:p>
            <a:pPr lvl="1" eaLnBrk="1" hangingPunct="1">
              <a:defRPr/>
            </a:pPr>
            <a:r>
              <a:rPr lang="en-A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Aminoglycosides</a:t>
            </a:r>
          </a:p>
          <a:p>
            <a:pPr lvl="1" eaLnBrk="1" hangingPunct="1">
              <a:defRPr/>
            </a:pPr>
            <a:r>
              <a:rPr lang="en-A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Tetracyclines</a:t>
            </a:r>
            <a:endParaRPr lang="en-A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en-A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Macrolides</a:t>
            </a:r>
          </a:p>
          <a:p>
            <a:pPr marL="457200" lvl="1" indent="0" eaLnBrk="1" hangingPunct="1">
              <a:buFontTx/>
              <a:buNone/>
              <a:defRPr/>
            </a:pPr>
            <a:endParaRPr lang="en-A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3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C586745-FCA5-4D81-82D2-E2FCA0A014E1}" type="datetime1">
              <a:rPr lang="en-AU" altLang="en-US" smtClean="0">
                <a:solidFill>
                  <a:srgbClr val="000000"/>
                </a:solidFill>
              </a:rPr>
              <a:pPr/>
              <a:t>1/09/2020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505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Text Box 2"/>
          <p:cNvSpPr txBox="1">
            <a:spLocks noChangeArrowheads="1"/>
          </p:cNvSpPr>
          <p:nvPr/>
        </p:nvSpPr>
        <p:spPr bwMode="auto">
          <a:xfrm>
            <a:off x="179388" y="765175"/>
            <a:ext cx="8831262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Bacterial resistance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has developed, either through 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R-factor enzymes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modify their own ribosome such that 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macrolides bind less efficiently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or by an active efflux process whereby the drug is expelled from the cell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Macrolides are chemically unstable in acid, due to internal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>
                <a:solidFill>
                  <a:srgbClr val="C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cyclic ketal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formation (which is why erythromycins are being replaced by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“ketolides”)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acid sensitivity of erythromycin is due to the presence of two alcoholic groups (6 and 12) and ketone (carbonyl group) at position 9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u="sng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u="sng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>
              <a:solidFill>
                <a:srgbClr val="000000"/>
              </a:solidFill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>
              <a:solidFill>
                <a:srgbClr val="000000"/>
              </a:solidFill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>
              <a:solidFill>
                <a:srgbClr val="000000"/>
              </a:solidFill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>
              <a:solidFill>
                <a:srgbClr val="000000"/>
              </a:solidFill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u="sng">
              <a:solidFill>
                <a:srgbClr val="FF0000"/>
              </a:solidFill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cyclic ketal is believed to cause the gastrointestinal cramping</a:t>
            </a:r>
            <a:endParaRPr lang="en-US" u="sng">
              <a:solidFill>
                <a:srgbClr val="FF0000"/>
              </a:solidFill>
            </a:endParaRP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macrolides have a relatively narrow spectrum of activity, but are commonly used for patients who are allergic to penicillins</a:t>
            </a:r>
          </a:p>
        </p:txBody>
      </p:sp>
      <p:pic>
        <p:nvPicPr>
          <p:cNvPr id="4311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13088"/>
            <a:ext cx="8353425" cy="254793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1454150" y="44450"/>
            <a:ext cx="5689600" cy="623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Macrolide Antibiotics</a:t>
            </a:r>
          </a:p>
        </p:txBody>
      </p:sp>
      <p:sp>
        <p:nvSpPr>
          <p:cNvPr id="880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307EE9A-57E2-4155-A1D3-34733BB29E92}" type="datetime1">
              <a:rPr lang="en-AU" altLang="en-US" smtClean="0">
                <a:solidFill>
                  <a:srgbClr val="000000"/>
                </a:solidFill>
              </a:rPr>
              <a:pPr/>
              <a:t>1/09/2020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02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1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1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1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1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Text Box 2"/>
          <p:cNvSpPr txBox="1">
            <a:spLocks noChangeArrowheads="1"/>
          </p:cNvSpPr>
          <p:nvPr/>
        </p:nvSpPr>
        <p:spPr bwMode="auto">
          <a:xfrm>
            <a:off x="0" y="692150"/>
            <a:ext cx="90360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</a:t>
            </a:r>
            <a:r>
              <a:rPr lang="en-US" sz="1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mothds</a:t>
            </a: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sz="1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inceasing</a:t>
            </a: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acid stability of </a:t>
            </a:r>
            <a:r>
              <a:rPr lang="en-US" sz="1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ethyromycin</a:t>
            </a: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1138238" lvl="3" indent="-190500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Protect the hydroxyl group</a:t>
            </a:r>
            <a:r>
              <a:rPr 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(methyl ether, </a:t>
            </a:r>
            <a:r>
              <a:rPr lang="en-US" sz="1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Clarithromycin</a:t>
            </a:r>
            <a:r>
              <a:rPr 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1138238" lvl="3" indent="-190500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Increase the size of the </a:t>
            </a:r>
            <a:r>
              <a:rPr lang="en-US" sz="1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macrocycle</a:t>
            </a:r>
            <a:r>
              <a:rPr lang="en-US" sz="1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16-memebered ring</a:t>
            </a:r>
            <a:r>
              <a:rPr 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1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azithromycin</a:t>
            </a:r>
            <a:r>
              <a:rPr 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Clarithromycin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has the C-6 hydroxyl replaced with a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methoxyl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 </a:t>
            </a:r>
            <a:r>
              <a:rPr 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(prevents internal </a:t>
            </a:r>
            <a:r>
              <a:rPr lang="en-US" sz="1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cyclisation</a:t>
            </a:r>
            <a:r>
              <a:rPr 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US" sz="16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ketal</a:t>
            </a:r>
            <a:r>
              <a:rPr 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cyclic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ketal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believed to cause the gastrointestinal cramping</a:t>
            </a:r>
            <a:endParaRPr lang="en-US" sz="15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76238" lvl="1" indent="-185738" algn="l" defTabSz="406400" rtl="0" eaLnBrk="0" fontAlgn="base" hangingPunct="0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 dirty="0" err="1">
                <a:solidFill>
                  <a:srgbClr val="C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Azithromycin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has a bigger ring, resulting from insertion of an </a:t>
            </a:r>
            <a:r>
              <a: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-methyl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 between carbons 9 and 10.  The </a:t>
            </a:r>
            <a:r>
              <a:rPr 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ketone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C-9 has also been removed.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larger ring and lack of </a:t>
            </a:r>
            <a:r>
              <a:rPr 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ketone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means that the cyclic </a:t>
            </a:r>
            <a:r>
              <a:rPr 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ketal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cannot form, giving a more acid stable drug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improved activity against Gram (–) bacteria compared to earlier </a:t>
            </a:r>
            <a:r>
              <a:rPr 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macrolides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3158" name="Rectangle 6"/>
          <p:cNvSpPr>
            <a:spLocks noChangeArrowheads="1"/>
          </p:cNvSpPr>
          <p:nvPr/>
        </p:nvSpPr>
        <p:spPr bwMode="auto">
          <a:xfrm>
            <a:off x="1403350" y="44450"/>
            <a:ext cx="7129463" cy="623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Newer Macrolide Antibiotics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31913" y="4248150"/>
            <a:ext cx="6264275" cy="2636838"/>
            <a:chOff x="748" y="2659"/>
            <a:chExt cx="3946" cy="1661"/>
          </a:xfrm>
        </p:grpSpPr>
        <p:pic>
          <p:nvPicPr>
            <p:cNvPr id="8909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659"/>
              <a:ext cx="3946" cy="159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3159" name="Rectangle 7"/>
            <p:cNvSpPr>
              <a:spLocks noChangeArrowheads="1"/>
            </p:cNvSpPr>
            <p:nvPr/>
          </p:nvSpPr>
          <p:spPr bwMode="auto">
            <a:xfrm>
              <a:off x="750" y="4100"/>
              <a:ext cx="90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Clarithromycin</a:t>
              </a:r>
              <a:endParaRPr lang="en-AU" sz="14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3160" name="Rectangle 8"/>
            <p:cNvSpPr>
              <a:spLocks noChangeArrowheads="1"/>
            </p:cNvSpPr>
            <p:nvPr/>
          </p:nvSpPr>
          <p:spPr bwMode="auto">
            <a:xfrm>
              <a:off x="3107" y="4128"/>
              <a:ext cx="8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u="sng">
                  <a:solidFill>
                    <a:srgbClr val="C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Azithromycin</a:t>
              </a:r>
              <a:endParaRPr lang="en-AU" sz="1400" b="1" u="sng">
                <a:solidFill>
                  <a:srgbClr val="C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33163" name="Line 11"/>
          <p:cNvSpPr>
            <a:spLocks noChangeShapeType="1"/>
          </p:cNvSpPr>
          <p:nvPr/>
        </p:nvSpPr>
        <p:spPr bwMode="auto">
          <a:xfrm>
            <a:off x="1763713" y="4508500"/>
            <a:ext cx="431800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433164" name="Line 12"/>
          <p:cNvSpPr>
            <a:spLocks noChangeShapeType="1"/>
          </p:cNvSpPr>
          <p:nvPr/>
        </p:nvSpPr>
        <p:spPr bwMode="auto">
          <a:xfrm>
            <a:off x="5076825" y="4292600"/>
            <a:ext cx="360363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433165" name="Line 13"/>
          <p:cNvSpPr>
            <a:spLocks noChangeShapeType="1"/>
          </p:cNvSpPr>
          <p:nvPr/>
        </p:nvSpPr>
        <p:spPr bwMode="auto">
          <a:xfrm>
            <a:off x="1042988" y="4581525"/>
            <a:ext cx="649287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8909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00C2E35-AF53-421B-A80F-9183194B02B3}" type="datetime1">
              <a:rPr lang="en-AU" altLang="en-US" smtClean="0">
                <a:solidFill>
                  <a:srgbClr val="000000"/>
                </a:solidFill>
              </a:rPr>
              <a:pPr/>
              <a:t>1/09/2020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94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3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3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3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3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3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3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3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3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3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3" grpId="0" animBg="1"/>
      <p:bldP spid="433164" grpId="0" animBg="1"/>
      <p:bldP spid="4331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5319713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71438" y="692150"/>
            <a:ext cx="8964612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compounds were developed to 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overcome the problem of bacteria developing resistance to macrolides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Telithromycin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("ketek")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commenced clinical use in </a:t>
            </a: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2003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is used for the treatment of community acquired pneumonia, acute bacterial exacerbation of chronic bronchitis, and acute sinusitus</a:t>
            </a:r>
            <a:endParaRPr lang="en-US" sz="17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4267200" y="2794000"/>
            <a:ext cx="3962400" cy="796925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C000FF"/>
                </a:solidFill>
              </a:rPr>
              <a:t>Methoxy group needed to prevent internal ketal formation at C-3 or C-9 keto groups (makes it more acid stable)</a:t>
            </a: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435206" name="Line 6"/>
          <p:cNvSpPr>
            <a:spLocks noChangeShapeType="1"/>
          </p:cNvSpPr>
          <p:nvPr/>
        </p:nvSpPr>
        <p:spPr bwMode="auto">
          <a:xfrm flipH="1">
            <a:off x="4140200" y="3573463"/>
            <a:ext cx="457200" cy="1295400"/>
          </a:xfrm>
          <a:prstGeom prst="line">
            <a:avLst/>
          </a:prstGeom>
          <a:noFill/>
          <a:ln w="12700">
            <a:solidFill>
              <a:srgbClr val="C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435207" name="AutoShape 7"/>
          <p:cNvSpPr>
            <a:spLocks/>
          </p:cNvSpPr>
          <p:nvPr/>
        </p:nvSpPr>
        <p:spPr bwMode="auto">
          <a:xfrm>
            <a:off x="2133600" y="2590800"/>
            <a:ext cx="152400" cy="2286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9525">
            <a:solidFill>
              <a:srgbClr val="FF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FF7F00"/>
              </a:solidFill>
            </a:endParaRPr>
          </a:p>
        </p:txBody>
      </p:sp>
      <p:sp>
        <p:nvSpPr>
          <p:cNvPr id="435208" name="Text Box 8"/>
          <p:cNvSpPr txBox="1">
            <a:spLocks noChangeArrowheads="1"/>
          </p:cNvSpPr>
          <p:nvPr/>
        </p:nvSpPr>
        <p:spPr bwMode="auto">
          <a:xfrm>
            <a:off x="152400" y="2819400"/>
            <a:ext cx="2133600" cy="19558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FF7F00"/>
                </a:solidFill>
              </a:rPr>
              <a:t>This </a:t>
            </a:r>
            <a:r>
              <a:rPr lang="en-US" altLang="en-US" sz="1600">
                <a:solidFill>
                  <a:srgbClr val="FF0000"/>
                </a:solidFill>
              </a:rPr>
              <a:t>carbamate</a:t>
            </a:r>
            <a:r>
              <a:rPr lang="en-US" altLang="en-US" sz="1600">
                <a:solidFill>
                  <a:srgbClr val="FF7F00"/>
                </a:solidFill>
              </a:rPr>
              <a:t> with a large aromatic group improves affinity for binding to 50S ribosomal subunit (about 10-fold greater affinity than </a:t>
            </a:r>
            <a:r>
              <a:rPr lang="en-US" altLang="en-US" sz="1600">
                <a:solidFill>
                  <a:srgbClr val="FF6600"/>
                </a:solidFill>
              </a:rPr>
              <a:t>erythromycins</a:t>
            </a:r>
            <a:r>
              <a:rPr lang="en-US" altLang="en-US" sz="1600">
                <a:solidFill>
                  <a:srgbClr val="FF7F00"/>
                </a:solidFill>
              </a:rPr>
              <a:t>)</a:t>
            </a: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435211" name="Rectangle 11"/>
          <p:cNvSpPr>
            <a:spLocks noChangeArrowheads="1"/>
          </p:cNvSpPr>
          <p:nvPr/>
        </p:nvSpPr>
        <p:spPr bwMode="auto">
          <a:xfrm>
            <a:off x="900113" y="77788"/>
            <a:ext cx="7381875" cy="623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Macrolide Antibiotics –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Ketolides</a:t>
            </a:r>
          </a:p>
        </p:txBody>
      </p:sp>
      <p:sp>
        <p:nvSpPr>
          <p:cNvPr id="9012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E4052EE-F9CC-410A-BD0E-9DD8A0B6F046}" type="datetime1">
              <a:rPr lang="en-AU" altLang="en-US" smtClean="0">
                <a:solidFill>
                  <a:srgbClr val="000000"/>
                </a:solidFill>
              </a:rPr>
              <a:pPr/>
              <a:t>1/09/2020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67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5" grpId="0" animBg="1"/>
      <p:bldP spid="435206" grpId="0" animBg="1"/>
      <p:bldP spid="435207" grpId="0" animBg="1"/>
      <p:bldP spid="4352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2"/>
          <p:cNvSpPr>
            <a:spLocks noChangeArrowheads="1"/>
          </p:cNvSpPr>
          <p:nvPr/>
        </p:nvSpPr>
        <p:spPr bwMode="auto">
          <a:xfrm>
            <a:off x="2051050" y="6092825"/>
            <a:ext cx="5545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i="1">
                <a:solidFill>
                  <a:srgbClr val="FF0000"/>
                </a:solidFill>
                <a:ea typeface="MS PGothic" pitchFamily="34" charset="-128"/>
              </a:rPr>
              <a:t>Sulfanilamides</a:t>
            </a:r>
            <a:r>
              <a:rPr kumimoji="1" lang="en-US" altLang="ja-JP" i="1">
                <a:solidFill>
                  <a:srgbClr val="0000FF"/>
                </a:solidFill>
                <a:ea typeface="MS PGothic" pitchFamily="34" charset="-128"/>
              </a:rPr>
              <a:t>  = </a:t>
            </a:r>
            <a:r>
              <a:rPr kumimoji="1" lang="en-US" i="1">
                <a:solidFill>
                  <a:srgbClr val="0000FF"/>
                </a:solidFill>
              </a:rPr>
              <a:t>Aniline substituted sulfonamides</a:t>
            </a:r>
            <a:endParaRPr kumimoji="1" lang="en-US" altLang="ja-JP" i="1">
              <a:solidFill>
                <a:srgbClr val="0000FF"/>
              </a:solidFill>
              <a:ea typeface="MS PGothic" pitchFamily="34" charset="-128"/>
            </a:endParaRPr>
          </a:p>
        </p:txBody>
      </p:sp>
      <p:graphicFrame>
        <p:nvGraphicFramePr>
          <p:cNvPr id="91139" name="Object 1"/>
          <p:cNvGraphicFramePr>
            <a:graphicFrameLocks noChangeAspect="1"/>
          </p:cNvGraphicFramePr>
          <p:nvPr/>
        </p:nvGraphicFramePr>
        <p:xfrm>
          <a:off x="2700338" y="5013325"/>
          <a:ext cx="30511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S ChemDraw Drawing" r:id="rId3" imgW="2153920" imgH="675640" progId="ChemDraw.Document.6.0">
                  <p:embed/>
                </p:oleObj>
              </mc:Choice>
              <mc:Fallback>
                <p:oleObj name="CS ChemDraw Drawing" r:id="rId3" imgW="2153920" imgH="6756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668" t="-2132" r="-668" b="-2132"/>
                      <a:stretch>
                        <a:fillRect/>
                      </a:stretch>
                    </p:blipFill>
                    <p:spPr bwMode="auto">
                      <a:xfrm>
                        <a:off x="2700338" y="5013325"/>
                        <a:ext cx="3051175" cy="955675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397000" y="1341438"/>
            <a:ext cx="6121400" cy="5222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b="1" dirty="0">
                <a:solidFill>
                  <a:srgbClr val="FF0000"/>
                </a:solidFill>
                <a:ea typeface="MS PGothic" pitchFamily="34" charset="-128"/>
              </a:rPr>
              <a:t>Sulfonamides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671888" y="3860800"/>
            <a:ext cx="2987675" cy="1223963"/>
          </a:xfrm>
          <a:prstGeom prst="cloudCallout">
            <a:avLst/>
          </a:prstGeom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2000" b="1" dirty="0">
                <a:solidFill>
                  <a:srgbClr val="790015"/>
                </a:solidFill>
                <a:ea typeface="MS PGothic" pitchFamily="34" charset="-128"/>
              </a:rPr>
              <a:t>Sulfanilamide (parent) </a:t>
            </a:r>
            <a:endParaRPr lang="ar-SA" sz="2000" dirty="0">
              <a:solidFill>
                <a:srgbClr val="FFFFFF"/>
              </a:solidFill>
            </a:endParaRPr>
          </a:p>
        </p:txBody>
      </p:sp>
      <p:sp>
        <p:nvSpPr>
          <p:cNvPr id="91142" name="Rectangle 8"/>
          <p:cNvSpPr>
            <a:spLocks noChangeArrowheads="1"/>
          </p:cNvSpPr>
          <p:nvPr/>
        </p:nvSpPr>
        <p:spPr bwMode="auto">
          <a:xfrm>
            <a:off x="3659188" y="1989138"/>
            <a:ext cx="1595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>
                <a:solidFill>
                  <a:srgbClr val="0000FF"/>
                </a:solidFill>
                <a:ea typeface="MS PGothic" pitchFamily="34" charset="-128"/>
              </a:rPr>
              <a:t>Sulfa drugs</a:t>
            </a:r>
            <a:endParaRPr lang="ar-SA" sz="2000">
              <a:solidFill>
                <a:srgbClr val="0000FF"/>
              </a:solidFill>
            </a:endParaRPr>
          </a:p>
        </p:txBody>
      </p:sp>
      <p:sp>
        <p:nvSpPr>
          <p:cNvPr id="91143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DC5FE62-FD65-40F5-9391-623C0EDB20A1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1"/>
          <p:cNvGraphicFramePr>
            <a:graphicFrameLocks noChangeAspect="1"/>
          </p:cNvGraphicFramePr>
          <p:nvPr/>
        </p:nvGraphicFramePr>
        <p:xfrm>
          <a:off x="827088" y="620713"/>
          <a:ext cx="7348537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S ChemDraw Drawing" r:id="rId4" imgW="4925060" imgH="1564640" progId="ChemDraw.Document.6.0">
                  <p:embed/>
                </p:oleObj>
              </mc:Choice>
              <mc:Fallback>
                <p:oleObj name="CS ChemDraw Drawing" r:id="rId4" imgW="4925060" imgH="15646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04" t="-2071" r="-804" b="-2071"/>
                      <a:stretch>
                        <a:fillRect/>
                      </a:stretch>
                    </p:blipFill>
                    <p:spPr bwMode="auto">
                      <a:xfrm>
                        <a:off x="827088" y="620713"/>
                        <a:ext cx="7348537" cy="2384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323850" y="4581525"/>
            <a:ext cx="84963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1938" indent="-261938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</a:rPr>
              <a:t>It was the </a:t>
            </a:r>
            <a:r>
              <a:rPr lang="en-US">
                <a:solidFill>
                  <a:srgbClr val="FF0066"/>
                </a:solidFill>
              </a:rPr>
              <a:t>first synthetic antibacterial </a:t>
            </a:r>
            <a:r>
              <a:rPr lang="en-US">
                <a:solidFill>
                  <a:srgbClr val="000000"/>
                </a:solidFill>
              </a:rPr>
              <a:t>agent</a:t>
            </a:r>
          </a:p>
          <a:p>
            <a:pPr marL="261938" indent="-261938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</a:rPr>
              <a:t>active in vivo against </a:t>
            </a:r>
            <a:r>
              <a:rPr lang="en-US" i="1">
                <a:solidFill>
                  <a:srgbClr val="0000FF"/>
                </a:solidFill>
              </a:rPr>
              <a:t>streptococcal</a:t>
            </a:r>
            <a:r>
              <a:rPr lang="en-US" i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infections in mice</a:t>
            </a:r>
          </a:p>
          <a:p>
            <a:pPr marL="261938" indent="-261938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</a:rPr>
              <a:t>It is a prodrug </a:t>
            </a:r>
            <a:r>
              <a:rPr lang="en-US">
                <a:solidFill>
                  <a:srgbClr val="3333FF"/>
                </a:solidFill>
              </a:rPr>
              <a:t>(</a:t>
            </a:r>
            <a:r>
              <a:rPr lang="en-US">
                <a:solidFill>
                  <a:srgbClr val="FF0000"/>
                </a:solidFill>
              </a:rPr>
              <a:t>inactive in vitro) </a:t>
            </a:r>
            <a:r>
              <a:rPr lang="en-US">
                <a:solidFill>
                  <a:srgbClr val="000000"/>
                </a:solidFill>
              </a:rPr>
              <a:t>but in </a:t>
            </a:r>
            <a:r>
              <a:rPr lang="en-US">
                <a:solidFill>
                  <a:srgbClr val="FF0000"/>
                </a:solidFill>
              </a:rPr>
              <a:t>vivo </a:t>
            </a:r>
            <a:r>
              <a:rPr lang="en-US">
                <a:solidFill>
                  <a:srgbClr val="000000"/>
                </a:solidFill>
              </a:rPr>
              <a:t>→ sulfanilamide (</a:t>
            </a:r>
            <a:r>
              <a:rPr lang="en-US">
                <a:solidFill>
                  <a:srgbClr val="FF0000"/>
                </a:solidFill>
              </a:rPr>
              <a:t>active form</a:t>
            </a:r>
            <a:r>
              <a:rPr lang="en-US">
                <a:solidFill>
                  <a:srgbClr val="000000"/>
                </a:solidFill>
              </a:rPr>
              <a:t>) </a:t>
            </a:r>
          </a:p>
          <a:p>
            <a:pPr marL="261938" indent="-261938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</a:rPr>
              <a:t>Prontosil undergoes </a:t>
            </a:r>
            <a:r>
              <a:rPr lang="en-US">
                <a:solidFill>
                  <a:srgbClr val="0000FF"/>
                </a:solidFill>
              </a:rPr>
              <a:t>reductive activation </a:t>
            </a:r>
            <a:r>
              <a:rPr lang="en-US">
                <a:solidFill>
                  <a:srgbClr val="000000"/>
                </a:solidFill>
              </a:rPr>
              <a:t>in liver </a:t>
            </a:r>
          </a:p>
        </p:txBody>
      </p:sp>
      <p:sp>
        <p:nvSpPr>
          <p:cNvPr id="92164" name="Rectangle 2"/>
          <p:cNvSpPr>
            <a:spLocks noChangeArrowheads="1"/>
          </p:cNvSpPr>
          <p:nvPr/>
        </p:nvSpPr>
        <p:spPr bwMode="auto">
          <a:xfrm>
            <a:off x="238125" y="4221163"/>
            <a:ext cx="2030413" cy="400050"/>
          </a:xfrm>
          <a:prstGeom prst="rect">
            <a:avLst/>
          </a:prstGeom>
          <a:solidFill>
            <a:srgbClr val="FFE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00000"/>
                </a:solidFill>
              </a:rPr>
              <a:t>Prontosil:</a:t>
            </a:r>
          </a:p>
        </p:txBody>
      </p:sp>
      <p:sp>
        <p:nvSpPr>
          <p:cNvPr id="921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57371F0-C239-4724-A845-F290BDC44438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61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Object 8"/>
          <p:cNvGraphicFramePr>
            <a:graphicFrameLocks/>
          </p:cNvGraphicFramePr>
          <p:nvPr/>
        </p:nvGraphicFramePr>
        <p:xfrm>
          <a:off x="3706813" y="3173413"/>
          <a:ext cx="10731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S ChemDraw Drawing" r:id="rId4" imgW="820420" imgH="1455420" progId="ChemDraw.Document.6.0">
                  <p:embed/>
                </p:oleObj>
              </mc:Choice>
              <mc:Fallback>
                <p:oleObj name="CS ChemDraw Drawing" r:id="rId4" imgW="820420" imgH="1455420" progId="ChemDraw.Document.6.0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77" t="-2226" r="-877" b="-2226"/>
                      <a:stretch>
                        <a:fillRect/>
                      </a:stretch>
                    </p:blipFill>
                    <p:spPr bwMode="auto">
                      <a:xfrm>
                        <a:off x="3706813" y="3173413"/>
                        <a:ext cx="1073150" cy="1943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7" name="Rectangle 5"/>
          <p:cNvSpPr>
            <a:spLocks noChangeArrowheads="1"/>
          </p:cNvSpPr>
          <p:nvPr/>
        </p:nvSpPr>
        <p:spPr bwMode="auto">
          <a:xfrm>
            <a:off x="2195513" y="476250"/>
            <a:ext cx="4910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00000"/>
                </a:solidFill>
              </a:rPr>
              <a:t>Chemical Classification of sulfonamide</a:t>
            </a:r>
            <a:endParaRPr lang="ar-SA" sz="2000">
              <a:solidFill>
                <a:srgbClr val="000000"/>
              </a:solidFill>
            </a:endParaRPr>
          </a:p>
        </p:txBody>
      </p:sp>
      <p:graphicFrame>
        <p:nvGraphicFramePr>
          <p:cNvPr id="93188" name="Object 8"/>
          <p:cNvGraphicFramePr>
            <a:graphicFrameLocks/>
          </p:cNvGraphicFramePr>
          <p:nvPr/>
        </p:nvGraphicFramePr>
        <p:xfrm>
          <a:off x="898525" y="3236913"/>
          <a:ext cx="1073150" cy="188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CS ChemDraw Drawing" r:id="rId6" imgW="820420" imgH="1404620" progId="ChemDraw.Document.6.0">
                  <p:embed/>
                </p:oleObj>
              </mc:Choice>
              <mc:Fallback>
                <p:oleObj name="CS ChemDraw Drawing" r:id="rId6" imgW="820420" imgH="1404620" progId="ChemDraw.Document.6.0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77" t="-2307" r="-877" b="-2307"/>
                      <a:stretch>
                        <a:fillRect/>
                      </a:stretch>
                    </p:blipFill>
                    <p:spPr bwMode="auto">
                      <a:xfrm>
                        <a:off x="898525" y="3236913"/>
                        <a:ext cx="1073150" cy="1881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9" name="Rectangle 7"/>
          <p:cNvSpPr>
            <a:spLocks noChangeArrowheads="1"/>
          </p:cNvSpPr>
          <p:nvPr/>
        </p:nvSpPr>
        <p:spPr bwMode="auto">
          <a:xfrm>
            <a:off x="446088" y="5260975"/>
            <a:ext cx="192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6600FF"/>
                </a:solidFill>
              </a:rPr>
              <a:t>Sulfanilamide</a:t>
            </a:r>
            <a:endParaRPr lang="ar-SA" sz="2000">
              <a:solidFill>
                <a:srgbClr val="000000"/>
              </a:solidFill>
            </a:endParaRPr>
          </a:p>
        </p:txBody>
      </p:sp>
      <p:sp>
        <p:nvSpPr>
          <p:cNvPr id="93190" name="Rectangle 8"/>
          <p:cNvSpPr>
            <a:spLocks noChangeArrowheads="1"/>
          </p:cNvSpPr>
          <p:nvPr/>
        </p:nvSpPr>
        <p:spPr bwMode="auto">
          <a:xfrm>
            <a:off x="209550" y="2236788"/>
            <a:ext cx="2562225" cy="400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Aniline substituted </a:t>
            </a:r>
            <a:endParaRPr lang="ar-SA" sz="2000" b="1">
              <a:solidFill>
                <a:srgbClr val="000000"/>
              </a:solidFill>
            </a:endParaRPr>
          </a:p>
        </p:txBody>
      </p:sp>
      <p:sp>
        <p:nvSpPr>
          <p:cNvPr id="93191" name="Rectangle 9"/>
          <p:cNvSpPr>
            <a:spLocks noChangeArrowheads="1"/>
          </p:cNvSpPr>
          <p:nvPr/>
        </p:nvSpPr>
        <p:spPr bwMode="auto">
          <a:xfrm>
            <a:off x="6443663" y="526097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6600FF"/>
                </a:solidFill>
              </a:rPr>
              <a:t>Prontosil</a:t>
            </a:r>
            <a:endParaRPr lang="ar-SA" sz="2000">
              <a:solidFill>
                <a:srgbClr val="6600FF"/>
              </a:solidFill>
            </a:endParaRPr>
          </a:p>
        </p:txBody>
      </p:sp>
      <p:sp>
        <p:nvSpPr>
          <p:cNvPr id="93192" name="Rectangle 10"/>
          <p:cNvSpPr>
            <a:spLocks noChangeArrowheads="1"/>
          </p:cNvSpPr>
          <p:nvPr/>
        </p:nvSpPr>
        <p:spPr bwMode="auto">
          <a:xfrm>
            <a:off x="6443663" y="2236788"/>
            <a:ext cx="1441450" cy="400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Prodrug </a:t>
            </a:r>
            <a:endParaRPr lang="ar-SA" sz="2000" b="1">
              <a:solidFill>
                <a:srgbClr val="000000"/>
              </a:solidFill>
            </a:endParaRPr>
          </a:p>
        </p:txBody>
      </p:sp>
      <p:sp>
        <p:nvSpPr>
          <p:cNvPr id="93193" name="Rectangle 11"/>
          <p:cNvSpPr>
            <a:spLocks noChangeArrowheads="1"/>
          </p:cNvSpPr>
          <p:nvPr/>
        </p:nvSpPr>
        <p:spPr bwMode="auto">
          <a:xfrm>
            <a:off x="3497263" y="2236788"/>
            <a:ext cx="1795462" cy="400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Non-aniline </a:t>
            </a:r>
          </a:p>
        </p:txBody>
      </p:sp>
      <p:sp>
        <p:nvSpPr>
          <p:cNvPr id="93194" name="Rectangle 12"/>
          <p:cNvSpPr>
            <a:spLocks noChangeArrowheads="1"/>
          </p:cNvSpPr>
          <p:nvPr/>
        </p:nvSpPr>
        <p:spPr bwMode="auto">
          <a:xfrm>
            <a:off x="3494088" y="5260975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6600FF"/>
                </a:solidFill>
              </a:rPr>
              <a:t>Mafenide </a:t>
            </a:r>
            <a:endParaRPr lang="ar-SA" sz="2000">
              <a:solidFill>
                <a:srgbClr val="000000"/>
              </a:solidFill>
            </a:endParaRPr>
          </a:p>
        </p:txBody>
      </p:sp>
      <p:graphicFrame>
        <p:nvGraphicFramePr>
          <p:cNvPr id="93195" name="Object 1"/>
          <p:cNvGraphicFramePr>
            <a:graphicFrameLocks/>
          </p:cNvGraphicFramePr>
          <p:nvPr/>
        </p:nvGraphicFramePr>
        <p:xfrm>
          <a:off x="6151563" y="2781300"/>
          <a:ext cx="2525712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S ChemDraw Drawing" r:id="rId8" imgW="1714500" imgH="1551940" progId="ChemDraw.Document.6.0">
                  <p:embed/>
                </p:oleObj>
              </mc:Choice>
              <mc:Fallback>
                <p:oleObj name="CS ChemDraw Drawing" r:id="rId8" imgW="1714500" imgH="1551940" progId="ChemDraw.Document.6.0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39" t="-2087" r="-839" b="-2087"/>
                      <a:stretch>
                        <a:fillRect/>
                      </a:stretch>
                    </p:blipFill>
                    <p:spPr bwMode="auto">
                      <a:xfrm>
                        <a:off x="6151563" y="2781300"/>
                        <a:ext cx="2525712" cy="2346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250825" y="5229225"/>
            <a:ext cx="8713788" cy="0"/>
          </a:xfrm>
          <a:prstGeom prst="line">
            <a:avLst/>
          </a:prstGeom>
          <a:ln w="19050">
            <a:solidFill>
              <a:srgbClr val="C00000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56100" y="908050"/>
            <a:ext cx="0" cy="649288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476375" y="1557338"/>
            <a:ext cx="5688013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87675" y="2205038"/>
            <a:ext cx="0" cy="3492500"/>
          </a:xfrm>
          <a:prstGeom prst="line">
            <a:avLst/>
          </a:prstGeom>
          <a:ln w="19050">
            <a:solidFill>
              <a:srgbClr val="C0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476375" y="1557338"/>
            <a:ext cx="0" cy="719137"/>
          </a:xfrm>
          <a:prstGeom prst="straightConnector1">
            <a:avLst/>
          </a:prstGeom>
          <a:ln w="412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356100" y="1484313"/>
            <a:ext cx="0" cy="720725"/>
          </a:xfrm>
          <a:prstGeom prst="straightConnector1">
            <a:avLst/>
          </a:prstGeom>
          <a:ln w="412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164388" y="1557338"/>
            <a:ext cx="0" cy="719137"/>
          </a:xfrm>
          <a:prstGeom prst="straightConnector1">
            <a:avLst/>
          </a:prstGeom>
          <a:ln w="412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9388" y="5661025"/>
            <a:ext cx="8713787" cy="0"/>
          </a:xfrm>
          <a:prstGeom prst="line">
            <a:avLst/>
          </a:prstGeom>
          <a:ln w="19050">
            <a:solidFill>
              <a:srgbClr val="C00000">
                <a:alpha val="5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795963" y="2205038"/>
            <a:ext cx="0" cy="3492500"/>
          </a:xfrm>
          <a:prstGeom prst="line">
            <a:avLst/>
          </a:prstGeom>
          <a:ln w="19050">
            <a:solidFill>
              <a:srgbClr val="C00000">
                <a:alpha val="5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63938" y="3284538"/>
            <a:ext cx="503237" cy="2159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06" name="Rectangle 23"/>
          <p:cNvSpPr>
            <a:spLocks noChangeArrowheads="1"/>
          </p:cNvSpPr>
          <p:nvPr/>
        </p:nvSpPr>
        <p:spPr bwMode="auto">
          <a:xfrm>
            <a:off x="3130550" y="2884488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6600FF"/>
                </a:solidFill>
              </a:rPr>
              <a:t>CH</a:t>
            </a:r>
            <a:r>
              <a:rPr lang="en-US" sz="2000" b="1" baseline="-25000">
                <a:solidFill>
                  <a:srgbClr val="6600FF"/>
                </a:solidFill>
              </a:rPr>
              <a:t>2</a:t>
            </a:r>
            <a:r>
              <a:rPr lang="en-US" sz="2000" b="1">
                <a:solidFill>
                  <a:srgbClr val="6600FF"/>
                </a:solidFill>
              </a:rPr>
              <a:t> </a:t>
            </a:r>
            <a:endParaRPr lang="ar-SA" sz="2000">
              <a:solidFill>
                <a:srgbClr val="000000"/>
              </a:solidFill>
            </a:endParaRPr>
          </a:p>
        </p:txBody>
      </p:sp>
      <p:sp>
        <p:nvSpPr>
          <p:cNvPr id="93207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3616B99-3D24-433E-85BB-9ABE1301E047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077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5"/>
          <p:cNvSpPr>
            <a:spLocks noChangeArrowheads="1"/>
          </p:cNvSpPr>
          <p:nvPr/>
        </p:nvSpPr>
        <p:spPr bwMode="auto">
          <a:xfrm>
            <a:off x="179388" y="230188"/>
            <a:ext cx="3816350" cy="461962"/>
          </a:xfrm>
          <a:prstGeom prst="rect">
            <a:avLst/>
          </a:pr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400" b="1">
                <a:solidFill>
                  <a:srgbClr val="CC0000"/>
                </a:solidFill>
              </a:rPr>
              <a:t>SAR</a:t>
            </a:r>
            <a:r>
              <a:rPr kumimoji="1" lang="en-US" altLang="ja-JP" sz="2400" b="1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94211" name="Rectangle 39"/>
          <p:cNvSpPr>
            <a:spLocks noChangeArrowheads="1"/>
          </p:cNvSpPr>
          <p:nvPr/>
        </p:nvSpPr>
        <p:spPr bwMode="auto">
          <a:xfrm>
            <a:off x="2268538" y="1009650"/>
            <a:ext cx="6264275" cy="1339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285750" indent="-28575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1" lang="en-US" altLang="ja-JP">
                <a:solidFill>
                  <a:srgbClr val="FF0000"/>
                </a:solidFill>
                <a:ea typeface="MS PGothic" pitchFamily="34" charset="-128"/>
              </a:rPr>
              <a:t>Free NH</a:t>
            </a:r>
            <a:r>
              <a:rPr kumimoji="1" lang="en-US" altLang="ja-JP" baseline="-25000">
                <a:solidFill>
                  <a:srgbClr val="FF0000"/>
                </a:solidFill>
                <a:ea typeface="MS PGothic" pitchFamily="34" charset="-128"/>
              </a:rPr>
              <a:t>2</a:t>
            </a:r>
            <a:r>
              <a:rPr kumimoji="1" lang="en-US" altLang="ja-JP">
                <a:solidFill>
                  <a:srgbClr val="FF0000"/>
                </a:solidFill>
                <a:ea typeface="MS PGothic" pitchFamily="34" charset="-128"/>
              </a:rPr>
              <a:t> is essential 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for activity. </a:t>
            </a:r>
          </a:p>
          <a:p>
            <a:pPr marL="285750" indent="-28575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1" lang="en-US" altLang="ja-JP">
                <a:solidFill>
                  <a:srgbClr val="FF0000"/>
                </a:solidFill>
                <a:ea typeface="MS PGothic" pitchFamily="34" charset="-128"/>
              </a:rPr>
              <a:t>Removal 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of NH</a:t>
            </a:r>
            <a:r>
              <a:rPr kumimoji="1" lang="en-US" altLang="ja-JP" baseline="-25000">
                <a:solidFill>
                  <a:srgbClr val="000000"/>
                </a:solidFill>
                <a:ea typeface="MS PGothic" pitchFamily="34" charset="-128"/>
              </a:rPr>
              <a:t>2 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→ </a:t>
            </a:r>
            <a:r>
              <a:rPr kumimoji="1" lang="en-US" altLang="ja-JP">
                <a:solidFill>
                  <a:srgbClr val="FF0000"/>
                </a:solidFill>
                <a:ea typeface="MS PGothic" pitchFamily="34" charset="-128"/>
              </a:rPr>
              <a:t>inactive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 compounds. </a:t>
            </a:r>
          </a:p>
          <a:p>
            <a:pPr marL="285750" indent="-28575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1" lang="en-US" altLang="ja-JP">
                <a:solidFill>
                  <a:srgbClr val="FF0000"/>
                </a:solidFill>
                <a:ea typeface="MS PGothic" pitchFamily="34" charset="-128"/>
              </a:rPr>
              <a:t>Shifting 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NH</a:t>
            </a:r>
            <a:r>
              <a:rPr kumimoji="1" lang="en-US" altLang="ja-JP" baseline="-25000">
                <a:solidFill>
                  <a:srgbClr val="000000"/>
                </a:solidFill>
                <a:ea typeface="MS PGothic" pitchFamily="34" charset="-128"/>
              </a:rPr>
              <a:t>2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 gp to </a:t>
            </a:r>
            <a:r>
              <a:rPr kumimoji="1" lang="en-US" altLang="ja-JP" i="1">
                <a:solidFill>
                  <a:srgbClr val="000000"/>
                </a:solidFill>
                <a:ea typeface="MS PGothic" pitchFamily="34" charset="-128"/>
              </a:rPr>
              <a:t>m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- or </a:t>
            </a:r>
            <a:r>
              <a:rPr kumimoji="1" lang="en-US" altLang="ja-JP" i="1">
                <a:solidFill>
                  <a:srgbClr val="000000"/>
                </a:solidFill>
                <a:ea typeface="MS PGothic" pitchFamily="34" charset="-128"/>
              </a:rPr>
              <a:t>o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-position ► </a:t>
            </a:r>
            <a:r>
              <a:rPr kumimoji="1" lang="en-US" altLang="ja-JP">
                <a:solidFill>
                  <a:srgbClr val="FF0000"/>
                </a:solidFill>
                <a:ea typeface="MS PGothic" pitchFamily="34" charset="-128"/>
              </a:rPr>
              <a:t>inactive 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compounds.</a:t>
            </a:r>
          </a:p>
        </p:txBody>
      </p:sp>
      <p:graphicFrame>
        <p:nvGraphicFramePr>
          <p:cNvPr id="94212" name="Object 8"/>
          <p:cNvGraphicFramePr>
            <a:graphicFrameLocks noChangeAspect="1"/>
          </p:cNvGraphicFramePr>
          <p:nvPr/>
        </p:nvGraphicFramePr>
        <p:xfrm>
          <a:off x="2195513" y="2952750"/>
          <a:ext cx="1368425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S ChemDraw Drawing" r:id="rId4" imgW="820420" imgH="1490980" progId="ChemDraw.Document.6.0">
                  <p:embed/>
                </p:oleObj>
              </mc:Choice>
              <mc:Fallback>
                <p:oleObj name="CS ChemDraw Drawing" r:id="rId4" imgW="820420" imgH="14909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734" t="-2197" r="-734" b="-2197"/>
                      <a:stretch>
                        <a:fillRect/>
                      </a:stretch>
                    </p:blipFill>
                    <p:spPr bwMode="auto">
                      <a:xfrm>
                        <a:off x="2195513" y="2952750"/>
                        <a:ext cx="1368425" cy="2482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2411413" y="2781300"/>
            <a:ext cx="720725" cy="71913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rot="16200000">
            <a:off x="935038" y="1952625"/>
            <a:ext cx="1728787" cy="7921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68538" y="4941888"/>
            <a:ext cx="1439862" cy="50323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94216" name="Rectangle 10"/>
          <p:cNvSpPr>
            <a:spLocks noChangeArrowheads="1"/>
          </p:cNvSpPr>
          <p:nvPr/>
        </p:nvSpPr>
        <p:spPr bwMode="auto">
          <a:xfrm>
            <a:off x="539750" y="6269038"/>
            <a:ext cx="5184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SO</a:t>
            </a:r>
            <a:r>
              <a:rPr kumimoji="1" lang="en-US" altLang="ja-JP" sz="2000" baseline="-3000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2</a:t>
            </a:r>
            <a:r>
              <a:rPr kumimoji="1" lang="en-US" altLang="ja-JP" sz="200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 must be </a:t>
            </a:r>
            <a:r>
              <a:rPr kumimoji="1" lang="en-US" altLang="ja-JP" sz="2000">
                <a:solidFill>
                  <a:srgbClr val="FF0000"/>
                </a:solidFill>
                <a:ea typeface="MS PGothic" pitchFamily="34" charset="-128"/>
                <a:cs typeface="Times New Roman" pitchFamily="18" charset="0"/>
              </a:rPr>
              <a:t>directly</a:t>
            </a:r>
            <a:r>
              <a:rPr kumimoji="1" lang="en-US" altLang="ja-JP" sz="200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 attached to phenyl ring</a:t>
            </a:r>
            <a:endParaRPr lang="ar-SA" sz="2000">
              <a:solidFill>
                <a:srgbClr val="000000"/>
              </a:solidFill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348038" y="3933825"/>
            <a:ext cx="1871662" cy="358775"/>
          </a:xfrm>
          <a:prstGeom prst="rightArrow">
            <a:avLst/>
          </a:prstGeom>
          <a:solidFill>
            <a:srgbClr val="9797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94218" name="Rectangle 12"/>
          <p:cNvSpPr>
            <a:spLocks noChangeArrowheads="1"/>
          </p:cNvSpPr>
          <p:nvPr/>
        </p:nvSpPr>
        <p:spPr bwMode="auto">
          <a:xfrm>
            <a:off x="5292725" y="3933825"/>
            <a:ext cx="303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Phenyl group is </a:t>
            </a:r>
            <a:r>
              <a:rPr kumimoji="1" lang="en-US" altLang="ja-JP" sz="2000">
                <a:solidFill>
                  <a:srgbClr val="FF0000"/>
                </a:solidFill>
                <a:ea typeface="MS PGothic" pitchFamily="34" charset="-128"/>
                <a:cs typeface="Times New Roman" pitchFamily="18" charset="0"/>
              </a:rPr>
              <a:t>essential</a:t>
            </a:r>
            <a:endParaRPr lang="ar-SA" sz="2000">
              <a:solidFill>
                <a:srgbClr val="000000"/>
              </a:solidFill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2339976" y="5732462"/>
            <a:ext cx="792162" cy="360363"/>
          </a:xfrm>
          <a:prstGeom prst="rightArrow">
            <a:avLst/>
          </a:prstGeom>
          <a:solidFill>
            <a:srgbClr val="9797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94220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475BCC-9643-4444-80FB-95B9F3861FAC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158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 descr="sulfa 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7778750" cy="4737100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14313" y="371475"/>
            <a:ext cx="6302375" cy="393700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  <p:txBody>
          <a:bodyPr>
            <a:spAutoFit/>
          </a:bodyPr>
          <a:lstStyle/>
          <a:p>
            <a:pPr indent="176213"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Mode of action of sulfonamides &amp; Trimethoprime 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6875463" y="4421188"/>
            <a:ext cx="433387" cy="504825"/>
          </a:xfrm>
          <a:prstGeom prst="star5">
            <a:avLst/>
          </a:prstGeom>
          <a:solidFill>
            <a:srgbClr val="FF0000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3635375" y="2909888"/>
            <a:ext cx="576263" cy="4762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9523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AE10BE4-28C0-4765-9AA4-748180C4FB0C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463" y="733425"/>
            <a:ext cx="8964612" cy="1158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Sulfonamides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act as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competitive inhibitors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enzyme </a:t>
            </a:r>
            <a:r>
              <a:rPr lang="en-US" b="1" u="sng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dihydropteroate</a:t>
            </a:r>
            <a:r>
              <a:rPr lang="en-US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synthase,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is a crucial enzyme for bacteria since it is needed for the synthesis of folic acid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E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250825" y="1589088"/>
            <a:ext cx="3313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Dihydropetridine + PABA </a:t>
            </a:r>
            <a:endParaRPr lang="ar-SA" sz="2000" b="1">
              <a:solidFill>
                <a:srgbClr val="000000"/>
              </a:solidFill>
            </a:endParaRPr>
          </a:p>
        </p:txBody>
      </p:sp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3805238" y="1085850"/>
            <a:ext cx="1889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Dihydropteroate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synthase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96260" name="Rectangle 8"/>
          <p:cNvSpPr>
            <a:spLocks noChangeArrowheads="1"/>
          </p:cNvSpPr>
          <p:nvPr/>
        </p:nvSpPr>
        <p:spPr bwMode="auto">
          <a:xfrm>
            <a:off x="6156325" y="1589088"/>
            <a:ext cx="2519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Dihydropteroate </a:t>
            </a:r>
            <a:endParaRPr lang="ar-SA" sz="2000" b="1">
              <a:solidFill>
                <a:srgbClr val="000000"/>
              </a:solidFill>
            </a:endParaRPr>
          </a:p>
        </p:txBody>
      </p:sp>
      <p:sp>
        <p:nvSpPr>
          <p:cNvPr id="96261" name="Rectangle 14"/>
          <p:cNvSpPr>
            <a:spLocks noChangeArrowheads="1"/>
          </p:cNvSpPr>
          <p:nvPr/>
        </p:nvSpPr>
        <p:spPr bwMode="auto">
          <a:xfrm>
            <a:off x="395288" y="4046538"/>
            <a:ext cx="237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Dihydrofolic acid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C00FF"/>
                </a:solidFill>
              </a:rPr>
              <a:t>DHFA </a:t>
            </a:r>
            <a:endParaRPr lang="ar-SA" sz="2000" b="1">
              <a:solidFill>
                <a:srgbClr val="CC00FF"/>
              </a:solidFill>
            </a:endParaRPr>
          </a:p>
        </p:txBody>
      </p:sp>
      <p:sp>
        <p:nvSpPr>
          <p:cNvPr id="96262" name="Rectangle 15"/>
          <p:cNvSpPr>
            <a:spLocks noChangeArrowheads="1"/>
          </p:cNvSpPr>
          <p:nvPr/>
        </p:nvSpPr>
        <p:spPr bwMode="auto">
          <a:xfrm>
            <a:off x="3475038" y="3644900"/>
            <a:ext cx="1608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Dihydrofolate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Reductase 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96263" name="Rectangle 17"/>
          <p:cNvSpPr>
            <a:spLocks noChangeArrowheads="1"/>
          </p:cNvSpPr>
          <p:nvPr/>
        </p:nvSpPr>
        <p:spPr bwMode="auto">
          <a:xfrm>
            <a:off x="5580063" y="4089400"/>
            <a:ext cx="2808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Tetrahydrofolic acid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C00FF"/>
                </a:solidFill>
              </a:rPr>
              <a:t>THFA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endParaRPr lang="ar-SA" sz="2000" b="1">
              <a:solidFill>
                <a:srgbClr val="000000"/>
              </a:solidFill>
            </a:endParaRPr>
          </a:p>
        </p:txBody>
      </p:sp>
      <p:sp>
        <p:nvSpPr>
          <p:cNvPr id="96264" name="Rectangle 23"/>
          <p:cNvSpPr>
            <a:spLocks noChangeArrowheads="1"/>
          </p:cNvSpPr>
          <p:nvPr/>
        </p:nvSpPr>
        <p:spPr bwMode="auto">
          <a:xfrm>
            <a:off x="323850" y="5084763"/>
            <a:ext cx="8280400" cy="1339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273050" indent="-27305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</a:rPr>
              <a:t>Sulfonamides are </a:t>
            </a:r>
            <a:r>
              <a:rPr lang="en-US" b="1">
                <a:solidFill>
                  <a:srgbClr val="0000FF"/>
                </a:solidFill>
              </a:rPr>
              <a:t>bacteriostatic</a:t>
            </a:r>
            <a:r>
              <a:rPr lang="en-US">
                <a:solidFill>
                  <a:srgbClr val="000000"/>
                </a:solidFill>
              </a:rPr>
              <a:t> &amp; classified as </a:t>
            </a:r>
            <a:r>
              <a:rPr lang="en-US" b="1">
                <a:solidFill>
                  <a:srgbClr val="0000FF"/>
                </a:solidFill>
              </a:rPr>
              <a:t>antimetabolites</a:t>
            </a:r>
          </a:p>
          <a:p>
            <a:pPr marL="273050" indent="-27305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</a:rPr>
              <a:t>Sulfonamides are inhibitors of </a:t>
            </a:r>
            <a:r>
              <a:rPr lang="en-US" b="1">
                <a:solidFill>
                  <a:srgbClr val="000000"/>
                </a:solidFill>
              </a:rPr>
              <a:t>Dihydropteroate synthase</a:t>
            </a:r>
            <a:endParaRPr lang="en-US">
              <a:solidFill>
                <a:srgbClr val="000000"/>
              </a:solidFill>
            </a:endParaRPr>
          </a:p>
          <a:p>
            <a:pPr marL="273050" indent="-27305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</a:rPr>
              <a:t>Trimethoprime is competitive inhibitor for </a:t>
            </a:r>
            <a:r>
              <a:rPr lang="en-US" b="1">
                <a:solidFill>
                  <a:srgbClr val="000000"/>
                </a:solidFill>
              </a:rPr>
              <a:t>dihydrofolate reductase  </a:t>
            </a: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4356100" y="1844675"/>
            <a:ext cx="576263" cy="4762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7524750" y="5949950"/>
            <a:ext cx="360363" cy="431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6516688" y="5516563"/>
            <a:ext cx="647700" cy="5048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4067175" y="4365625"/>
            <a:ext cx="504825" cy="431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FFFF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419475" y="1773238"/>
            <a:ext cx="2592388" cy="0"/>
          </a:xfrm>
          <a:prstGeom prst="straightConnector1">
            <a:avLst/>
          </a:prstGeom>
          <a:ln w="41275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916238" y="4294188"/>
            <a:ext cx="2592387" cy="0"/>
          </a:xfrm>
          <a:prstGeom prst="straightConnector1">
            <a:avLst/>
          </a:prstGeom>
          <a:ln w="41275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Callout 33"/>
          <p:cNvSpPr/>
          <p:nvPr/>
        </p:nvSpPr>
        <p:spPr>
          <a:xfrm>
            <a:off x="5219700" y="260350"/>
            <a:ext cx="2160588" cy="1008063"/>
          </a:xfrm>
          <a:prstGeom prst="cloudCallout">
            <a:avLst/>
          </a:prstGeom>
          <a:solidFill>
            <a:schemeClr val="bg1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600" dirty="0">
                <a:solidFill>
                  <a:srgbClr val="FF0000"/>
                </a:solidFill>
                <a:ea typeface="MS PGothic" pitchFamily="34" charset="-128"/>
              </a:rPr>
              <a:t>Inhibited by Sulfanilamide </a:t>
            </a:r>
            <a:endParaRPr lang="ar-SA" sz="1600" dirty="0">
              <a:solidFill>
                <a:srgbClr val="FF0000"/>
              </a:solidFill>
            </a:endParaRPr>
          </a:p>
        </p:txBody>
      </p:sp>
      <p:sp>
        <p:nvSpPr>
          <p:cNvPr id="38" name="Cloud Callout 37"/>
          <p:cNvSpPr/>
          <p:nvPr/>
        </p:nvSpPr>
        <p:spPr>
          <a:xfrm>
            <a:off x="4427538" y="2781300"/>
            <a:ext cx="2305050" cy="1008063"/>
          </a:xfrm>
          <a:prstGeom prst="cloudCallout">
            <a:avLst/>
          </a:prstGeom>
          <a:solidFill>
            <a:schemeClr val="bg1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600" dirty="0">
                <a:solidFill>
                  <a:srgbClr val="FF0000"/>
                </a:solidFill>
                <a:ea typeface="MS PGothic" pitchFamily="34" charset="-128"/>
              </a:rPr>
              <a:t>Inhibited by Trimethoprime</a:t>
            </a:r>
            <a:endParaRPr lang="ar-SA" sz="1600" dirty="0">
              <a:solidFill>
                <a:srgbClr val="FF0000"/>
              </a:solidFill>
            </a:endParaRPr>
          </a:p>
        </p:txBody>
      </p:sp>
      <p:sp>
        <p:nvSpPr>
          <p:cNvPr id="96273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D47770A-FDCB-44C7-81D5-0FC05DDB46CB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ChangeArrowheads="1"/>
          </p:cNvSpPr>
          <p:nvPr/>
        </p:nvSpPr>
        <p:spPr bwMode="auto">
          <a:xfrm>
            <a:off x="323850" y="620713"/>
            <a:ext cx="7272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HOW</a:t>
            </a: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can sulfonamides inhibit dihydropteroate synthase??</a:t>
            </a:r>
            <a:endParaRPr lang="en-US" sz="2000">
              <a:solidFill>
                <a:srgbClr val="6600FF"/>
              </a:solidFill>
            </a:endParaRPr>
          </a:p>
        </p:txBody>
      </p:sp>
      <p:graphicFrame>
        <p:nvGraphicFramePr>
          <p:cNvPr id="97283" name="Object 1"/>
          <p:cNvGraphicFramePr>
            <a:graphicFrameLocks noChangeAspect="1"/>
          </p:cNvGraphicFramePr>
          <p:nvPr/>
        </p:nvGraphicFramePr>
        <p:xfrm>
          <a:off x="1042988" y="2492375"/>
          <a:ext cx="64166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S ChemDraw Drawing" r:id="rId3" imgW="5758180" imgH="2067560" progId="ChemDraw.Document.6.0">
                  <p:embed/>
                </p:oleObj>
              </mc:Choice>
              <mc:Fallback>
                <p:oleObj name="CS ChemDraw Drawing" r:id="rId3" imgW="5758180" imgH="20675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492375"/>
                        <a:ext cx="6416675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50825" y="5221288"/>
            <a:ext cx="85693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Both are</a:t>
            </a:r>
            <a:r>
              <a:rPr lang="en-US" b="1">
                <a:solidFill>
                  <a:srgbClr val="CC00FF"/>
                </a:solidFill>
              </a:rPr>
              <a:t> isosteres </a:t>
            </a:r>
            <a:r>
              <a:rPr lang="en-US">
                <a:solidFill>
                  <a:srgbClr val="000000"/>
                </a:solidFill>
              </a:rPr>
              <a:t>(similar </a:t>
            </a:r>
            <a:r>
              <a:rPr lang="en-US" u="sng">
                <a:solidFill>
                  <a:srgbClr val="FF0000"/>
                </a:solidFill>
              </a:rPr>
              <a:t>intratomic</a:t>
            </a:r>
            <a:r>
              <a:rPr lang="en-US">
                <a:solidFill>
                  <a:srgbClr val="000000"/>
                </a:solidFill>
              </a:rPr>
              <a:t> distances) &amp; bonding interactions so sulfa occupy active site of dihydropteroate synthase &amp; prevent binding of PABA</a:t>
            </a:r>
            <a:endParaRPr lang="en-US">
              <a:solidFill>
                <a:srgbClr val="6600FF"/>
              </a:solidFill>
            </a:endParaRPr>
          </a:p>
        </p:txBody>
      </p:sp>
      <p:sp>
        <p:nvSpPr>
          <p:cNvPr id="97285" name="Rectangle 6"/>
          <p:cNvSpPr>
            <a:spLocks noChangeArrowheads="1"/>
          </p:cNvSpPr>
          <p:nvPr/>
        </p:nvSpPr>
        <p:spPr bwMode="auto">
          <a:xfrm>
            <a:off x="323850" y="1044575"/>
            <a:ext cx="8496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They inhibit binding of PABA to dihydropteroate synthase resulting in enzyme inhibition (</a:t>
            </a:r>
            <a:r>
              <a:rPr lang="en-US">
                <a:solidFill>
                  <a:srgbClr val="0000FF"/>
                </a:solidFill>
              </a:rPr>
              <a:t>competitive antagonist</a:t>
            </a:r>
            <a:r>
              <a:rPr lang="en-US">
                <a:solidFill>
                  <a:srgbClr val="000000"/>
                </a:solidFill>
              </a:rPr>
              <a:t>)</a:t>
            </a:r>
            <a:endParaRPr lang="en-US">
              <a:solidFill>
                <a:srgbClr val="6600FF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372225" y="1773238"/>
            <a:ext cx="2051050" cy="863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CC00FF"/>
                </a:solidFill>
              </a:rPr>
              <a:t>isosteres</a:t>
            </a:r>
            <a:endParaRPr lang="ar-SA" sz="2000" dirty="0">
              <a:solidFill>
                <a:srgbClr val="FFFFFF"/>
              </a:solidFill>
            </a:endParaRPr>
          </a:p>
        </p:txBody>
      </p:sp>
      <p:sp>
        <p:nvSpPr>
          <p:cNvPr id="9728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77D8723-C14B-4FB2-A5D4-FD4930C2BB24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Text Box 2"/>
          <p:cNvSpPr txBox="1">
            <a:spLocks noChangeArrowheads="1"/>
          </p:cNvSpPr>
          <p:nvPr/>
        </p:nvSpPr>
        <p:spPr bwMode="auto">
          <a:xfrm>
            <a:off x="144463" y="836613"/>
            <a:ext cx="8964612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8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of the major advantages of the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lactam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antibiotics is that </a:t>
            </a:r>
            <a:r>
              <a:rPr lang="en-US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act on a process that does not occur in mammalian cells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9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we have already seen that they are not the "ultimate" drugs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9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compounds that act as </a:t>
            </a:r>
            <a:r>
              <a:rPr lang="en-US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antibacterials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US" sz="2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inhibiting ribosomal mediated protein biosynthesis, the issue of selectivity becomes important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9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Selectivity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the key since eukaryotic organisms also use </a:t>
            </a:r>
            <a:r>
              <a:rPr lang="en-US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mediate their protein synthesis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9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Selectivity with these drugs can be achieved because bacteria have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 subunits (50S and 30S) in their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(the place where protein synthesis occurs) 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(note that mammals have 60S &amp; 40S subunits)</a:t>
            </a:r>
          </a:p>
        </p:txBody>
      </p:sp>
      <p:sp>
        <p:nvSpPr>
          <p:cNvPr id="408581" name="Rectangle 5"/>
          <p:cNvSpPr>
            <a:spLocks noChangeArrowheads="1"/>
          </p:cNvSpPr>
          <p:nvPr/>
        </p:nvSpPr>
        <p:spPr bwMode="auto">
          <a:xfrm>
            <a:off x="817563" y="115888"/>
            <a:ext cx="7508875" cy="623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Inhibitors of Protein Biosynthesis</a:t>
            </a:r>
          </a:p>
        </p:txBody>
      </p:sp>
      <p:sp>
        <p:nvSpPr>
          <p:cNvPr id="7066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0D78AC2-E2DE-4435-97F3-3AA63724D86C}" type="datetime1">
              <a:rPr lang="en-AU" altLang="en-US" smtClean="0">
                <a:solidFill>
                  <a:srgbClr val="000000"/>
                </a:solidFill>
              </a:rPr>
              <a:pPr/>
              <a:t>1/09/2020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90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8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8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8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8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8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8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8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8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8FA6564-E9FE-479E-BD86-51A9A40C2DB5}" type="slidenum">
              <a:rPr lang="en-AU" altLang="en-US" smtClean="0">
                <a:solidFill>
                  <a:srgbClr val="000000"/>
                </a:solidFill>
              </a:rPr>
              <a:pPr/>
              <a:t>30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0" y="785813"/>
            <a:ext cx="89916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reason sulfonamides are effective is that they mimic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aminobenzoic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acid (PABA)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Due to their similarity with PABA, it is not surprising that sulfonamides block the PABA binding site of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dihydropteroate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synthase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71625"/>
            <a:ext cx="7986713" cy="17145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132263"/>
            <a:ext cx="7632700" cy="186848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096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4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4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ChangeArrowheads="1"/>
          </p:cNvSpPr>
          <p:nvPr/>
        </p:nvSpPr>
        <p:spPr bwMode="auto">
          <a:xfrm>
            <a:off x="323850" y="2654300"/>
            <a:ext cx="8351838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3050" indent="-27305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</a:rPr>
              <a:t>Susceptible bacteria are </a:t>
            </a:r>
            <a:r>
              <a:rPr lang="en-US">
                <a:solidFill>
                  <a:srgbClr val="0000FF"/>
                </a:solidFill>
              </a:rPr>
              <a:t>unable to take up folic acid </a:t>
            </a:r>
            <a:r>
              <a:rPr lang="en-US">
                <a:solidFill>
                  <a:srgbClr val="000000"/>
                </a:solidFill>
              </a:rPr>
              <a:t>&amp; must synthesize it. </a:t>
            </a:r>
          </a:p>
          <a:p>
            <a:pPr marL="273050" indent="-27305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</a:rPr>
              <a:t>Folates are essential for the biosynthesis of </a:t>
            </a:r>
            <a:r>
              <a:rPr lang="en-US" b="1">
                <a:solidFill>
                  <a:srgbClr val="0000FF"/>
                </a:solidFill>
              </a:rPr>
              <a:t>thymidine</a:t>
            </a:r>
            <a:r>
              <a:rPr lang="en-US">
                <a:solidFill>
                  <a:srgbClr val="000000"/>
                </a:solidFill>
              </a:rPr>
              <a:t>, without which bacteria cannot multiply </a:t>
            </a:r>
            <a:r>
              <a:rPr lang="en-US" b="1">
                <a:solidFill>
                  <a:srgbClr val="0000FF"/>
                </a:solidFill>
              </a:rPr>
              <a:t>DNA</a:t>
            </a:r>
            <a:r>
              <a:rPr lang="en-US">
                <a:solidFill>
                  <a:srgbClr val="000000"/>
                </a:solidFill>
              </a:rPr>
              <a:t>. </a:t>
            </a:r>
          </a:p>
          <a:p>
            <a:pPr marL="273050" indent="-27305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</a:rPr>
              <a:t>In Humans folic acid is supplied in diet &amp; they lack </a:t>
            </a:r>
            <a:r>
              <a:rPr lang="en-US">
                <a:solidFill>
                  <a:srgbClr val="0000FF"/>
                </a:solidFill>
              </a:rPr>
              <a:t>dihydropteroate synthase</a:t>
            </a:r>
            <a:r>
              <a:rPr lang="en-US">
                <a:solidFill>
                  <a:srgbClr val="000000"/>
                </a:solidFill>
              </a:rPr>
              <a:t>. Consequently, sulfonamides/Trimethoprime have </a:t>
            </a:r>
            <a:r>
              <a:rPr lang="en-US">
                <a:solidFill>
                  <a:srgbClr val="FF0000"/>
                </a:solidFill>
              </a:rPr>
              <a:t>selective toxicity</a:t>
            </a:r>
            <a:r>
              <a:rPr lang="en-US">
                <a:solidFill>
                  <a:srgbClr val="000000"/>
                </a:solidFill>
              </a:rPr>
              <a:t>.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ChangeArrowheads="1"/>
          </p:cNvSpPr>
          <p:nvPr/>
        </p:nvSpPr>
        <p:spPr bwMode="auto">
          <a:xfrm>
            <a:off x="539750" y="1125538"/>
            <a:ext cx="7481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HOW </a:t>
            </a:r>
            <a:r>
              <a:rPr lang="en-US" sz="2400">
                <a:solidFill>
                  <a:srgbClr val="000000"/>
                </a:solidFill>
                <a:latin typeface="Comic Sans MS" pitchFamily="66" charset="0"/>
              </a:rPr>
              <a:t>can sulfonamides inhibit bacterial growth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???</a:t>
            </a:r>
            <a:endParaRPr lang="ar-SA" sz="2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11188" y="1743075"/>
            <a:ext cx="673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WHY </a:t>
            </a:r>
            <a:r>
              <a:rPr lang="en-US" sz="2400">
                <a:solidFill>
                  <a:srgbClr val="000000"/>
                </a:solidFill>
                <a:latin typeface="Comic Sans MS" pitchFamily="66" charset="0"/>
              </a:rPr>
              <a:t>sulfonamides have selective toxicity</a:t>
            </a: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???</a:t>
            </a:r>
            <a:endParaRPr lang="ar-SA" sz="2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93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DCE127B-3703-4835-BDA5-773E77B72BF6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7EA384B-40F8-4D50-898E-6509D32C2F24}" type="slidenum">
              <a:rPr lang="ar-SA" smtClean="0">
                <a:solidFill>
                  <a:srgbClr val="000000"/>
                </a:solidFill>
                <a:cs typeface="Arial" pitchFamily="34" charset="0"/>
              </a:rPr>
              <a:pPr/>
              <a:t>32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03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03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035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0358" name="Rectangle 30"/>
          <p:cNvSpPr>
            <a:spLocks noChangeArrowheads="1"/>
          </p:cNvSpPr>
          <p:nvPr/>
        </p:nvSpPr>
        <p:spPr bwMode="auto">
          <a:xfrm>
            <a:off x="214313" y="908050"/>
            <a:ext cx="303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0066"/>
                </a:solidFill>
              </a:rPr>
              <a:t>1- Amphoteric characters:</a:t>
            </a:r>
          </a:p>
        </p:txBody>
      </p:sp>
      <p:sp>
        <p:nvSpPr>
          <p:cNvPr id="853028" name="Rectangle 36"/>
          <p:cNvSpPr>
            <a:spLocks noChangeArrowheads="1"/>
          </p:cNvSpPr>
          <p:nvPr/>
        </p:nvSpPr>
        <p:spPr bwMode="auto">
          <a:xfrm>
            <a:off x="142875" y="292100"/>
            <a:ext cx="8715375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srgbClr val="CC0000"/>
                </a:solidFill>
                <a:cs typeface="Arial" charset="0"/>
              </a:rPr>
              <a:t>Physicochemical properties of sulfa drugs</a:t>
            </a:r>
          </a:p>
        </p:txBody>
      </p:sp>
      <p:graphicFrame>
        <p:nvGraphicFramePr>
          <p:cNvPr id="100360" name="Object 1"/>
          <p:cNvGraphicFramePr>
            <a:graphicFrameLocks noChangeAspect="1"/>
          </p:cNvGraphicFramePr>
          <p:nvPr/>
        </p:nvGraphicFramePr>
        <p:xfrm>
          <a:off x="2651125" y="1341438"/>
          <a:ext cx="4729163" cy="230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CS ChemDraw Drawing" r:id="rId4" imgW="3611880" imgH="1760220" progId="ChemDraw.Document.6.0">
                  <p:embed/>
                </p:oleObj>
              </mc:Choice>
              <mc:Fallback>
                <p:oleObj name="CS ChemDraw Drawing" r:id="rId4" imgW="3611880" imgH="17602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771" t="-2251" r="-771" b="-2251"/>
                      <a:stretch>
                        <a:fillRect/>
                      </a:stretch>
                    </p:blipFill>
                    <p:spPr bwMode="auto">
                      <a:xfrm>
                        <a:off x="2651125" y="1341438"/>
                        <a:ext cx="4729163" cy="23066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1" name="Rectangle 1"/>
          <p:cNvSpPr>
            <a:spLocks noChangeArrowheads="1"/>
          </p:cNvSpPr>
          <p:nvPr/>
        </p:nvSpPr>
        <p:spPr bwMode="auto">
          <a:xfrm>
            <a:off x="611188" y="3860800"/>
            <a:ext cx="698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</a:rPr>
              <a:t>Sulfonamides react as acid with bases  &amp; react as base with acids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2" name="Rectangle 34"/>
          <p:cNvSpPr>
            <a:spLocks noChangeArrowheads="1"/>
          </p:cNvSpPr>
          <p:nvPr/>
        </p:nvSpPr>
        <p:spPr bwMode="auto">
          <a:xfrm>
            <a:off x="395288" y="5237163"/>
            <a:ext cx="79216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3525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57200" algn="l"/>
                <a:tab pos="752475" algn="l"/>
              </a:tabLst>
            </a:pPr>
            <a:r>
              <a:rPr lang="en-US" b="1">
                <a:solidFill>
                  <a:srgbClr val="CC00FF"/>
                </a:solidFill>
              </a:rPr>
              <a:t>In water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n-US">
                <a:solidFill>
                  <a:srgbClr val="000000"/>
                </a:solidFill>
              </a:rPr>
              <a:t>All sulfonamides are </a:t>
            </a:r>
            <a:r>
              <a:rPr lang="en-US">
                <a:solidFill>
                  <a:srgbClr val="FF0000"/>
                </a:solidFill>
              </a:rPr>
              <a:t>insoluble </a:t>
            </a:r>
            <a:r>
              <a:rPr lang="en-US" u="sng">
                <a:solidFill>
                  <a:srgbClr val="000000"/>
                </a:solidFill>
              </a:rPr>
              <a:t>except </a:t>
            </a:r>
            <a:r>
              <a:rPr lang="en-US">
                <a:solidFill>
                  <a:srgbClr val="000000"/>
                </a:solidFill>
              </a:rPr>
              <a:t>the </a:t>
            </a:r>
            <a:r>
              <a:rPr lang="en-US">
                <a:solidFill>
                  <a:srgbClr val="0000FF"/>
                </a:solidFill>
              </a:rPr>
              <a:t>sodium salts</a:t>
            </a:r>
          </a:p>
          <a:p>
            <a:pPr indent="263525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57200" algn="l"/>
                <a:tab pos="752475" algn="l"/>
              </a:tabLst>
            </a:pPr>
            <a:r>
              <a:rPr lang="en-US" b="1">
                <a:solidFill>
                  <a:srgbClr val="CC00FF"/>
                </a:solidFill>
              </a:rPr>
              <a:t>In alkali: </a:t>
            </a:r>
            <a:r>
              <a:rPr lang="en-US">
                <a:solidFill>
                  <a:srgbClr val="000000"/>
                </a:solidFill>
              </a:rPr>
              <a:t>all are </a:t>
            </a:r>
            <a:r>
              <a:rPr lang="en-US">
                <a:solidFill>
                  <a:srgbClr val="FF0000"/>
                </a:solidFill>
              </a:rPr>
              <a:t>soluble </a:t>
            </a:r>
            <a:r>
              <a:rPr lang="en-US">
                <a:solidFill>
                  <a:srgbClr val="000000"/>
                </a:solidFill>
              </a:rPr>
              <a:t>in except</a:t>
            </a:r>
            <a:r>
              <a:rPr lang="en-US">
                <a:solidFill>
                  <a:srgbClr val="0000FF"/>
                </a:solidFill>
              </a:rPr>
              <a:t> sulfaguanidine </a:t>
            </a:r>
          </a:p>
          <a:p>
            <a:pPr indent="263525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457200" algn="l"/>
                <a:tab pos="752475" algn="l"/>
              </a:tabLst>
            </a:pPr>
            <a:r>
              <a:rPr lang="en-US" b="1">
                <a:solidFill>
                  <a:srgbClr val="CC00FF"/>
                </a:solidFill>
              </a:rPr>
              <a:t>In acids: </a:t>
            </a:r>
            <a:r>
              <a:rPr lang="en-US">
                <a:solidFill>
                  <a:srgbClr val="000000"/>
                </a:solidFill>
              </a:rPr>
              <a:t>all are</a:t>
            </a:r>
            <a:r>
              <a:rPr lang="en-US">
                <a:solidFill>
                  <a:srgbClr val="FF0000"/>
                </a:solidFill>
              </a:rPr>
              <a:t> soluble </a:t>
            </a:r>
            <a:r>
              <a:rPr lang="en-US">
                <a:solidFill>
                  <a:srgbClr val="000000"/>
                </a:solidFill>
              </a:rPr>
              <a:t>in acids. 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9388" y="4695825"/>
            <a:ext cx="8137525" cy="40005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752475" algn="l"/>
              </a:tabLst>
              <a:defRPr/>
            </a:pPr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Solubility of sulfa drugs</a:t>
            </a:r>
          </a:p>
        </p:txBody>
      </p:sp>
    </p:spTree>
    <p:extLst>
      <p:ext uri="{BB962C8B-B14F-4D97-AF65-F5344CB8AC3E}">
        <p14:creationId xmlns:p14="http://schemas.microsoft.com/office/powerpoint/2010/main" val="801852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188913"/>
            <a:ext cx="8715375" cy="41592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6600FF"/>
                </a:solidFill>
                <a:cs typeface="Arial" charset="0"/>
              </a:rPr>
              <a:t>Crystallurea &amp; PKa  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323850" y="3838575"/>
            <a:ext cx="85725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pH of urine is </a:t>
            </a:r>
            <a:r>
              <a:rPr lang="en-US" sz="2000">
                <a:solidFill>
                  <a:srgbClr val="FF3399"/>
                </a:solidFill>
              </a:rPr>
              <a:t>~ 6</a:t>
            </a:r>
            <a:r>
              <a:rPr lang="en-US" sz="2000">
                <a:solidFill>
                  <a:srgbClr val="6600FF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and </a:t>
            </a:r>
            <a:r>
              <a:rPr lang="en-US" sz="2000">
                <a:solidFill>
                  <a:srgbClr val="FF0000"/>
                </a:solidFill>
              </a:rPr>
              <a:t>decrease</a:t>
            </a:r>
            <a:r>
              <a:rPr lang="en-US" sz="2000">
                <a:solidFill>
                  <a:srgbClr val="000000"/>
                </a:solidFill>
              </a:rPr>
              <a:t> in bacterial infection which lead to precipitation of sulfonamides in kidney  → cause sever renal damage</a:t>
            </a:r>
            <a:r>
              <a:rPr lang="en-US" sz="2000">
                <a:solidFill>
                  <a:srgbClr val="6600FF"/>
                </a:solidFill>
              </a:rPr>
              <a:t>   </a:t>
            </a:r>
          </a:p>
        </p:txBody>
      </p:sp>
      <p:sp>
        <p:nvSpPr>
          <p:cNvPr id="101380" name="Rectangle 1"/>
          <p:cNvSpPr>
            <a:spLocks noChangeArrowheads="1"/>
          </p:cNvSpPr>
          <p:nvPr/>
        </p:nvSpPr>
        <p:spPr bwMode="auto">
          <a:xfrm>
            <a:off x="107950" y="685800"/>
            <a:ext cx="87122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6600FF"/>
                </a:solidFill>
              </a:rPr>
              <a:t>Crystallurea: is the </a:t>
            </a:r>
            <a:r>
              <a:rPr lang="en-US" sz="2000">
                <a:solidFill>
                  <a:srgbClr val="000000"/>
                </a:solidFill>
              </a:rPr>
              <a:t>precipitation of sulfonamides as </a:t>
            </a:r>
            <a:r>
              <a:rPr lang="en-US" sz="2000">
                <a:solidFill>
                  <a:srgbClr val="FF0000"/>
                </a:solidFill>
              </a:rPr>
              <a:t>crystals</a:t>
            </a:r>
            <a:r>
              <a:rPr lang="en-US" sz="2000">
                <a:solidFill>
                  <a:srgbClr val="000000"/>
                </a:solidFill>
              </a:rPr>
              <a:t> in kidney which may cause </a:t>
            </a:r>
            <a:r>
              <a:rPr lang="en-US" sz="2000">
                <a:solidFill>
                  <a:srgbClr val="FF0000"/>
                </a:solidFill>
                <a:cs typeface="Times New Roman" pitchFamily="18" charset="0"/>
              </a:rPr>
              <a:t>kidney damage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01381" name="Rectangle 8"/>
          <p:cNvSpPr>
            <a:spLocks noChangeArrowheads="1"/>
          </p:cNvSpPr>
          <p:nvPr/>
        </p:nvSpPr>
        <p:spPr bwMode="auto">
          <a:xfrm>
            <a:off x="323850" y="5189538"/>
            <a:ext cx="7777163" cy="400050"/>
          </a:xfrm>
          <a:prstGeom prst="rect">
            <a:avLst/>
          </a:prstGeom>
          <a:solidFill>
            <a:srgbClr val="FFFF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  <a:cs typeface="Arial" pitchFamily="34" charset="0"/>
              </a:rPr>
              <a:t>N.B: pKa = pH at which 50% of the compound is ionized</a:t>
            </a:r>
            <a:endParaRPr lang="ar-SA" sz="2000">
              <a:solidFill>
                <a:srgbClr val="FF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lum bright="-16000" contrast="42000"/>
          </a:blip>
          <a:srcRect/>
          <a:stretch>
            <a:fillRect/>
          </a:stretch>
        </p:blipFill>
        <p:spPr bwMode="auto">
          <a:xfrm>
            <a:off x="827088" y="1858963"/>
            <a:ext cx="7042150" cy="1857375"/>
          </a:xfrm>
          <a:prstGeom prst="rect">
            <a:avLst/>
          </a:prstGeom>
          <a:noFill/>
          <a:ln w="12700">
            <a:solidFill>
              <a:schemeClr val="accent1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10138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2EECEAC-A53C-4377-90E6-58421FE0476C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9"/>
          <p:cNvSpPr>
            <a:spLocks noChangeArrowheads="1"/>
          </p:cNvSpPr>
          <p:nvPr/>
        </p:nvSpPr>
        <p:spPr bwMode="auto">
          <a:xfrm>
            <a:off x="1547813" y="1816100"/>
            <a:ext cx="5953125" cy="460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HOW can we </a:t>
            </a:r>
            <a:r>
              <a:rPr lang="en-US" sz="2400" b="1">
                <a:solidFill>
                  <a:srgbClr val="0000FF"/>
                </a:solidFill>
                <a:latin typeface="Comic Sans MS" pitchFamily="66" charset="0"/>
              </a:rPr>
              <a:t>prevent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Crystallurea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??? </a:t>
            </a:r>
          </a:p>
        </p:txBody>
      </p:sp>
      <p:sp>
        <p:nvSpPr>
          <p:cNvPr id="102403" name="Rectangle 10"/>
          <p:cNvSpPr>
            <a:spLocks noChangeArrowheads="1"/>
          </p:cNvSpPr>
          <p:nvPr/>
        </p:nvSpPr>
        <p:spPr bwMode="auto">
          <a:xfrm>
            <a:off x="357188" y="2386013"/>
            <a:ext cx="8462962" cy="2555875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342900" indent="-342900" algn="l" rt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>
                <a:solidFill>
                  <a:srgbClr val="000000"/>
                </a:solidFill>
              </a:rPr>
              <a:t>Increasing </a:t>
            </a:r>
            <a:r>
              <a:rPr lang="en-US" sz="2000">
                <a:solidFill>
                  <a:srgbClr val="FF0000"/>
                </a:solidFill>
              </a:rPr>
              <a:t>urine flow </a:t>
            </a:r>
            <a:r>
              <a:rPr lang="en-US" sz="2000">
                <a:solidFill>
                  <a:srgbClr val="000000"/>
                </a:solidFill>
              </a:rPr>
              <a:t>(by drinking water)</a:t>
            </a:r>
          </a:p>
          <a:p>
            <a:pPr marL="342900" indent="-342900" algn="l" rt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>
                <a:solidFill>
                  <a:srgbClr val="000000"/>
                </a:solidFill>
              </a:rPr>
              <a:t>Increasing </a:t>
            </a:r>
            <a:r>
              <a:rPr lang="en-US" sz="2000">
                <a:solidFill>
                  <a:srgbClr val="FF0000"/>
                </a:solidFill>
              </a:rPr>
              <a:t>pH</a:t>
            </a:r>
            <a:r>
              <a:rPr lang="en-US" sz="2000">
                <a:solidFill>
                  <a:srgbClr val="000000"/>
                </a:solidFill>
              </a:rPr>
              <a:t> of the urine (by using oral sodium bicarbonate)</a:t>
            </a:r>
          </a:p>
          <a:p>
            <a:pPr marL="342900" indent="-342900" algn="l" rt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>
                <a:solidFill>
                  <a:srgbClr val="000000"/>
                </a:solidFill>
              </a:rPr>
              <a:t>Preparing derivatives with </a:t>
            </a:r>
            <a:r>
              <a:rPr lang="en-US" sz="2000">
                <a:solidFill>
                  <a:srgbClr val="FF0000"/>
                </a:solidFill>
              </a:rPr>
              <a:t>lower pKa </a:t>
            </a:r>
            <a:r>
              <a:rPr lang="en-US" sz="2000">
                <a:solidFill>
                  <a:srgbClr val="000000"/>
                </a:solidFill>
              </a:rPr>
              <a:t>(will not precipitate at urine pH)</a:t>
            </a:r>
          </a:p>
          <a:p>
            <a:pPr marL="342900" indent="-342900" algn="l" rt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>
                <a:solidFill>
                  <a:srgbClr val="FF0000"/>
                </a:solidFill>
              </a:rPr>
              <a:t>Mixing</a:t>
            </a:r>
            <a:r>
              <a:rPr lang="en-US" sz="2000">
                <a:solidFill>
                  <a:srgbClr val="000000"/>
                </a:solidFill>
              </a:rPr>
              <a:t> different sulfonamides to achieve the total dose </a:t>
            </a:r>
          </a:p>
        </p:txBody>
      </p:sp>
      <p:sp>
        <p:nvSpPr>
          <p:cNvPr id="1024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35DB90-7C87-4D34-B022-97E71734126F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2"/>
          <p:cNvSpPr>
            <a:spLocks noChangeArrowheads="1"/>
          </p:cNvSpPr>
          <p:nvPr/>
        </p:nvSpPr>
        <p:spPr bwMode="auto">
          <a:xfrm>
            <a:off x="3059113" y="3276600"/>
            <a:ext cx="2376487" cy="400050"/>
          </a:xfrm>
          <a:prstGeom prst="rect">
            <a:avLst/>
          </a:prstGeom>
          <a:solidFill>
            <a:srgbClr val="8FE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b="1">
                <a:solidFill>
                  <a:srgbClr val="000066"/>
                </a:solidFill>
              </a:rPr>
              <a:t>1- Systemic sulfa</a:t>
            </a:r>
          </a:p>
        </p:txBody>
      </p:sp>
      <p:sp>
        <p:nvSpPr>
          <p:cNvPr id="103427" name="Rectangle 30"/>
          <p:cNvSpPr>
            <a:spLocks noChangeArrowheads="1"/>
          </p:cNvSpPr>
          <p:nvPr/>
        </p:nvSpPr>
        <p:spPr bwMode="auto">
          <a:xfrm>
            <a:off x="900113" y="3821113"/>
            <a:ext cx="2303462" cy="400050"/>
          </a:xfrm>
          <a:prstGeom prst="rect">
            <a:avLst/>
          </a:prstGeom>
          <a:solidFill>
            <a:srgbClr val="8FE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>
                <a:solidFill>
                  <a:srgbClr val="002060"/>
                </a:solidFill>
                <a:ea typeface="MS PGothic" pitchFamily="34" charset="-128"/>
              </a:rPr>
              <a:t>2- Intestinal sulfa</a:t>
            </a:r>
          </a:p>
        </p:txBody>
      </p:sp>
      <p:sp>
        <p:nvSpPr>
          <p:cNvPr id="103428" name="Rectangle 30"/>
          <p:cNvSpPr>
            <a:spLocks noChangeArrowheads="1"/>
          </p:cNvSpPr>
          <p:nvPr/>
        </p:nvSpPr>
        <p:spPr bwMode="auto">
          <a:xfrm>
            <a:off x="2987675" y="4324350"/>
            <a:ext cx="2520950" cy="400050"/>
          </a:xfrm>
          <a:prstGeom prst="rect">
            <a:avLst/>
          </a:prstGeom>
          <a:solidFill>
            <a:srgbClr val="8FE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b="1">
                <a:solidFill>
                  <a:srgbClr val="002060"/>
                </a:solidFill>
                <a:ea typeface="MS PGothic" pitchFamily="34" charset="-128"/>
                <a:cs typeface="Times New Roman" pitchFamily="18" charset="0"/>
              </a:rPr>
              <a:t>4- Sulfa for burn </a:t>
            </a:r>
            <a:r>
              <a:rPr kumimoji="1" lang="en-US" altLang="ja-JP" sz="2000" b="1">
                <a:solidFill>
                  <a:srgbClr val="002060"/>
                </a:solidFill>
                <a:ea typeface="MS PGothic" pitchFamily="34" charset="-128"/>
                <a:cs typeface="Times New Roman" pitchFamily="18" charset="0"/>
              </a:rPr>
              <a:t> </a:t>
            </a:r>
          </a:p>
        </p:txBody>
      </p:sp>
      <p:sp>
        <p:nvSpPr>
          <p:cNvPr id="103429" name="Rectangle 1"/>
          <p:cNvSpPr>
            <a:spLocks noChangeArrowheads="1"/>
          </p:cNvSpPr>
          <p:nvPr/>
        </p:nvSpPr>
        <p:spPr bwMode="auto">
          <a:xfrm>
            <a:off x="5364163" y="3821113"/>
            <a:ext cx="2592387" cy="400050"/>
          </a:xfrm>
          <a:prstGeom prst="rect">
            <a:avLst/>
          </a:prstGeom>
          <a:solidFill>
            <a:srgbClr val="8FE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l"/>
              </a:tabLst>
            </a:pPr>
            <a:r>
              <a:rPr kumimoji="1" lang="en-US" altLang="ja-JP" sz="2000" b="1">
                <a:solidFill>
                  <a:srgbClr val="002060"/>
                </a:solidFill>
                <a:ea typeface="MS PGothic" pitchFamily="34" charset="-128"/>
                <a:cs typeface="Times New Roman" pitchFamily="18" charset="0"/>
              </a:rPr>
              <a:t>3- Ophthalmic sulfa</a:t>
            </a:r>
          </a:p>
        </p:txBody>
      </p:sp>
      <p:sp>
        <p:nvSpPr>
          <p:cNvPr id="103430" name="Rectangle 31"/>
          <p:cNvSpPr>
            <a:spLocks noChangeArrowheads="1"/>
          </p:cNvSpPr>
          <p:nvPr/>
        </p:nvSpPr>
        <p:spPr bwMode="auto">
          <a:xfrm>
            <a:off x="1908175" y="1044575"/>
            <a:ext cx="4859338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 b="1">
                <a:solidFill>
                  <a:srgbClr val="FF0000"/>
                </a:solidFill>
                <a:cs typeface="Arial" pitchFamily="34" charset="0"/>
              </a:rPr>
              <a:t>Clinical </a:t>
            </a:r>
            <a:r>
              <a:rPr kumimoji="1" lang="en-US" sz="2000" b="1">
                <a:solidFill>
                  <a:srgbClr val="000000"/>
                </a:solidFill>
                <a:cs typeface="Arial" pitchFamily="34" charset="0"/>
              </a:rPr>
              <a:t>classification of sulfonamides </a:t>
            </a:r>
          </a:p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 b="1">
                <a:solidFill>
                  <a:srgbClr val="C00000"/>
                </a:solidFill>
                <a:cs typeface="Arial" pitchFamily="34" charset="0"/>
              </a:rPr>
              <a:t>(</a:t>
            </a:r>
            <a:r>
              <a:rPr kumimoji="1" lang="en-US" sz="2000" b="1">
                <a:solidFill>
                  <a:srgbClr val="6600FF"/>
                </a:solidFill>
                <a:cs typeface="Arial" pitchFamily="34" charset="0"/>
              </a:rPr>
              <a:t>according to use</a:t>
            </a:r>
            <a:r>
              <a:rPr kumimoji="1" lang="en-US" sz="2000" b="1">
                <a:solidFill>
                  <a:srgbClr val="C0000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8" name="Down Arrow 7"/>
          <p:cNvSpPr/>
          <p:nvPr/>
        </p:nvSpPr>
        <p:spPr>
          <a:xfrm>
            <a:off x="3995738" y="2052638"/>
            <a:ext cx="863600" cy="1081087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343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2CB00D3-3D65-4152-B91E-E306C355BEC5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4"/>
          <p:cNvSpPr>
            <a:spLocks noChangeArrowheads="1"/>
          </p:cNvSpPr>
          <p:nvPr/>
        </p:nvSpPr>
        <p:spPr bwMode="auto">
          <a:xfrm>
            <a:off x="539750" y="1731963"/>
            <a:ext cx="15668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>
                <a:solidFill>
                  <a:srgbClr val="CC0000"/>
                </a:solidFill>
              </a:rPr>
              <a:t>Short-acting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4451" name="Rectangle 32"/>
          <p:cNvSpPr>
            <a:spLocks noChangeArrowheads="1"/>
          </p:cNvSpPr>
          <p:nvPr/>
        </p:nvSpPr>
        <p:spPr bwMode="auto">
          <a:xfrm>
            <a:off x="155575" y="1012825"/>
            <a:ext cx="3552825" cy="400050"/>
          </a:xfrm>
          <a:prstGeom prst="rect">
            <a:avLst/>
          </a:prstGeom>
          <a:solidFill>
            <a:srgbClr val="8FE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b="1">
                <a:solidFill>
                  <a:srgbClr val="000066"/>
                </a:solidFill>
              </a:rPr>
              <a:t>1- Systemic sulfonamides:</a:t>
            </a:r>
          </a:p>
        </p:txBody>
      </p:sp>
      <p:graphicFrame>
        <p:nvGraphicFramePr>
          <p:cNvPr id="104452" name="Object 1"/>
          <p:cNvGraphicFramePr>
            <a:graphicFrameLocks noChangeAspect="1"/>
          </p:cNvGraphicFramePr>
          <p:nvPr/>
        </p:nvGraphicFramePr>
        <p:xfrm>
          <a:off x="539750" y="2170113"/>
          <a:ext cx="2016125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CS ChemDraw Drawing" r:id="rId4" imgW="1892300" imgH="1925320" progId="ChemDraw.Document.6.0">
                  <p:embed/>
                </p:oleObj>
              </mc:Choice>
              <mc:Fallback>
                <p:oleObj name="CS ChemDraw Drawing" r:id="rId4" imgW="1892300" imgH="19253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170113"/>
                        <a:ext cx="2016125" cy="204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3" name="Rectangle 29"/>
          <p:cNvSpPr>
            <a:spLocks noChangeArrowheads="1"/>
          </p:cNvSpPr>
          <p:nvPr/>
        </p:nvSpPr>
        <p:spPr bwMode="auto">
          <a:xfrm>
            <a:off x="2771775" y="1731963"/>
            <a:ext cx="23780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>
                <a:solidFill>
                  <a:srgbClr val="CC0000"/>
                </a:solidFill>
              </a:rPr>
              <a:t>Intermediate-acting</a:t>
            </a:r>
          </a:p>
        </p:txBody>
      </p:sp>
      <p:graphicFrame>
        <p:nvGraphicFramePr>
          <p:cNvPr id="104454" name="Object 9"/>
          <p:cNvGraphicFramePr>
            <a:graphicFrameLocks noChangeAspect="1"/>
          </p:cNvGraphicFramePr>
          <p:nvPr/>
        </p:nvGraphicFramePr>
        <p:xfrm>
          <a:off x="3203575" y="2305050"/>
          <a:ext cx="2016125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CS ChemDraw Drawing" r:id="rId6" imgW="1950720" imgH="1854200" progId="ChemDraw.Document.6.0">
                  <p:embed/>
                </p:oleObj>
              </mc:Choice>
              <mc:Fallback>
                <p:oleObj name="CS ChemDraw Drawing" r:id="rId6" imgW="1950720" imgH="18542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305050"/>
                        <a:ext cx="2016125" cy="191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539750" y="4508500"/>
            <a:ext cx="78120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56" name="Rectangle 15"/>
          <p:cNvSpPr>
            <a:spLocks noChangeArrowheads="1"/>
          </p:cNvSpPr>
          <p:nvPr/>
        </p:nvSpPr>
        <p:spPr bwMode="auto">
          <a:xfrm>
            <a:off x="468313" y="452120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</a:rPr>
              <a:t>t</a:t>
            </a:r>
            <a:r>
              <a:rPr kumimoji="1" lang="en-US" baseline="-25000">
                <a:solidFill>
                  <a:srgbClr val="000000"/>
                </a:solidFill>
              </a:rPr>
              <a:t>1/2</a:t>
            </a:r>
            <a:r>
              <a:rPr kumimoji="1" lang="en-US">
                <a:solidFill>
                  <a:srgbClr val="000000"/>
                </a:solidFill>
              </a:rPr>
              <a:t> </a:t>
            </a:r>
            <a:r>
              <a:rPr kumimoji="1" lang="en-US">
                <a:solidFill>
                  <a:srgbClr val="6600FF"/>
                </a:solidFill>
              </a:rPr>
              <a:t>4-7 </a:t>
            </a:r>
            <a:r>
              <a:rPr kumimoji="1" lang="en-US">
                <a:solidFill>
                  <a:srgbClr val="000000"/>
                </a:solidFill>
              </a:rPr>
              <a:t>hours  </a:t>
            </a:r>
          </a:p>
        </p:txBody>
      </p:sp>
      <p:sp>
        <p:nvSpPr>
          <p:cNvPr id="104457" name="Rectangle 16"/>
          <p:cNvSpPr>
            <a:spLocks noChangeArrowheads="1"/>
          </p:cNvSpPr>
          <p:nvPr/>
        </p:nvSpPr>
        <p:spPr bwMode="auto">
          <a:xfrm>
            <a:off x="3132138" y="4508500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>
                <a:solidFill>
                  <a:srgbClr val="000000"/>
                </a:solidFill>
              </a:rPr>
              <a:t>t</a:t>
            </a:r>
            <a:r>
              <a:rPr kumimoji="1" lang="en-US" baseline="-25000">
                <a:solidFill>
                  <a:srgbClr val="000000"/>
                </a:solidFill>
              </a:rPr>
              <a:t>1/2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kumimoji="1" lang="en-US" altLang="ja-JP">
                <a:solidFill>
                  <a:srgbClr val="6600FF"/>
                </a:solidFill>
                <a:ea typeface="MS PGothic" pitchFamily="34" charset="-128"/>
              </a:rPr>
              <a:t>10-12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 hours.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104458" name="Rectangle 18"/>
          <p:cNvSpPr>
            <a:spLocks noChangeArrowheads="1"/>
          </p:cNvSpPr>
          <p:nvPr/>
        </p:nvSpPr>
        <p:spPr bwMode="auto">
          <a:xfrm>
            <a:off x="5945188" y="4581525"/>
            <a:ext cx="2155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t</a:t>
            </a:r>
            <a:r>
              <a:rPr kumimoji="1" lang="en-US" altLang="ja-JP" baseline="-25000">
                <a:solidFill>
                  <a:srgbClr val="000000"/>
                </a:solidFill>
                <a:ea typeface="MS PGothic" pitchFamily="34" charset="-128"/>
              </a:rPr>
              <a:t>1/2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 are </a:t>
            </a:r>
            <a:r>
              <a:rPr kumimoji="1" lang="en-US" altLang="ja-JP">
                <a:solidFill>
                  <a:srgbClr val="6600FF"/>
                </a:solidFill>
                <a:ea typeface="MS PGothic" pitchFamily="34" charset="-128"/>
              </a:rPr>
              <a:t>35-40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 hours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104459" name="Rectangle 19"/>
          <p:cNvSpPr>
            <a:spLocks noChangeArrowheads="1"/>
          </p:cNvSpPr>
          <p:nvPr/>
        </p:nvSpPr>
        <p:spPr bwMode="auto">
          <a:xfrm>
            <a:off x="250825" y="5940425"/>
            <a:ext cx="813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b="1">
                <a:solidFill>
                  <a:srgbClr val="FF0000"/>
                </a:solidFill>
                <a:ea typeface="MS PGothic" pitchFamily="34" charset="-128"/>
              </a:rPr>
              <a:t>N.B</a:t>
            </a:r>
            <a:r>
              <a:rPr kumimoji="1" lang="en-US" altLang="ja-JP" b="1">
                <a:solidFill>
                  <a:srgbClr val="000000"/>
                </a:solidFill>
                <a:ea typeface="MS PGothic" pitchFamily="34" charset="-128"/>
              </a:rPr>
              <a:t>: </a:t>
            </a:r>
            <a:r>
              <a:rPr kumimoji="1" lang="en-US" altLang="ja-JP">
                <a:solidFill>
                  <a:srgbClr val="0000FF"/>
                </a:solidFill>
                <a:ea typeface="MS PGothic" pitchFamily="34" charset="-128"/>
              </a:rPr>
              <a:t>long-acting sulfonamides 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used only under </a:t>
            </a:r>
            <a:r>
              <a:rPr kumimoji="1" lang="en-US" altLang="ja-JP" u="sng">
                <a:solidFill>
                  <a:srgbClr val="FF0000"/>
                </a:solidFill>
                <a:ea typeface="MS PGothic" pitchFamily="34" charset="-128"/>
              </a:rPr>
              <a:t>restricted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 medical supervision </a:t>
            </a:r>
            <a:endParaRPr lang="ar-SA">
              <a:solidFill>
                <a:srgbClr val="000000"/>
              </a:solidFill>
            </a:endParaRPr>
          </a:p>
        </p:txBody>
      </p:sp>
      <p:graphicFrame>
        <p:nvGraphicFramePr>
          <p:cNvPr id="104460" name="Object 9"/>
          <p:cNvGraphicFramePr>
            <a:graphicFrameLocks noChangeAspect="1"/>
          </p:cNvGraphicFramePr>
          <p:nvPr/>
        </p:nvGraphicFramePr>
        <p:xfrm>
          <a:off x="6032500" y="2130425"/>
          <a:ext cx="2379663" cy="20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CS ChemDraw Drawing" r:id="rId8" imgW="2359660" imgH="2072640" progId="ChemDraw.Document.6.0">
                  <p:embed/>
                </p:oleObj>
              </mc:Choice>
              <mc:Fallback>
                <p:oleObj name="CS ChemDraw Drawing" r:id="rId8" imgW="2359660" imgH="20726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2130425"/>
                        <a:ext cx="2379663" cy="209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1" name="Rectangle 31"/>
          <p:cNvSpPr>
            <a:spLocks noChangeArrowheads="1"/>
          </p:cNvSpPr>
          <p:nvPr/>
        </p:nvSpPr>
        <p:spPr bwMode="auto">
          <a:xfrm>
            <a:off x="6588125" y="1779588"/>
            <a:ext cx="15255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00000"/>
                </a:solidFill>
              </a:rPr>
              <a:t>Long-acting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39750" y="5013325"/>
            <a:ext cx="78120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63" name="Rectangle 20"/>
          <p:cNvSpPr>
            <a:spLocks noChangeArrowheads="1"/>
          </p:cNvSpPr>
          <p:nvPr/>
        </p:nvSpPr>
        <p:spPr bwMode="auto">
          <a:xfrm>
            <a:off x="250825" y="5373688"/>
            <a:ext cx="1249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>
                <a:solidFill>
                  <a:srgbClr val="002060"/>
                </a:solidFill>
              </a:rPr>
              <a:t>Uses: </a:t>
            </a:r>
            <a:r>
              <a:rPr kumimoji="1" lang="en-US">
                <a:solidFill>
                  <a:srgbClr val="002060"/>
                </a:solidFill>
              </a:rPr>
              <a:t>UTI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10446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A22D7B1-9347-425C-B911-0DA177737EFD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551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Object 8"/>
          <p:cNvGraphicFramePr>
            <a:graphicFrameLocks noChangeAspect="1"/>
          </p:cNvGraphicFramePr>
          <p:nvPr/>
        </p:nvGraphicFramePr>
        <p:xfrm>
          <a:off x="2076450" y="3140075"/>
          <a:ext cx="442277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CS ChemDraw Drawing" r:id="rId3" imgW="4777740" imgH="2565400" progId="ChemDraw.Document.6.0">
                  <p:embed/>
                </p:oleObj>
              </mc:Choice>
              <mc:Fallback>
                <p:oleObj name="CS ChemDraw Drawing" r:id="rId3" imgW="4777740" imgH="25654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3140075"/>
                        <a:ext cx="442277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5" name="Rectangle 30"/>
          <p:cNvSpPr>
            <a:spLocks noChangeArrowheads="1"/>
          </p:cNvSpPr>
          <p:nvPr/>
        </p:nvSpPr>
        <p:spPr bwMode="auto">
          <a:xfrm>
            <a:off x="171450" y="404813"/>
            <a:ext cx="3608388" cy="400050"/>
          </a:xfrm>
          <a:prstGeom prst="rect">
            <a:avLst/>
          </a:prstGeom>
          <a:solidFill>
            <a:srgbClr val="8FE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>
                <a:solidFill>
                  <a:srgbClr val="002060"/>
                </a:solidFill>
                <a:ea typeface="MS PGothic" pitchFamily="34" charset="-128"/>
              </a:rPr>
              <a:t>2- Intestinal sulfonamides</a:t>
            </a:r>
          </a:p>
        </p:txBody>
      </p:sp>
      <p:sp>
        <p:nvSpPr>
          <p:cNvPr id="105476" name="Rectangle 31"/>
          <p:cNvSpPr>
            <a:spLocks noChangeArrowheads="1"/>
          </p:cNvSpPr>
          <p:nvPr/>
        </p:nvSpPr>
        <p:spPr bwMode="auto">
          <a:xfrm>
            <a:off x="323850" y="968375"/>
            <a:ext cx="8461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6213" indent="-176213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Used in </a:t>
            </a:r>
            <a:r>
              <a:rPr kumimoji="1" lang="en-US" altLang="ja-JP">
                <a:solidFill>
                  <a:srgbClr val="0000FF"/>
                </a:solidFill>
                <a:ea typeface="MS PGothic" pitchFamily="34" charset="-128"/>
              </a:rPr>
              <a:t>intestinal infections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. </a:t>
            </a:r>
          </a:p>
          <a:p>
            <a:pPr marL="176213" indent="-176213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They are </a:t>
            </a:r>
            <a:r>
              <a:rPr kumimoji="1" lang="en-US" altLang="ja-JP">
                <a:solidFill>
                  <a:srgbClr val="FF0000"/>
                </a:solidFill>
                <a:ea typeface="MS PGothic" pitchFamily="34" charset="-128"/>
              </a:rPr>
              <a:t>poorly absorbed 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from GIT </a:t>
            </a:r>
            <a:r>
              <a:rPr kumimoji="1" lang="en-US" altLang="ja-JP">
                <a:solidFill>
                  <a:srgbClr val="0000FF"/>
                </a:solidFill>
                <a:ea typeface="MS PGothic" pitchFamily="34" charset="-128"/>
              </a:rPr>
              <a:t>►► 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so they give a </a:t>
            </a:r>
            <a:r>
              <a:rPr kumimoji="1" lang="en-US" altLang="ja-JP">
                <a:solidFill>
                  <a:srgbClr val="FF0000"/>
                </a:solidFill>
                <a:ea typeface="MS PGothic" pitchFamily="34" charset="-128"/>
              </a:rPr>
              <a:t>local effect 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. </a:t>
            </a:r>
          </a:p>
        </p:txBody>
      </p:sp>
      <p:sp>
        <p:nvSpPr>
          <p:cNvPr id="105477" name="Rectangle 8"/>
          <p:cNvSpPr>
            <a:spLocks noChangeArrowheads="1"/>
          </p:cNvSpPr>
          <p:nvPr/>
        </p:nvSpPr>
        <p:spPr bwMode="auto">
          <a:xfrm>
            <a:off x="323850" y="2717800"/>
            <a:ext cx="2803525" cy="423863"/>
          </a:xfrm>
          <a:prstGeom prst="rect">
            <a:avLst/>
          </a:prstGeom>
          <a:solidFill>
            <a:srgbClr val="FFE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Phthalyl sulfathiazole</a:t>
            </a:r>
            <a:endParaRPr lang="en-US" sz="20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5478" name="Rectangle 5"/>
          <p:cNvSpPr>
            <a:spLocks noChangeArrowheads="1"/>
          </p:cNvSpPr>
          <p:nvPr/>
        </p:nvSpPr>
        <p:spPr bwMode="auto">
          <a:xfrm>
            <a:off x="323850" y="5581650"/>
            <a:ext cx="83518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6213" indent="-176213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It is </a:t>
            </a:r>
            <a:r>
              <a:rPr kumimoji="1" lang="en-US" altLang="ja-JP">
                <a:solidFill>
                  <a:srgbClr val="FF0000"/>
                </a:solidFill>
                <a:ea typeface="MS PGothic" pitchFamily="34" charset="-128"/>
              </a:rPr>
              <a:t>Zwitter ionic prodrug 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► has </a:t>
            </a:r>
            <a:r>
              <a:rPr kumimoji="1" lang="en-US" altLang="ja-JP">
                <a:solidFill>
                  <a:srgbClr val="FF0000"/>
                </a:solidFill>
                <a:ea typeface="MS PGothic" pitchFamily="34" charset="-128"/>
              </a:rPr>
              <a:t>poor absorption </a:t>
            </a:r>
          </a:p>
          <a:p>
            <a:pPr marL="176213" indent="-176213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ja-JP">
                <a:solidFill>
                  <a:srgbClr val="FF0000"/>
                </a:solidFill>
                <a:ea typeface="MS PGothic" pitchFamily="34" charset="-128"/>
              </a:rPr>
              <a:t>Bacterial hydrolysis 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in the </a:t>
            </a:r>
            <a:r>
              <a:rPr kumimoji="1" lang="en-US" altLang="ja-JP">
                <a:solidFill>
                  <a:srgbClr val="FF0000"/>
                </a:solidFill>
                <a:ea typeface="MS PGothic" pitchFamily="34" charset="-128"/>
              </a:rPr>
              <a:t>colon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 will slowly release the parent </a:t>
            </a:r>
            <a:r>
              <a:rPr lang="en-US">
                <a:solidFill>
                  <a:srgbClr val="000000"/>
                </a:solidFill>
              </a:rPr>
              <a:t>sulfathiazole</a:t>
            </a:r>
            <a:endParaRPr kumimoji="1" lang="en-US" altLang="ja-JP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5479" name="Rectangle 6"/>
          <p:cNvSpPr>
            <a:spLocks noChangeArrowheads="1"/>
          </p:cNvSpPr>
          <p:nvPr/>
        </p:nvSpPr>
        <p:spPr bwMode="auto">
          <a:xfrm>
            <a:off x="5700713" y="4179888"/>
            <a:ext cx="160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b="1">
                <a:solidFill>
                  <a:srgbClr val="FF0000"/>
                </a:solidFill>
                <a:ea typeface="MS PGothic" pitchFamily="34" charset="-128"/>
              </a:rPr>
              <a:t>Zwitter ionic </a:t>
            </a: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10548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C937DB0-ED95-4139-B52F-60A082BDBD0E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649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650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6501" name="Rectangle 32"/>
          <p:cNvSpPr>
            <a:spLocks noChangeArrowheads="1"/>
          </p:cNvSpPr>
          <p:nvPr/>
        </p:nvSpPr>
        <p:spPr bwMode="auto">
          <a:xfrm>
            <a:off x="196850" y="508000"/>
            <a:ext cx="3870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>
                <a:solidFill>
                  <a:srgbClr val="CC0000"/>
                </a:solidFill>
                <a:ea typeface="MS PGothic" pitchFamily="34" charset="-128"/>
              </a:rPr>
              <a:t>Sulfasalazine (</a:t>
            </a:r>
            <a:r>
              <a:rPr kumimoji="1" lang="en-US" altLang="ja-JP" sz="2000" b="1">
                <a:solidFill>
                  <a:srgbClr val="FF0000"/>
                </a:solidFill>
                <a:ea typeface="MS PGothic" pitchFamily="34" charset="-128"/>
              </a:rPr>
              <a:t>salazopyrine®</a:t>
            </a:r>
            <a:r>
              <a:rPr kumimoji="1" lang="en-US" altLang="ja-JP" sz="2000" b="1">
                <a:solidFill>
                  <a:srgbClr val="CC0000"/>
                </a:solidFill>
                <a:ea typeface="MS PGothic" pitchFamily="34" charset="-128"/>
              </a:rPr>
              <a:t>)</a:t>
            </a:r>
          </a:p>
        </p:txBody>
      </p:sp>
      <p:graphicFrame>
        <p:nvGraphicFramePr>
          <p:cNvPr id="106502" name="Object 35"/>
          <p:cNvGraphicFramePr>
            <a:graphicFrameLocks noChangeAspect="1"/>
          </p:cNvGraphicFramePr>
          <p:nvPr/>
        </p:nvGraphicFramePr>
        <p:xfrm>
          <a:off x="395288" y="1196975"/>
          <a:ext cx="833755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S ChemDraw Drawing" r:id="rId4" imgW="6032500" imgH="2067560" progId="ChemDraw.Document.6.0">
                  <p:embed/>
                </p:oleObj>
              </mc:Choice>
              <mc:Fallback>
                <p:oleObj name="CS ChemDraw Drawing" r:id="rId4" imgW="6032500" imgH="20675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109" t="-2809" r="-1109" b="-2809"/>
                      <a:stretch>
                        <a:fillRect/>
                      </a:stretch>
                    </p:blipFill>
                    <p:spPr bwMode="auto">
                      <a:xfrm>
                        <a:off x="395288" y="1196975"/>
                        <a:ext cx="8337550" cy="29527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3" name="Rectangle 1"/>
          <p:cNvSpPr>
            <a:spLocks noChangeArrowheads="1"/>
          </p:cNvSpPr>
          <p:nvPr/>
        </p:nvSpPr>
        <p:spPr bwMode="auto">
          <a:xfrm>
            <a:off x="323850" y="4589463"/>
            <a:ext cx="84248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73050" indent="-27305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Used orally, although 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not absorbed </a:t>
            </a:r>
            <a:r>
              <a:rPr lang="en-US">
                <a:solidFill>
                  <a:srgbClr val="333333"/>
                </a:solidFill>
                <a:cs typeface="Times New Roman" pitchFamily="18" charset="0"/>
              </a:rPr>
              <a:t>in GIT</a:t>
            </a:r>
          </a:p>
          <a:p>
            <a:pPr marL="273050" indent="-27305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It is prodrug, undergoes reductive metabolism by gut bacteria, into sulfapyridine (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antibacterial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) + 5-aminosalicyclic acid (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anti-inflammatory</a:t>
            </a:r>
            <a:r>
              <a:rPr lang="en-US">
                <a:solidFill>
                  <a:srgbClr val="333333"/>
                </a:solidFill>
                <a:cs typeface="Times New Roman" pitchFamily="18" charset="0"/>
              </a:rPr>
              <a:t>)</a:t>
            </a:r>
          </a:p>
          <a:p>
            <a:pPr marL="273050" indent="-27305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b="1">
                <a:solidFill>
                  <a:srgbClr val="CC00FF"/>
                </a:solidFill>
                <a:cs typeface="Times New Roman" pitchFamily="18" charset="0"/>
              </a:rPr>
              <a:t>Uses: 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to treat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ulcerative colitis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and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Crohn's disease</a:t>
            </a:r>
            <a:r>
              <a:rPr lang="en-US">
                <a:solidFill>
                  <a:srgbClr val="333333"/>
                </a:solidFill>
                <a:cs typeface="Times New Roman" pitchFamily="18" charset="0"/>
              </a:rPr>
              <a:t>.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5C17193-BEFE-4DE5-8B20-079F99553CE0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205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www.ulcerativecolitiscure.info/images/UC%20g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76250"/>
            <a:ext cx="32400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23850" y="4699000"/>
            <a:ext cx="8280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Include two categories: </a:t>
            </a:r>
          </a:p>
          <a:p>
            <a:pPr marL="342900"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b="1">
                <a:solidFill>
                  <a:srgbClr val="0000FF"/>
                </a:solidFill>
              </a:rPr>
              <a:t>Ulcerative colitis</a:t>
            </a:r>
            <a:r>
              <a:rPr lang="en-US">
                <a:solidFill>
                  <a:srgbClr val="000000"/>
                </a:solidFill>
              </a:rPr>
              <a:t>: It is characterized by </a:t>
            </a:r>
            <a:r>
              <a:rPr lang="en-US">
                <a:solidFill>
                  <a:srgbClr val="FF0000"/>
                </a:solidFill>
              </a:rPr>
              <a:t>inflammation and sores </a:t>
            </a:r>
            <a:r>
              <a:rPr lang="en-US">
                <a:solidFill>
                  <a:srgbClr val="000000"/>
                </a:solidFill>
              </a:rPr>
              <a:t>in the lining of rectum and colon Unfortunately, only symptomatic therapy present.</a:t>
            </a:r>
          </a:p>
          <a:p>
            <a:pPr marL="342900"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en-US" b="1">
                <a:solidFill>
                  <a:srgbClr val="0000FF"/>
                </a:solidFill>
              </a:rPr>
              <a:t>Crohn's disease</a:t>
            </a:r>
            <a:r>
              <a:rPr lang="en-US">
                <a:solidFill>
                  <a:srgbClr val="000000"/>
                </a:solidFill>
              </a:rPr>
              <a:t>: occur anywhere from mouth to the end of the rectum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250825" y="1484313"/>
            <a:ext cx="367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00000"/>
                </a:solidFill>
              </a:rPr>
              <a:t>Inflammatory Bowel Disease</a:t>
            </a:r>
          </a:p>
        </p:txBody>
      </p:sp>
      <p:sp>
        <p:nvSpPr>
          <p:cNvPr id="1075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7BF46DD-BD12-4A87-8D4F-C091E0C00D2C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Text Box 2"/>
          <p:cNvSpPr txBox="1">
            <a:spLocks noChangeArrowheads="1"/>
          </p:cNvSpPr>
          <p:nvPr/>
        </p:nvSpPr>
        <p:spPr bwMode="auto">
          <a:xfrm>
            <a:off x="179388" y="836613"/>
            <a:ext cx="8736012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compounds all contain a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1,3-aminoinositol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moiety, either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streptamine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2-deoxystreptamine, or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spectinamine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A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polycations</a:t>
            </a:r>
            <a:r>
              <a:rPr lang="en-A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A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10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chemistry, spectrum of activity, potency, and pharmacokinetics of these compounds are determined by the arrangement of the above units as well as the substitution of the various hydroxyl groups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9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Compounds in this class are generally </a:t>
            </a:r>
            <a:r>
              <a:rPr lang="en-US" sz="19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soluble</a:t>
            </a:r>
            <a:r>
              <a:rPr lang="en-US" sz="19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19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given I.M. or by perfusion (poorly absorbed orally)</a:t>
            </a:r>
          </a:p>
          <a:p>
            <a:pPr marL="381000" lvl="2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defRPr/>
            </a:pPr>
            <a:endParaRPr lang="en-US" sz="19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 </a:t>
            </a:r>
            <a:r>
              <a:rPr lang="en-US" sz="19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broad-spectrum </a:t>
            </a:r>
            <a:r>
              <a:rPr lang="en-US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antibacterial activity, but clinical use is usually </a:t>
            </a:r>
            <a:r>
              <a:rPr lang="en-US" sz="19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limited to severe Gram (–) infections due to their toxicity</a:t>
            </a:r>
          </a:p>
        </p:txBody>
      </p:sp>
      <p:pic>
        <p:nvPicPr>
          <p:cNvPr id="416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785225" cy="16986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755650" y="44450"/>
            <a:ext cx="4133850" cy="619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Aminoglycosides </a:t>
            </a:r>
          </a:p>
        </p:txBody>
      </p:sp>
      <p:sp>
        <p:nvSpPr>
          <p:cNvPr id="416775" name="Line 7"/>
          <p:cNvSpPr>
            <a:spLocks noChangeShapeType="1"/>
          </p:cNvSpPr>
          <p:nvPr/>
        </p:nvSpPr>
        <p:spPr bwMode="auto">
          <a:xfrm>
            <a:off x="179388" y="1557338"/>
            <a:ext cx="503237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416776" name="Line 8"/>
          <p:cNvSpPr>
            <a:spLocks noChangeShapeType="1"/>
          </p:cNvSpPr>
          <p:nvPr/>
        </p:nvSpPr>
        <p:spPr bwMode="auto">
          <a:xfrm flipH="1">
            <a:off x="1979613" y="1989138"/>
            <a:ext cx="504825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416777" name="Line 9"/>
          <p:cNvSpPr>
            <a:spLocks noChangeShapeType="1"/>
          </p:cNvSpPr>
          <p:nvPr/>
        </p:nvSpPr>
        <p:spPr bwMode="auto">
          <a:xfrm>
            <a:off x="3779838" y="1557338"/>
            <a:ext cx="503237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416778" name="Line 10"/>
          <p:cNvSpPr>
            <a:spLocks noChangeShapeType="1"/>
          </p:cNvSpPr>
          <p:nvPr/>
        </p:nvSpPr>
        <p:spPr bwMode="auto">
          <a:xfrm flipH="1">
            <a:off x="5508625" y="1989138"/>
            <a:ext cx="504825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416779" name="Line 11"/>
          <p:cNvSpPr>
            <a:spLocks noChangeShapeType="1"/>
          </p:cNvSpPr>
          <p:nvPr/>
        </p:nvSpPr>
        <p:spPr bwMode="auto">
          <a:xfrm>
            <a:off x="6804025" y="1484313"/>
            <a:ext cx="503238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416780" name="Line 12"/>
          <p:cNvSpPr>
            <a:spLocks noChangeShapeType="1"/>
          </p:cNvSpPr>
          <p:nvPr/>
        </p:nvSpPr>
        <p:spPr bwMode="auto">
          <a:xfrm flipH="1">
            <a:off x="8531225" y="1916113"/>
            <a:ext cx="433388" cy="649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7169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F8E8F8F-8452-4146-B34C-5FAEA095CE7F}" type="datetime1">
              <a:rPr lang="en-AU" altLang="en-US" smtClean="0">
                <a:solidFill>
                  <a:srgbClr val="000000"/>
                </a:solidFill>
              </a:rPr>
              <a:pPr/>
              <a:t>1/09/2020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83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6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6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6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6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6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6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5" grpId="0" animBg="1"/>
      <p:bldP spid="416776" grpId="0" animBg="1"/>
      <p:bldP spid="416777" grpId="0" animBg="1"/>
      <p:bldP spid="416778" grpId="0" animBg="1"/>
      <p:bldP spid="416779" grpId="0" animBg="1"/>
      <p:bldP spid="41678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Object 4"/>
          <p:cNvGraphicFramePr>
            <a:graphicFrameLocks noGrp="1" noChangeAspect="1"/>
          </p:cNvGraphicFramePr>
          <p:nvPr>
            <p:ph/>
          </p:nvPr>
        </p:nvGraphicFramePr>
        <p:xfrm>
          <a:off x="757238" y="4557713"/>
          <a:ext cx="7731125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CS ChemDraw Drawing" r:id="rId3" imgW="6319520" imgH="1648460" progId="ChemDraw.Document.6.0">
                  <p:embed/>
                </p:oleObj>
              </mc:Choice>
              <mc:Fallback>
                <p:oleObj name="CS ChemDraw Drawing" r:id="rId3" imgW="6319520" imgH="1648460" progId="ChemDraw.Document.6.0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140" t="-4367" r="-1140" b="-4367"/>
                      <a:stretch>
                        <a:fillRect/>
                      </a:stretch>
                    </p:blipFill>
                    <p:spPr bwMode="auto">
                      <a:xfrm>
                        <a:off x="757238" y="4557713"/>
                        <a:ext cx="7731125" cy="2079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7" name="Rectangle 6"/>
          <p:cNvSpPr>
            <a:spLocks noChangeArrowheads="1"/>
          </p:cNvSpPr>
          <p:nvPr/>
        </p:nvSpPr>
        <p:spPr bwMode="auto">
          <a:xfrm>
            <a:off x="214313" y="4094163"/>
            <a:ext cx="3887787" cy="4143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6600FF"/>
                </a:solidFill>
              </a:rPr>
              <a:t>Synthesis of Sulphacetamide  </a:t>
            </a:r>
          </a:p>
        </p:txBody>
      </p:sp>
      <p:sp>
        <p:nvSpPr>
          <p:cNvPr id="108548" name="Rectangle 7"/>
          <p:cNvSpPr>
            <a:spLocks noChangeArrowheads="1"/>
          </p:cNvSpPr>
          <p:nvPr/>
        </p:nvSpPr>
        <p:spPr bwMode="auto">
          <a:xfrm>
            <a:off x="5076825" y="2420938"/>
            <a:ext cx="20081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63525" indent="-263525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>
                <a:solidFill>
                  <a:srgbClr val="6600FF"/>
                </a:solidFill>
              </a:rPr>
              <a:t>Water soluble</a:t>
            </a:r>
          </a:p>
          <a:p>
            <a:pPr marL="263525" indent="-263525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>
                <a:solidFill>
                  <a:srgbClr val="6600FF"/>
                </a:solidFill>
              </a:rPr>
              <a:t>Short acting </a:t>
            </a:r>
          </a:p>
        </p:txBody>
      </p:sp>
      <p:sp>
        <p:nvSpPr>
          <p:cNvPr id="108549" name="Rectangle 29"/>
          <p:cNvSpPr>
            <a:spLocks noChangeArrowheads="1"/>
          </p:cNvSpPr>
          <p:nvPr/>
        </p:nvSpPr>
        <p:spPr bwMode="auto">
          <a:xfrm>
            <a:off x="179388" y="765175"/>
            <a:ext cx="84248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3050" indent="-27305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752475" algn="l"/>
              </a:tabLst>
            </a:pPr>
            <a:r>
              <a:rPr kumimoji="1" lang="en-US" altLang="ja-JP" b="1">
                <a:solidFill>
                  <a:srgbClr val="C00000"/>
                </a:solidFill>
                <a:ea typeface="MS PGothic" pitchFamily="34" charset="-128"/>
                <a:cs typeface="Times New Roman" pitchFamily="18" charset="0"/>
              </a:rPr>
              <a:t>Uses: 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in </a:t>
            </a:r>
            <a:r>
              <a:rPr kumimoji="1" lang="en-US" altLang="ja-JP">
                <a:solidFill>
                  <a:srgbClr val="0000FF"/>
                </a:solidFill>
                <a:ea typeface="MS PGothic" pitchFamily="34" charset="-128"/>
                <a:cs typeface="Times New Roman" pitchFamily="18" charset="0"/>
              </a:rPr>
              <a:t>conjunctivitis, superficial ocular infections with Chlamydia trachomitis</a:t>
            </a:r>
          </a:p>
          <a:p>
            <a:pPr marL="273050" indent="-27305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752475" algn="l"/>
              </a:tabLst>
            </a:pP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They </a:t>
            </a:r>
            <a:r>
              <a:rPr kumimoji="1" lang="en-US" altLang="ja-JP" u="sng">
                <a:solidFill>
                  <a:srgbClr val="0000FF"/>
                </a:solidFill>
                <a:ea typeface="MS PGothic" pitchFamily="34" charset="-128"/>
                <a:cs typeface="Times New Roman" pitchFamily="18" charset="0"/>
              </a:rPr>
              <a:t>must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 be water soluble. e.g.: </a:t>
            </a:r>
            <a:r>
              <a:rPr kumimoji="1" lang="en-US" altLang="ja-JP">
                <a:solidFill>
                  <a:srgbClr val="FF0000"/>
                </a:solidFill>
                <a:ea typeface="MS PGothic" pitchFamily="34" charset="-128"/>
                <a:cs typeface="Times New Roman" pitchFamily="18" charset="0"/>
              </a:rPr>
              <a:t>Sulphacetamide Na 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(Ocusul®)</a:t>
            </a:r>
          </a:p>
        </p:txBody>
      </p:sp>
      <p:sp>
        <p:nvSpPr>
          <p:cNvPr id="108550" name="Rectangle 31"/>
          <p:cNvSpPr>
            <a:spLocks noChangeArrowheads="1"/>
          </p:cNvSpPr>
          <p:nvPr/>
        </p:nvSpPr>
        <p:spPr bwMode="auto">
          <a:xfrm>
            <a:off x="179388" y="1989138"/>
            <a:ext cx="2551112" cy="400050"/>
          </a:xfrm>
          <a:prstGeom prst="rect">
            <a:avLst/>
          </a:prstGeom>
          <a:solidFill>
            <a:srgbClr val="FFE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1">
                <a:solidFill>
                  <a:srgbClr val="C00000"/>
                </a:solidFill>
                <a:ea typeface="MS PGothic" pitchFamily="34" charset="-128"/>
              </a:rPr>
              <a:t>Sulphacetamide Na</a:t>
            </a:r>
          </a:p>
        </p:txBody>
      </p:sp>
      <p:sp>
        <p:nvSpPr>
          <p:cNvPr id="108551" name="Rectangle 1"/>
          <p:cNvSpPr>
            <a:spLocks noChangeArrowheads="1"/>
          </p:cNvSpPr>
          <p:nvPr/>
        </p:nvSpPr>
        <p:spPr bwMode="auto">
          <a:xfrm>
            <a:off x="71438" y="292100"/>
            <a:ext cx="3852862" cy="400050"/>
          </a:xfrm>
          <a:prstGeom prst="rect">
            <a:avLst/>
          </a:prstGeom>
          <a:solidFill>
            <a:srgbClr val="8FE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52475" algn="l"/>
              </a:tabLst>
            </a:pPr>
            <a:r>
              <a:rPr kumimoji="1" lang="en-US" altLang="ja-JP" sz="2000" b="1">
                <a:solidFill>
                  <a:srgbClr val="002060"/>
                </a:solidFill>
                <a:ea typeface="MS PGothic" pitchFamily="34" charset="-128"/>
                <a:cs typeface="Times New Roman" pitchFamily="18" charset="0"/>
              </a:rPr>
              <a:t>3- Ophthalmic sulfonamides</a:t>
            </a:r>
          </a:p>
        </p:txBody>
      </p:sp>
      <p:graphicFrame>
        <p:nvGraphicFramePr>
          <p:cNvPr id="108552" name="Object 2"/>
          <p:cNvGraphicFramePr>
            <a:graphicFrameLocks noChangeAspect="1"/>
          </p:cNvGraphicFramePr>
          <p:nvPr/>
        </p:nvGraphicFramePr>
        <p:xfrm>
          <a:off x="3203575" y="1916113"/>
          <a:ext cx="1685925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CS ChemDraw Drawing" r:id="rId5" imgW="1206500" imgH="1506220" progId="ChemDraw.Document.6.0">
                  <p:embed/>
                </p:oleObj>
              </mc:Choice>
              <mc:Fallback>
                <p:oleObj name="CS ChemDraw Drawing" r:id="rId5" imgW="1206500" imgH="15062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5968" t="-4781" r="-5968" b="-4781"/>
                      <a:stretch>
                        <a:fillRect/>
                      </a:stretch>
                    </p:blipFill>
                    <p:spPr bwMode="auto">
                      <a:xfrm>
                        <a:off x="3203575" y="1916113"/>
                        <a:ext cx="1685925" cy="2003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96088" y="631031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EA5156F-20F4-42E6-A6DB-0474AE87420C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0"/>
          <p:cNvSpPr>
            <a:spLocks noChangeArrowheads="1"/>
          </p:cNvSpPr>
          <p:nvPr/>
        </p:nvSpPr>
        <p:spPr bwMode="auto">
          <a:xfrm>
            <a:off x="214313" y="333375"/>
            <a:ext cx="4502150" cy="400050"/>
          </a:xfrm>
          <a:prstGeom prst="rect">
            <a:avLst/>
          </a:prstGeom>
          <a:solidFill>
            <a:srgbClr val="8FE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b="1">
                <a:solidFill>
                  <a:srgbClr val="002060"/>
                </a:solidFill>
                <a:ea typeface="MS PGothic" pitchFamily="34" charset="-128"/>
                <a:cs typeface="Times New Roman" pitchFamily="18" charset="0"/>
              </a:rPr>
              <a:t>4- Sulfonamides for burn therapy</a:t>
            </a:r>
            <a:r>
              <a:rPr kumimoji="1" lang="en-US" altLang="ja-JP" sz="2000" b="1">
                <a:solidFill>
                  <a:srgbClr val="002060"/>
                </a:solidFill>
                <a:ea typeface="MS PGothic" pitchFamily="34" charset="-128"/>
                <a:cs typeface="Times New Roman" pitchFamily="18" charset="0"/>
              </a:rPr>
              <a:t> </a:t>
            </a:r>
          </a:p>
        </p:txBody>
      </p:sp>
      <p:sp>
        <p:nvSpPr>
          <p:cNvPr id="109571" name="Rectangle 30"/>
          <p:cNvSpPr>
            <a:spLocks noChangeArrowheads="1"/>
          </p:cNvSpPr>
          <p:nvPr/>
        </p:nvSpPr>
        <p:spPr bwMode="auto">
          <a:xfrm>
            <a:off x="250825" y="981075"/>
            <a:ext cx="421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000" b="1">
                <a:solidFill>
                  <a:srgbClr val="C00000"/>
                </a:solidFill>
              </a:rPr>
              <a:t>Silver sulfadiazine (</a:t>
            </a:r>
            <a:r>
              <a:rPr kumimoji="1" lang="en-US" sz="2000" b="1">
                <a:solidFill>
                  <a:srgbClr val="0000FF"/>
                </a:solidFill>
              </a:rPr>
              <a:t>Dermazine®</a:t>
            </a:r>
            <a:r>
              <a:rPr kumimoji="1" lang="en-US" sz="2000" b="1">
                <a:solidFill>
                  <a:srgbClr val="C00000"/>
                </a:solidFill>
              </a:rPr>
              <a:t>)</a:t>
            </a:r>
            <a:r>
              <a:rPr kumimoji="1" lang="en-US" altLang="ja-JP" sz="2000" b="1">
                <a:solidFill>
                  <a:srgbClr val="C0000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109572" name="Rectangle 32"/>
          <p:cNvSpPr>
            <a:spLocks noChangeArrowheads="1"/>
          </p:cNvSpPr>
          <p:nvPr/>
        </p:nvSpPr>
        <p:spPr bwMode="auto">
          <a:xfrm>
            <a:off x="468313" y="3781425"/>
            <a:ext cx="47513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1" lang="en-US" sz="2000">
                <a:solidFill>
                  <a:srgbClr val="000000"/>
                </a:solidFill>
              </a:rPr>
              <a:t>It is very effective in </a:t>
            </a:r>
            <a:r>
              <a:rPr kumimoji="1" lang="en-US" sz="2000">
                <a:solidFill>
                  <a:srgbClr val="FF0000"/>
                </a:solidFill>
              </a:rPr>
              <a:t>burn</a:t>
            </a:r>
            <a:r>
              <a:rPr kumimoji="1" lang="en-US" sz="2000">
                <a:solidFill>
                  <a:srgbClr val="000000"/>
                </a:solidFill>
              </a:rPr>
              <a:t> therapy.</a:t>
            </a:r>
            <a:r>
              <a:rPr kumimoji="1" lang="en-US" altLang="ja-JP" sz="200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  <a:p>
            <a:pPr marL="285750" indent="-28575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>
                <a:solidFill>
                  <a:srgbClr val="000000"/>
                </a:solidFill>
              </a:rPr>
              <a:t>is effective against </a:t>
            </a:r>
            <a:r>
              <a:rPr lang="en-US" sz="2000">
                <a:solidFill>
                  <a:srgbClr val="FF0000"/>
                </a:solidFill>
              </a:rPr>
              <a:t>bacteria &amp; fungi</a:t>
            </a:r>
          </a:p>
        </p:txBody>
      </p:sp>
      <p:graphicFrame>
        <p:nvGraphicFramePr>
          <p:cNvPr id="109573" name="Object 2"/>
          <p:cNvGraphicFramePr>
            <a:graphicFrameLocks noChangeAspect="1"/>
          </p:cNvGraphicFramePr>
          <p:nvPr/>
        </p:nvGraphicFramePr>
        <p:xfrm>
          <a:off x="2843213" y="1557338"/>
          <a:ext cx="2843212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CS ChemDraw Drawing" r:id="rId4" imgW="2405380" imgH="1778000" progId="ChemDraw.Document.6.0">
                  <p:embed/>
                </p:oleObj>
              </mc:Choice>
              <mc:Fallback>
                <p:oleObj name="CS ChemDraw Drawing" r:id="rId4" imgW="2405380" imgH="17780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557338"/>
                        <a:ext cx="2843212" cy="210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574" name="Picture 4"/>
          <p:cNvPicPr>
            <a:picLocks noChangeAspect="1" noChangeArrowheads="1"/>
          </p:cNvPicPr>
          <p:nvPr/>
        </p:nvPicPr>
        <p:blipFill>
          <a:blip r:embed="rId6">
            <a:lum bright="-1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868863"/>
            <a:ext cx="4973637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977FEEA-3340-422D-BD6C-BFAE69E351B5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326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>
            <a:spLocks noChangeArrowheads="1"/>
          </p:cNvSpPr>
          <p:nvPr/>
        </p:nvSpPr>
        <p:spPr bwMode="auto">
          <a:xfrm>
            <a:off x="395288" y="4429125"/>
            <a:ext cx="8280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73050" indent="-27305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Sulfisoxazole acetyl is </a:t>
            </a:r>
            <a:r>
              <a:rPr lang="en-US" sz="2000">
                <a:solidFill>
                  <a:srgbClr val="0000FF"/>
                </a:solidFill>
                <a:cs typeface="Times New Roman" pitchFamily="18" charset="0"/>
              </a:rPr>
              <a:t>tasteless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2000">
                <a:solidFill>
                  <a:srgbClr val="FF0000"/>
                </a:solidFill>
                <a:cs typeface="Times New Roman" pitchFamily="18" charset="0"/>
              </a:rPr>
              <a:t>prodrug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, which accounts for its use in </a:t>
            </a:r>
            <a:r>
              <a:rPr lang="en-US" sz="2000">
                <a:solidFill>
                  <a:srgbClr val="FF0000"/>
                </a:solidFill>
                <a:cs typeface="Times New Roman" pitchFamily="18" charset="0"/>
              </a:rPr>
              <a:t>pediatric preparations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  <a:p>
            <a:pPr marL="273050" indent="-27305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>
                <a:solidFill>
                  <a:srgbClr val="0000FF"/>
                </a:solidFill>
                <a:cs typeface="Times New Roman" pitchFamily="18" charset="0"/>
              </a:rPr>
              <a:t>Acetyl moiety 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is removed in the GIT, giving the active sulfisoxazole. 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179388" y="796925"/>
            <a:ext cx="4065587" cy="400050"/>
          </a:xfrm>
          <a:prstGeom prst="rect">
            <a:avLst/>
          </a:prstGeom>
          <a:solidFill>
            <a:srgbClr val="FFE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Pediatric sulfonamides </a:t>
            </a:r>
            <a:endParaRPr lang="en-US" sz="2000">
              <a:solidFill>
                <a:srgbClr val="000000"/>
              </a:solidFill>
            </a:endParaRPr>
          </a:p>
        </p:txBody>
      </p:sp>
      <p:graphicFrame>
        <p:nvGraphicFramePr>
          <p:cNvPr id="110596" name="Object 1"/>
          <p:cNvGraphicFramePr>
            <a:graphicFrameLocks noChangeAspect="1"/>
          </p:cNvGraphicFramePr>
          <p:nvPr/>
        </p:nvGraphicFramePr>
        <p:xfrm>
          <a:off x="1403350" y="1557338"/>
          <a:ext cx="5962650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CS ChemDraw Drawing" r:id="rId3" imgW="4442460" imgH="1945640" progId="ChemDraw.Document.6.0">
                  <p:embed/>
                </p:oleObj>
              </mc:Choice>
              <mc:Fallback>
                <p:oleObj name="CS ChemDraw Drawing" r:id="rId3" imgW="4442460" imgH="19456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557338"/>
                        <a:ext cx="5962650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79FE95E-1235-49C2-962A-173A2118B015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ChangeArrowheads="1"/>
          </p:cNvSpPr>
          <p:nvPr/>
        </p:nvSpPr>
        <p:spPr bwMode="auto">
          <a:xfrm>
            <a:off x="468313" y="981075"/>
            <a:ext cx="802798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73050" indent="-27305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333333"/>
                </a:solidFill>
                <a:cs typeface="Times New Roman" pitchFamily="18" charset="0"/>
              </a:rPr>
              <a:t>Has 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good absorption </a:t>
            </a:r>
            <a:r>
              <a:rPr lang="en-US">
                <a:solidFill>
                  <a:srgbClr val="333333"/>
                </a:solidFill>
                <a:cs typeface="Times New Roman" pitchFamily="18" charset="0"/>
              </a:rPr>
              <a:t>from GIT (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EXCEPT </a:t>
            </a:r>
            <a:r>
              <a:rPr lang="en-US">
                <a:solidFill>
                  <a:srgbClr val="333333"/>
                </a:solidFill>
                <a:cs typeface="Times New Roman" pitchFamily="18" charset="0"/>
              </a:rPr>
              <a:t>????)</a:t>
            </a:r>
          </a:p>
          <a:p>
            <a:pPr marL="273050" indent="-27305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333333"/>
                </a:solidFill>
                <a:cs typeface="Times New Roman" pitchFamily="18" charset="0"/>
              </a:rPr>
              <a:t>excreted by the kidney. </a:t>
            </a:r>
          </a:p>
          <a:p>
            <a:pPr marL="273050" indent="-27305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333333"/>
                </a:solidFill>
                <a:cs typeface="Times New Roman" pitchFamily="18" charset="0"/>
              </a:rPr>
              <a:t>The drugs are bound to plasma protein (sulfisoxazole,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30–70</a:t>
            </a:r>
            <a:r>
              <a:rPr lang="en-US">
                <a:solidFill>
                  <a:srgbClr val="333333"/>
                </a:solidFill>
                <a:cs typeface="Times New Roman" pitchFamily="18" charset="0"/>
              </a:rPr>
              <a:t>%) so they, may displace </a:t>
            </a: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bilirubin</a:t>
            </a:r>
            <a:r>
              <a:rPr lang="en-US">
                <a:solidFill>
                  <a:srgbClr val="333333"/>
                </a:solidFill>
                <a:cs typeface="Times New Roman" pitchFamily="18" charset="0"/>
              </a:rPr>
              <a:t>. </a:t>
            </a:r>
          </a:p>
          <a:p>
            <a:pPr marL="273050" indent="-27305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333333"/>
                </a:solidFill>
                <a:cs typeface="Times New Roman" pitchFamily="18" charset="0"/>
              </a:rPr>
              <a:t>This phenomenon disqualifies them for use in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late term pregnancy</a:t>
            </a:r>
            <a:r>
              <a:rPr lang="en-US">
                <a:solidFill>
                  <a:srgbClr val="333333"/>
                </a:solidFill>
                <a:cs typeface="Times New Roman" pitchFamily="18" charset="0"/>
              </a:rPr>
              <a:t> as they can cause </a:t>
            </a: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neonatal jaundice</a:t>
            </a:r>
            <a:r>
              <a:rPr lang="en-US">
                <a:solidFill>
                  <a:srgbClr val="333333"/>
                </a:solidFill>
                <a:cs typeface="Times New Roman" pitchFamily="18" charset="0"/>
              </a:rPr>
              <a:t>.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1619" name="Rectangle 2"/>
          <p:cNvSpPr>
            <a:spLocks noChangeArrowheads="1"/>
          </p:cNvSpPr>
          <p:nvPr/>
        </p:nvSpPr>
        <p:spPr bwMode="auto">
          <a:xfrm>
            <a:off x="320675" y="508000"/>
            <a:ext cx="2379663" cy="400050"/>
          </a:xfrm>
          <a:prstGeom prst="rect">
            <a:avLst/>
          </a:prstGeom>
          <a:solidFill>
            <a:srgbClr val="FFFF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Pharmacokinetics</a:t>
            </a:r>
            <a:endParaRPr lang="en-US" sz="2000">
              <a:solidFill>
                <a:srgbClr val="C00000"/>
              </a:solidFill>
            </a:endParaRPr>
          </a:p>
        </p:txBody>
      </p:sp>
      <p:graphicFrame>
        <p:nvGraphicFramePr>
          <p:cNvPr id="111620" name="Object 1"/>
          <p:cNvGraphicFramePr>
            <a:graphicFrameLocks noChangeAspect="1"/>
          </p:cNvGraphicFramePr>
          <p:nvPr/>
        </p:nvGraphicFramePr>
        <p:xfrm>
          <a:off x="827088" y="3883025"/>
          <a:ext cx="75692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CS ChemDraw Drawing" r:id="rId3" imgW="4541520" imgH="1127760" progId="ChemDraw.Document.6.0">
                  <p:embed/>
                </p:oleObj>
              </mc:Choice>
              <mc:Fallback>
                <p:oleObj name="CS ChemDraw Drawing" r:id="rId3" imgW="4541520" imgH="11277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863" t="-5420" r="-1863" b="-5420"/>
                      <a:stretch>
                        <a:fillRect/>
                      </a:stretch>
                    </p:blipFill>
                    <p:spPr bwMode="auto">
                      <a:xfrm>
                        <a:off x="827088" y="3883025"/>
                        <a:ext cx="7569200" cy="19939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2F9877B-2FBE-486F-9D1A-5FE01B1F20F1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1"/>
          <p:cNvGraphicFramePr>
            <a:graphicFrameLocks noChangeAspect="1"/>
          </p:cNvGraphicFramePr>
          <p:nvPr/>
        </p:nvGraphicFramePr>
        <p:xfrm>
          <a:off x="1403350" y="1822450"/>
          <a:ext cx="6032500" cy="355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CS ChemDraw Drawing" r:id="rId3" imgW="3863340" imgH="2141220" progId="ChemDraw.Document.6.0">
                  <p:embed/>
                </p:oleObj>
              </mc:Choice>
              <mc:Fallback>
                <p:oleObj name="CS ChemDraw Drawing" r:id="rId3" imgW="3863340" imgH="21412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863" t="-5420" r="-1863" b="-5420"/>
                      <a:stretch>
                        <a:fillRect/>
                      </a:stretch>
                    </p:blipFill>
                    <p:spPr bwMode="auto">
                      <a:xfrm>
                        <a:off x="1403350" y="1822450"/>
                        <a:ext cx="6032500" cy="35512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279400" y="1052513"/>
            <a:ext cx="3716338" cy="400050"/>
          </a:xfrm>
          <a:prstGeom prst="rect">
            <a:avLst/>
          </a:prstGeom>
          <a:solidFill>
            <a:srgbClr val="FFFF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Metabolism Sulphacetamide:</a:t>
            </a:r>
            <a:endParaRPr lang="ar-SA" sz="2000" b="1">
              <a:solidFill>
                <a:srgbClr val="C00000"/>
              </a:solidFill>
            </a:endParaRPr>
          </a:p>
        </p:txBody>
      </p:sp>
      <p:sp>
        <p:nvSpPr>
          <p:cNvPr id="1126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960E4EC-FFB4-4C51-B0A9-21A33FFA83C7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CCD9C7-E8E3-47A1-B078-1E06E97C9619}" type="slidenum">
              <a:rPr lang="ar-SA" smtClean="0">
                <a:solidFill>
                  <a:srgbClr val="000000"/>
                </a:solidFill>
                <a:cs typeface="Arial" pitchFamily="34" charset="0"/>
              </a:rPr>
              <a:pPr/>
              <a:t>45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3667" name="Rectangle 32"/>
          <p:cNvSpPr>
            <a:spLocks noChangeArrowheads="1"/>
          </p:cNvSpPr>
          <p:nvPr/>
        </p:nvSpPr>
        <p:spPr bwMode="auto">
          <a:xfrm>
            <a:off x="660400" y="3103563"/>
            <a:ext cx="69357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273050" indent="-27305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2743200" algn="ctr"/>
                <a:tab pos="4133850" algn="r"/>
                <a:tab pos="5486400" algn="r"/>
              </a:tabLst>
            </a:pPr>
            <a:r>
              <a:rPr lang="en-US" sz="2000" b="1">
                <a:solidFill>
                  <a:srgbClr val="C00000"/>
                </a:solidFill>
              </a:rPr>
              <a:t>MOA: </a:t>
            </a:r>
            <a:r>
              <a:rPr lang="en-US" sz="2000">
                <a:solidFill>
                  <a:srgbClr val="000000"/>
                </a:solidFill>
              </a:rPr>
              <a:t>inhibits dihydrofolate reductase enzyme</a:t>
            </a:r>
          </a:p>
          <a:p>
            <a:pPr marL="273050" indent="-27305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2743200" algn="ctr"/>
                <a:tab pos="4133850" algn="r"/>
                <a:tab pos="5486400" algn="r"/>
              </a:tabLst>
            </a:pPr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Uses: </a:t>
            </a:r>
            <a:r>
              <a:rPr lang="en-US" sz="2000">
                <a:solidFill>
                  <a:srgbClr val="333333"/>
                </a:solidFill>
                <a:cs typeface="Times New Roman" pitchFamily="18" charset="0"/>
              </a:rPr>
              <a:t>orally </a:t>
            </a:r>
            <a:r>
              <a:rPr lang="en-US" sz="2000">
                <a:solidFill>
                  <a:srgbClr val="FF0000"/>
                </a:solidFill>
                <a:cs typeface="Times New Roman" pitchFamily="18" charset="0"/>
              </a:rPr>
              <a:t>with or without </a:t>
            </a:r>
            <a:r>
              <a:rPr lang="en-US" sz="2000">
                <a:solidFill>
                  <a:srgbClr val="333333"/>
                </a:solidFill>
                <a:cs typeface="Times New Roman" pitchFamily="18" charset="0"/>
              </a:rPr>
              <a:t>sulfa in treatment of UTI</a:t>
            </a:r>
            <a:endParaRPr lang="en-US" sz="2000">
              <a:solidFill>
                <a:srgbClr val="000000"/>
              </a:solidFill>
            </a:endParaRPr>
          </a:p>
          <a:p>
            <a:pPr marL="273050" indent="-27305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2743200" algn="ctr"/>
                <a:tab pos="4133850" algn="r"/>
                <a:tab pos="5486400" algn="r"/>
              </a:tabLst>
            </a:pPr>
            <a:r>
              <a:rPr lang="en-US" sz="2000">
                <a:solidFill>
                  <a:srgbClr val="000000"/>
                </a:solidFill>
              </a:rPr>
              <a:t>Trimethoprim + sulfonamide ► is a </a:t>
            </a:r>
            <a:r>
              <a:rPr lang="en-US" sz="2000" u="sng">
                <a:solidFill>
                  <a:srgbClr val="6600FF"/>
                </a:solidFill>
              </a:rPr>
              <a:t>synergistic inhibition  </a:t>
            </a:r>
          </a:p>
        </p:txBody>
      </p:sp>
      <p:graphicFrame>
        <p:nvGraphicFramePr>
          <p:cNvPr id="113668" name="Object 1"/>
          <p:cNvGraphicFramePr>
            <a:graphicFrameLocks/>
          </p:cNvGraphicFramePr>
          <p:nvPr/>
        </p:nvGraphicFramePr>
        <p:xfrm>
          <a:off x="1619250" y="981075"/>
          <a:ext cx="5113338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CS ChemDraw Drawing" r:id="rId4" imgW="4290060" imgH="1724660" progId="ChemDraw.Document.6.0">
                  <p:embed/>
                </p:oleObj>
              </mc:Choice>
              <mc:Fallback>
                <p:oleObj name="CS ChemDraw Drawing" r:id="rId4" imgW="4290060" imgH="1724660" progId="ChemDraw.Document.6.0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924" t="-4330" r="-1924" b="-4330"/>
                      <a:stretch>
                        <a:fillRect/>
                      </a:stretch>
                    </p:blipFill>
                    <p:spPr bwMode="auto">
                      <a:xfrm>
                        <a:off x="1619250" y="981075"/>
                        <a:ext cx="5113338" cy="20875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Rectangle 9"/>
          <p:cNvSpPr>
            <a:spLocks noChangeArrowheads="1"/>
          </p:cNvSpPr>
          <p:nvPr/>
        </p:nvSpPr>
        <p:spPr bwMode="auto">
          <a:xfrm>
            <a:off x="1187450" y="4614863"/>
            <a:ext cx="621030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Note </a:t>
            </a:r>
          </a:p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333333"/>
                </a:solidFill>
                <a:latin typeface="Calibri" pitchFamily="34" charset="0"/>
              </a:rPr>
              <a:t>Sulfonamides alone are </a:t>
            </a:r>
            <a:r>
              <a:rPr lang="en-US" sz="2400" b="1" i="1">
                <a:solidFill>
                  <a:srgbClr val="FF0000"/>
                </a:solidFill>
                <a:latin typeface="Calibri" pitchFamily="34" charset="0"/>
              </a:rPr>
              <a:t>bacteriostatic</a:t>
            </a:r>
          </a:p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srgbClr val="333333"/>
                </a:solidFill>
                <a:latin typeface="Calibri" pitchFamily="34" charset="0"/>
              </a:rPr>
              <a:t>Sulfonamides + Trimethoprime are </a:t>
            </a:r>
            <a:r>
              <a:rPr lang="en-US" sz="2400" b="1" i="1">
                <a:solidFill>
                  <a:srgbClr val="FF0000"/>
                </a:solidFill>
                <a:latin typeface="Calibri" pitchFamily="34" charset="0"/>
              </a:rPr>
              <a:t>bactericidal </a:t>
            </a:r>
            <a:endParaRPr lang="ar-SA" sz="2400">
              <a:solidFill>
                <a:srgbClr val="FF0000"/>
              </a:solidFill>
            </a:endParaRPr>
          </a:p>
        </p:txBody>
      </p:sp>
      <p:sp>
        <p:nvSpPr>
          <p:cNvPr id="113670" name="Rectangle 30"/>
          <p:cNvSpPr>
            <a:spLocks noChangeArrowheads="1"/>
          </p:cNvSpPr>
          <p:nvPr/>
        </p:nvSpPr>
        <p:spPr bwMode="auto">
          <a:xfrm>
            <a:off x="357188" y="735013"/>
            <a:ext cx="2486025" cy="461962"/>
          </a:xfrm>
          <a:prstGeom prst="rect">
            <a:avLst/>
          </a:prstGeom>
          <a:solidFill>
            <a:srgbClr val="FFE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76213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>
                <a:solidFill>
                  <a:srgbClr val="CC0000"/>
                </a:solidFill>
                <a:ea typeface="MS PGothic" pitchFamily="34" charset="-128"/>
              </a:rPr>
              <a:t>Trimethoprim</a:t>
            </a:r>
          </a:p>
        </p:txBody>
      </p:sp>
    </p:spTree>
    <p:extLst>
      <p:ext uri="{BB962C8B-B14F-4D97-AF65-F5344CB8AC3E}">
        <p14:creationId xmlns:p14="http://schemas.microsoft.com/office/powerpoint/2010/main" val="33275760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ChangeArrowheads="1"/>
          </p:cNvSpPr>
          <p:nvPr/>
        </p:nvSpPr>
        <p:spPr bwMode="auto">
          <a:xfrm>
            <a:off x="395288" y="4318000"/>
            <a:ext cx="84248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3050" indent="-27305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b="1">
                <a:solidFill>
                  <a:srgbClr val="C00000"/>
                </a:solidFill>
                <a:cs typeface="Times New Roman" pitchFamily="18" charset="0"/>
              </a:rPr>
              <a:t>Combination No. 1: </a:t>
            </a:r>
            <a:r>
              <a:rPr lang="en-US">
                <a:solidFill>
                  <a:srgbClr val="333333"/>
                </a:solidFill>
                <a:cs typeface="Times New Roman" pitchFamily="18" charset="0"/>
              </a:rPr>
              <a:t>(Bactrim®). is the most commonly used in a </a:t>
            </a: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1:5 </a:t>
            </a:r>
            <a:r>
              <a:rPr lang="en-US">
                <a:solidFill>
                  <a:srgbClr val="333333"/>
                </a:solidFill>
                <a:cs typeface="Times New Roman" pitchFamily="18" charset="0"/>
              </a:rPr>
              <a:t>fixed concentration ratio (Trimethoprime/sulfamethoxazole)</a:t>
            </a:r>
          </a:p>
          <a:p>
            <a:pPr marL="273050" indent="-27305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333333"/>
                </a:solidFill>
                <a:cs typeface="Times New Roman" pitchFamily="18" charset="0"/>
              </a:rPr>
              <a:t>It is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not only synergistic </a:t>
            </a:r>
            <a:r>
              <a:rPr lang="en-US">
                <a:solidFill>
                  <a:srgbClr val="333333"/>
                </a:solidFill>
                <a:cs typeface="Times New Roman" pitchFamily="18" charset="0"/>
              </a:rPr>
              <a:t>but also is less likely to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induce bacterial resistance</a:t>
            </a:r>
          </a:p>
          <a:p>
            <a:pPr marL="273050" indent="-27305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b="1">
                <a:solidFill>
                  <a:srgbClr val="C00000"/>
                </a:solidFill>
                <a:cs typeface="Times New Roman" pitchFamily="18" charset="0"/>
              </a:rPr>
              <a:t>Combination No 2. </a:t>
            </a:r>
            <a:r>
              <a:rPr lang="en-US">
                <a:solidFill>
                  <a:srgbClr val="333333"/>
                </a:solidFill>
                <a:cs typeface="Times New Roman" pitchFamily="18" charset="0"/>
              </a:rPr>
              <a:t>is taste less used commonly in pediatrics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8138" y="588963"/>
          <a:ext cx="8280400" cy="2057400"/>
        </p:xfrm>
        <a:graphic>
          <a:graphicData uri="http://schemas.openxmlformats.org/drawingml/2006/table">
            <a:tbl>
              <a:tblPr/>
              <a:tblGrid>
                <a:gridCol w="648031"/>
                <a:gridCol w="2232108"/>
                <a:gridCol w="1152056"/>
                <a:gridCol w="1656080"/>
                <a:gridCol w="2592125"/>
              </a:tblGrid>
              <a:tr h="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Combination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Target</a:t>
                      </a:r>
                      <a:r>
                        <a:rPr lang="en-US" sz="18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Action </a:t>
                      </a:r>
                      <a:endParaRPr lang="en-US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Notes </a:t>
                      </a:r>
                      <a:endParaRPr lang="en-US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76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Sulfonamide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DNA 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Synthesis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ar-SA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Together</a:t>
                      </a: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are bactericidal 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Synergistic combination in  URTI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1"/>
                    </a:solidFill>
                  </a:tcPr>
                </a:tc>
              </a:tr>
              <a:tr h="280841"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Trimethoprime 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ar-SA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47872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Erythromycin </a:t>
                      </a:r>
                      <a:endParaRPr lang="ar-SA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Protein</a:t>
                      </a:r>
                      <a:r>
                        <a:rPr lang="en-US" sz="18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18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bacteriostatic 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Very</a:t>
                      </a:r>
                      <a:r>
                        <a:rPr lang="en-US" sz="18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popular in </a:t>
                      </a: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URTI</a:t>
                      </a:r>
                      <a:r>
                        <a:rPr lang="en-US" sz="18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US" sz="1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1"/>
                    </a:solidFill>
                  </a:tcPr>
                </a:tc>
              </a:tr>
              <a:tr h="379897"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itchFamily="18" charset="0"/>
                        </a:rPr>
                        <a:t>sulfisoxazole acetyl </a:t>
                      </a:r>
                      <a:endParaRPr lang="ar-SA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DNA 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47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2C9D0C6-0D01-433C-84C0-D546725092A9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4722" name="Rectangle 5"/>
          <p:cNvSpPr>
            <a:spLocks noChangeArrowheads="1"/>
          </p:cNvSpPr>
          <p:nvPr/>
        </p:nvSpPr>
        <p:spPr bwMode="auto">
          <a:xfrm>
            <a:off x="338138" y="188913"/>
            <a:ext cx="485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solidFill>
                  <a:srgbClr val="000000"/>
                </a:solidFill>
                <a:cs typeface="Calibri" pitchFamily="34" charset="0"/>
              </a:rPr>
              <a:t>Combination therapy in sulfonamide  </a:t>
            </a:r>
          </a:p>
        </p:txBody>
      </p:sp>
      <p:pic>
        <p:nvPicPr>
          <p:cNvPr id="114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1925"/>
            <a:ext cx="20859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1925"/>
            <a:ext cx="21971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5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ChangeArrowheads="1"/>
          </p:cNvSpPr>
          <p:nvPr/>
        </p:nvSpPr>
        <p:spPr bwMode="auto">
          <a:xfrm>
            <a:off x="684213" y="4860925"/>
            <a:ext cx="69834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65113" indent="-265113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914400" algn="l"/>
              </a:tabLst>
            </a:pPr>
            <a:r>
              <a:rPr lang="en-US" sz="2000">
                <a:solidFill>
                  <a:srgbClr val="000000"/>
                </a:solidFill>
              </a:rPr>
              <a:t>It is the </a:t>
            </a:r>
            <a:r>
              <a:rPr lang="en-US" sz="2000">
                <a:solidFill>
                  <a:srgbClr val="FF3399"/>
                </a:solidFill>
              </a:rPr>
              <a:t>lead compound </a:t>
            </a:r>
            <a:r>
              <a:rPr lang="en-US" sz="2000">
                <a:solidFill>
                  <a:srgbClr val="000000"/>
                </a:solidFill>
              </a:rPr>
              <a:t>of first generation Quinolones.</a:t>
            </a:r>
          </a:p>
          <a:p>
            <a:pPr marL="265113" indent="-265113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914400" algn="l"/>
              </a:tabLst>
            </a:pPr>
            <a:r>
              <a:rPr lang="en-US" sz="2000">
                <a:solidFill>
                  <a:srgbClr val="FF3399"/>
                </a:solidFill>
              </a:rPr>
              <a:t>Rapidly excreted</a:t>
            </a:r>
            <a:r>
              <a:rPr lang="en-US" sz="2000">
                <a:solidFill>
                  <a:srgbClr val="000000"/>
                </a:solidFill>
              </a:rPr>
              <a:t> in urine after oral administration.</a:t>
            </a:r>
          </a:p>
          <a:p>
            <a:pPr marL="265113" indent="-265113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914400" algn="l"/>
              </a:tabLst>
            </a:pPr>
            <a:r>
              <a:rPr lang="en-US" sz="2000">
                <a:solidFill>
                  <a:srgbClr val="000000"/>
                </a:solidFill>
              </a:rPr>
              <a:t>Treatment of </a:t>
            </a:r>
            <a:r>
              <a:rPr lang="en-US" sz="2000">
                <a:solidFill>
                  <a:srgbClr val="FF3399"/>
                </a:solidFill>
              </a:rPr>
              <a:t>renal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FF3399"/>
                </a:solidFill>
              </a:rPr>
              <a:t>Gr -ve </a:t>
            </a:r>
            <a:r>
              <a:rPr lang="en-US" sz="2000">
                <a:solidFill>
                  <a:srgbClr val="000000"/>
                </a:solidFill>
              </a:rPr>
              <a:t>infections, (</a:t>
            </a:r>
            <a:r>
              <a:rPr lang="en-US" sz="2000">
                <a:solidFill>
                  <a:srgbClr val="0000FF"/>
                </a:solidFill>
              </a:rPr>
              <a:t>Usually </a:t>
            </a:r>
            <a:r>
              <a:rPr lang="en-US" sz="2000" i="1">
                <a:solidFill>
                  <a:srgbClr val="0000FF"/>
                </a:solidFill>
              </a:rPr>
              <a:t>E. Colli</a:t>
            </a:r>
            <a:r>
              <a:rPr lang="en-US" sz="2000">
                <a:solidFill>
                  <a:srgbClr val="000000"/>
                </a:solidFill>
              </a:rPr>
              <a:t>).</a:t>
            </a:r>
          </a:p>
        </p:txBody>
      </p:sp>
      <p:graphicFrame>
        <p:nvGraphicFramePr>
          <p:cNvPr id="115715" name="Object 9"/>
          <p:cNvGraphicFramePr>
            <a:graphicFrameLocks noGrp="1" noChangeAspect="1"/>
          </p:cNvGraphicFramePr>
          <p:nvPr>
            <p:ph/>
          </p:nvPr>
        </p:nvGraphicFramePr>
        <p:xfrm>
          <a:off x="3276600" y="1909763"/>
          <a:ext cx="2951163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CS ChemDraw Drawing" r:id="rId3" imgW="2143760" imgH="1496060" progId="ChemDraw.Document.6.0">
                  <p:embed/>
                </p:oleObj>
              </mc:Choice>
              <mc:Fallback>
                <p:oleObj name="CS ChemDraw Drawing" r:id="rId3" imgW="2143760" imgH="1496060" progId="ChemDraw.Document.6.0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358" t="-4813" r="-3358" b="-4813"/>
                      <a:stretch>
                        <a:fillRect/>
                      </a:stretch>
                    </p:blipFill>
                    <p:spPr bwMode="auto">
                      <a:xfrm>
                        <a:off x="3276600" y="1909763"/>
                        <a:ext cx="2951163" cy="2095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6" name="Rectangle 11"/>
          <p:cNvSpPr>
            <a:spLocks noChangeArrowheads="1"/>
          </p:cNvSpPr>
          <p:nvPr/>
        </p:nvSpPr>
        <p:spPr bwMode="auto">
          <a:xfrm>
            <a:off x="176213" y="2133600"/>
            <a:ext cx="35401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76213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00000"/>
                </a:solidFill>
              </a:rPr>
              <a:t>Nalidixic acid: (Negram®)</a:t>
            </a:r>
            <a:r>
              <a:rPr lang="en-US" sz="20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15717" name="Rectangle 1"/>
          <p:cNvSpPr>
            <a:spLocks noChangeArrowheads="1"/>
          </p:cNvSpPr>
          <p:nvPr/>
        </p:nvSpPr>
        <p:spPr bwMode="auto">
          <a:xfrm>
            <a:off x="539750" y="4217988"/>
            <a:ext cx="76327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1-Ethyl-7-methyl-4-oxo-1,4-dihydro-[1,8]naphthyridine-3-carboxylic acid</a:t>
            </a:r>
          </a:p>
        </p:txBody>
      </p:sp>
      <p:sp>
        <p:nvSpPr>
          <p:cNvPr id="115718" name="Rectangle 11"/>
          <p:cNvSpPr>
            <a:spLocks noChangeArrowheads="1"/>
          </p:cNvSpPr>
          <p:nvPr/>
        </p:nvSpPr>
        <p:spPr bwMode="auto">
          <a:xfrm>
            <a:off x="144463" y="1381125"/>
            <a:ext cx="4211637" cy="4000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76213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First generation Quinolones</a:t>
            </a:r>
          </a:p>
        </p:txBody>
      </p:sp>
      <p:sp>
        <p:nvSpPr>
          <p:cNvPr id="115719" name="Rectangle 11"/>
          <p:cNvSpPr>
            <a:spLocks noChangeArrowheads="1"/>
          </p:cNvSpPr>
          <p:nvPr/>
        </p:nvSpPr>
        <p:spPr bwMode="auto">
          <a:xfrm>
            <a:off x="323850" y="3779838"/>
            <a:ext cx="195421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FF"/>
                </a:solidFill>
              </a:rPr>
              <a:t>Chemical name: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1572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7299F18-E2BF-4B78-826E-1880FC4BE5FF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/>
              <a:t>47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3850" y="30163"/>
            <a:ext cx="8496300" cy="1104900"/>
          </a:xfrm>
          <a:prstGeom prst="rect">
            <a:avLst/>
          </a:prstGeom>
          <a:solidFill>
            <a:srgbClr val="BBE0E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lnSpc>
                <a:spcPct val="95000"/>
              </a:lnSpc>
              <a:spcBef>
                <a:spcPct val="45000"/>
              </a:spcBef>
              <a:defRPr/>
            </a:pPr>
            <a:r>
              <a:rPr lang="en-US" sz="2800" b="1" kern="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Nucleic Acid Biosynthesis Inhibitors Antibiotics</a:t>
            </a:r>
          </a:p>
          <a:p>
            <a:pPr algn="ctr" rtl="0">
              <a:lnSpc>
                <a:spcPct val="95000"/>
              </a:lnSpc>
              <a:spcBef>
                <a:spcPct val="45000"/>
              </a:spcBef>
              <a:defRPr/>
            </a:pPr>
            <a:r>
              <a:rPr lang="en-US" sz="2800" b="1" kern="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Quinolones)</a:t>
            </a:r>
          </a:p>
        </p:txBody>
      </p:sp>
    </p:spTree>
    <p:extLst>
      <p:ext uri="{BB962C8B-B14F-4D97-AF65-F5344CB8AC3E}">
        <p14:creationId xmlns:p14="http://schemas.microsoft.com/office/powerpoint/2010/main" val="29913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ChangeArrowheads="1"/>
          </p:cNvSpPr>
          <p:nvPr/>
        </p:nvSpPr>
        <p:spPr bwMode="auto">
          <a:xfrm>
            <a:off x="323850" y="1484313"/>
            <a:ext cx="77041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3050" lvl="1" indent="-27305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>
                <a:solidFill>
                  <a:srgbClr val="000000"/>
                </a:solidFill>
              </a:rPr>
              <a:t>Narrow</a:t>
            </a:r>
            <a:r>
              <a:rPr lang="en-US">
                <a:solidFill>
                  <a:srgbClr val="FF3399"/>
                </a:solidFill>
              </a:rPr>
              <a:t> </a:t>
            </a:r>
            <a:r>
              <a:rPr lang="en-US" b="1">
                <a:solidFill>
                  <a:srgbClr val="FF3399"/>
                </a:solidFill>
              </a:rPr>
              <a:t>spectrum</a:t>
            </a:r>
            <a:r>
              <a:rPr lang="en-US">
                <a:solidFill>
                  <a:srgbClr val="000000"/>
                </a:solidFill>
              </a:rPr>
              <a:t>  [active against </a:t>
            </a:r>
            <a:r>
              <a:rPr lang="en-US">
                <a:solidFill>
                  <a:srgbClr val="0000FF"/>
                </a:solidFill>
              </a:rPr>
              <a:t>Gr-ve</a:t>
            </a:r>
            <a:r>
              <a:rPr lang="en-US">
                <a:solidFill>
                  <a:srgbClr val="000000"/>
                </a:solidFill>
              </a:rPr>
              <a:t> only)</a:t>
            </a:r>
          </a:p>
          <a:p>
            <a:pPr marL="273050" lvl="1" indent="-27305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>
                <a:solidFill>
                  <a:srgbClr val="000000"/>
                </a:solidFill>
              </a:rPr>
              <a:t>Not suitable for</a:t>
            </a:r>
            <a:r>
              <a:rPr lang="en-US">
                <a:solidFill>
                  <a:srgbClr val="FF3399"/>
                </a:solidFill>
              </a:rPr>
              <a:t> </a:t>
            </a:r>
            <a:r>
              <a:rPr lang="en-US" b="1">
                <a:solidFill>
                  <a:srgbClr val="FF3399"/>
                </a:solidFill>
              </a:rPr>
              <a:t>systematic</a:t>
            </a:r>
            <a:r>
              <a:rPr lang="en-US">
                <a:solidFill>
                  <a:srgbClr val="FF3399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infections [due to rapid elimination by kidney ►</a:t>
            </a:r>
            <a:r>
              <a:rPr lang="en-US">
                <a:solidFill>
                  <a:srgbClr val="0000FF"/>
                </a:solidFill>
              </a:rPr>
              <a:t>↓ short t</a:t>
            </a:r>
            <a:r>
              <a:rPr lang="en-US" baseline="-25000">
                <a:solidFill>
                  <a:srgbClr val="0000FF"/>
                </a:solidFill>
              </a:rPr>
              <a:t>1/2</a:t>
            </a:r>
            <a:r>
              <a:rPr lang="en-US">
                <a:solidFill>
                  <a:srgbClr val="000000"/>
                </a:solidFill>
              </a:rPr>
              <a:t>]</a:t>
            </a:r>
          </a:p>
          <a:p>
            <a:pPr marL="273050" lvl="1" indent="-27305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>
                <a:solidFill>
                  <a:srgbClr val="000000"/>
                </a:solidFill>
              </a:rPr>
              <a:t>Rapid development of bacterial </a:t>
            </a:r>
            <a:r>
              <a:rPr lang="en-US" b="1">
                <a:solidFill>
                  <a:srgbClr val="FF3399"/>
                </a:solidFill>
              </a:rPr>
              <a:t>resistance</a:t>
            </a:r>
            <a:r>
              <a:rPr 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250825" y="692150"/>
            <a:ext cx="4105275" cy="400050"/>
          </a:xfrm>
          <a:prstGeom prst="rect">
            <a:avLst/>
          </a:prstGeom>
          <a:solidFill>
            <a:srgbClr val="FFF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5113" indent="-265113" algn="l" rt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000" b="1">
                <a:solidFill>
                  <a:srgbClr val="C00000"/>
                </a:solidFill>
              </a:rPr>
              <a:t>Disadvantages of Nalidixic acid</a:t>
            </a: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3B10FA-A1B6-49A6-B8C1-BCF4CD7A6088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/>
              <a:t>48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6"/>
          <p:cNvSpPr>
            <a:spLocks noChangeArrowheads="1"/>
          </p:cNvSpPr>
          <p:nvPr/>
        </p:nvSpPr>
        <p:spPr bwMode="auto">
          <a:xfrm>
            <a:off x="250825" y="4899025"/>
            <a:ext cx="850106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1" lang="en-US" altLang="ja-JP">
                <a:solidFill>
                  <a:srgbClr val="FF0000"/>
                </a:solidFill>
                <a:ea typeface="MS PGothic" pitchFamily="34" charset="-128"/>
              </a:rPr>
              <a:t>F atom ► 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↑ potency # Gr </a:t>
            </a:r>
            <a:r>
              <a:rPr kumimoji="1" lang="en-US" altLang="ja-JP">
                <a:solidFill>
                  <a:srgbClr val="3333FF"/>
                </a:solidFill>
                <a:ea typeface="MS PGothic" pitchFamily="34" charset="-128"/>
              </a:rPr>
              <a:t>+ve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 bacteria </a:t>
            </a:r>
          </a:p>
          <a:p>
            <a:pPr marL="285750" indent="-285750" algn="just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1" lang="en-US" altLang="ja-JP">
                <a:solidFill>
                  <a:srgbClr val="FF0000"/>
                </a:solidFill>
                <a:ea typeface="MS PGothic" pitchFamily="34" charset="-128"/>
              </a:rPr>
              <a:t>piperazine moiety 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↑ </a:t>
            </a:r>
            <a:r>
              <a:rPr kumimoji="1" lang="en-US" altLang="ja-JP">
                <a:solidFill>
                  <a:srgbClr val="3333FF"/>
                </a:solidFill>
                <a:ea typeface="MS PGothic" pitchFamily="34" charset="-128"/>
              </a:rPr>
              <a:t>antipseudomonal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 activity. </a:t>
            </a:r>
          </a:p>
          <a:p>
            <a:pPr marL="285750" indent="-285750" algn="just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Ofloxacin (racemic mixture) is </a:t>
            </a:r>
            <a:r>
              <a:rPr kumimoji="1" lang="en-US" altLang="ja-JP" b="1">
                <a:solidFill>
                  <a:srgbClr val="FF0000"/>
                </a:solidFill>
                <a:ea typeface="MS PGothic" pitchFamily="34" charset="-128"/>
              </a:rPr>
              <a:t>2</a:t>
            </a:r>
            <a:r>
              <a:rPr kumimoji="1" lang="en-US" altLang="ja-JP" b="1" baseline="30000">
                <a:solidFill>
                  <a:srgbClr val="FF0000"/>
                </a:solidFill>
                <a:ea typeface="MS PGothic" pitchFamily="34" charset="-128"/>
              </a:rPr>
              <a:t>nd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 generation &amp; its levo isomer is </a:t>
            </a:r>
            <a:r>
              <a:rPr kumimoji="1" lang="en-US" altLang="ja-JP" b="1">
                <a:solidFill>
                  <a:srgbClr val="FF0000"/>
                </a:solidFill>
                <a:ea typeface="MS PGothic" pitchFamily="34" charset="-128"/>
              </a:rPr>
              <a:t>3</a:t>
            </a:r>
            <a:r>
              <a:rPr kumimoji="1" lang="en-US" altLang="ja-JP" b="1" baseline="30000">
                <a:solidFill>
                  <a:srgbClr val="FF0000"/>
                </a:solidFill>
                <a:ea typeface="MS PGothic" pitchFamily="34" charset="-128"/>
              </a:rPr>
              <a:t>rd</a:t>
            </a:r>
            <a:r>
              <a:rPr kumimoji="1" lang="en-US" altLang="ja-JP">
                <a:solidFill>
                  <a:srgbClr val="000000"/>
                </a:solidFill>
                <a:ea typeface="MS PGothic" pitchFamily="34" charset="-128"/>
              </a:rPr>
              <a:t> generation</a:t>
            </a:r>
          </a:p>
        </p:txBody>
      </p:sp>
      <p:sp>
        <p:nvSpPr>
          <p:cNvPr id="117763" name="Rectangle 11"/>
          <p:cNvSpPr>
            <a:spLocks noChangeArrowheads="1"/>
          </p:cNvSpPr>
          <p:nvPr/>
        </p:nvSpPr>
        <p:spPr bwMode="auto">
          <a:xfrm>
            <a:off x="179388" y="868363"/>
            <a:ext cx="4392612" cy="4000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76213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Second generation Quinolones</a:t>
            </a:r>
          </a:p>
        </p:txBody>
      </p:sp>
      <p:graphicFrame>
        <p:nvGraphicFramePr>
          <p:cNvPr id="7" name="Group 177"/>
          <p:cNvGraphicFramePr>
            <a:graphicFrameLocks noGrp="1"/>
          </p:cNvGraphicFramePr>
          <p:nvPr/>
        </p:nvGraphicFramePr>
        <p:xfrm>
          <a:off x="323850" y="1511300"/>
          <a:ext cx="8351838" cy="3141723"/>
        </p:xfrm>
        <a:graphic>
          <a:graphicData uri="http://schemas.openxmlformats.org/drawingml/2006/table">
            <a:tbl>
              <a:tblPr/>
              <a:tblGrid>
                <a:gridCol w="2303955"/>
                <a:gridCol w="2375954"/>
                <a:gridCol w="3671929"/>
              </a:tblGrid>
              <a:tr h="1554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27" marR="9142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27" marR="9142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</a:tabLst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27" marR="9142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Norfloxacin (noracin®)</a:t>
                      </a:r>
                    </a:p>
                  </a:txBody>
                  <a:tcPr marL="91427" marR="9142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</a:tabLst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Ciprofloxacin </a:t>
                      </a:r>
                    </a:p>
                  </a:txBody>
                  <a:tcPr marL="91427" marR="9142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  <a:tab pos="2697163" algn="l"/>
                        </a:tabLst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Ofloxacin </a:t>
                      </a:r>
                    </a:p>
                  </a:txBody>
                  <a:tcPr marL="91427" marR="9142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7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ttt of UTI &amp; gonorrhea </a:t>
                      </a:r>
                    </a:p>
                  </a:txBody>
                  <a:tcPr marL="91427" marR="9142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UTI </a:t>
                      </a:r>
                    </a:p>
                  </a:txBody>
                  <a:tcPr marL="91427" marR="9142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UTI </a:t>
                      </a:r>
                    </a:p>
                  </a:txBody>
                  <a:tcPr marL="91427" marR="91427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26" marR="9142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Respiratory &amp; anti-TB</a:t>
                      </a:r>
                    </a:p>
                  </a:txBody>
                  <a:tcPr marL="91426" marR="9142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Respiratory inf. &amp; anti-TB</a:t>
                      </a:r>
                    </a:p>
                  </a:txBody>
                  <a:tcPr marL="91426" marR="9142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26" marR="9142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763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26" marR="9142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Levo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isomer (Levofloxacin) is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8-125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times more active than the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dextro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26" marR="9142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7790" name="Object 34"/>
          <p:cNvGraphicFramePr>
            <a:graphicFrameLocks noChangeAspect="1"/>
          </p:cNvGraphicFramePr>
          <p:nvPr/>
        </p:nvGraphicFramePr>
        <p:xfrm>
          <a:off x="552450" y="1747838"/>
          <a:ext cx="189071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CS ChemDraw Drawing" r:id="rId3" imgW="2738120" imgH="1457960" progId="ChemDraw.Document.6.0">
                  <p:embed/>
                </p:oleObj>
              </mc:Choice>
              <mc:Fallback>
                <p:oleObj name="CS ChemDraw Drawing" r:id="rId3" imgW="2738120" imgH="14579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747838"/>
                        <a:ext cx="1890713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91" name="Object 33"/>
          <p:cNvGraphicFramePr>
            <a:graphicFrameLocks noChangeAspect="1"/>
          </p:cNvGraphicFramePr>
          <p:nvPr/>
        </p:nvGraphicFramePr>
        <p:xfrm>
          <a:off x="2843213" y="1727200"/>
          <a:ext cx="20161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CS ChemDraw Drawing" r:id="rId5" imgW="2644140" imgH="1501140" progId="ChemDraw.Document.6.0">
                  <p:embed/>
                </p:oleObj>
              </mc:Choice>
              <mc:Fallback>
                <p:oleObj name="CS ChemDraw Drawing" r:id="rId5" imgW="2644140" imgH="15011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727200"/>
                        <a:ext cx="201612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92" name="Object 33"/>
          <p:cNvGraphicFramePr>
            <a:graphicFrameLocks noChangeAspect="1"/>
          </p:cNvGraphicFramePr>
          <p:nvPr/>
        </p:nvGraphicFramePr>
        <p:xfrm>
          <a:off x="5632450" y="1635125"/>
          <a:ext cx="2395538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CS ChemDraw Drawing" r:id="rId7" imgW="2832100" imgH="1440180" progId="ChemDraw.Document.6.0">
                  <p:embed/>
                </p:oleObj>
              </mc:Choice>
              <mc:Fallback>
                <p:oleObj name="CS ChemDraw Drawing" r:id="rId7" imgW="2832100" imgH="14401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1635125"/>
                        <a:ext cx="2395538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9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C175906-A308-4735-9C64-A205D0004D8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/>
              <a:t>49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ext Box 2"/>
          <p:cNvSpPr txBox="1">
            <a:spLocks noChangeArrowheads="1"/>
          </p:cNvSpPr>
          <p:nvPr/>
        </p:nvSpPr>
        <p:spPr bwMode="auto">
          <a:xfrm>
            <a:off x="179388" y="908050"/>
            <a:ext cx="8856662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aminoglycosides are 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bactericidal (they kill bacteria)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due to a combination of toxic effects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lower doses they cause </a:t>
            </a:r>
            <a:r>
              <a:rPr lang="en-US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mistranslation of RNA templates,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leading to the bacteria synthesising proteins that have no function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Commonly this results in disruption of bacterial membranes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high doses of aminoglycosides,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initial disruption to bacterial membranes leads to the drug entering the bacterial cell in high concentrations, resulting in complete disruption to protein synthesis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defRPr/>
            </a:pPr>
            <a:r>
              <a:rPr lang="en-US" sz="20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Bacterial Resistance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can occur, usually because the bacteria produce enzymes </a:t>
            </a:r>
            <a:r>
              <a:rPr lang="en-US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R-factors</a:t>
            </a:r>
            <a:r>
              <a:rPr lang="en-US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modify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(e.g.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-acteylate,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-phosphorylate)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aminoglycosides</a:t>
            </a:r>
          </a:p>
        </p:txBody>
      </p:sp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3816350" cy="186531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4067175" y="5373688"/>
            <a:ext cx="4702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algn="l" rtl="0" eaLnBrk="0" fontAlgn="base" hangingPunct="0"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deletion or modification of susceptible functional groups can lead to compounds that are still active</a:t>
            </a:r>
            <a:endParaRPr lang="en-US" sz="3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8823" name="Rectangle 7"/>
          <p:cNvSpPr>
            <a:spLocks noChangeArrowheads="1"/>
          </p:cNvSpPr>
          <p:nvPr/>
        </p:nvSpPr>
        <p:spPr bwMode="auto">
          <a:xfrm>
            <a:off x="539750" y="77788"/>
            <a:ext cx="7966075" cy="623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 of Action of Aminoglycosides</a:t>
            </a:r>
          </a:p>
        </p:txBody>
      </p:sp>
      <p:sp>
        <p:nvSpPr>
          <p:cNvPr id="7271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1F4438-02DD-4ED3-9496-1FD20117DE24}" type="datetime1">
              <a:rPr lang="en-AU" altLang="en-US" smtClean="0">
                <a:solidFill>
                  <a:srgbClr val="000000"/>
                </a:solidFill>
              </a:rPr>
              <a:pPr/>
              <a:t>1/09/2020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6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8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8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8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8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8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8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8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8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8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8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8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8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8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8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Object 1"/>
          <p:cNvGraphicFramePr>
            <a:graphicFrameLocks noChangeAspect="1"/>
          </p:cNvGraphicFramePr>
          <p:nvPr/>
        </p:nvGraphicFramePr>
        <p:xfrm>
          <a:off x="2411413" y="1676400"/>
          <a:ext cx="3455987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CS ChemDraw Drawing" r:id="rId4" imgW="3629660" imgH="2293620" progId="ChemDraw.Document.6.0">
                  <p:embed/>
                </p:oleObj>
              </mc:Choice>
              <mc:Fallback>
                <p:oleObj name="CS ChemDraw Drawing" r:id="rId4" imgW="3629660" imgH="22936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493" t="-4004" r="-2493" b="-4004"/>
                      <a:stretch>
                        <a:fillRect/>
                      </a:stretch>
                    </p:blipFill>
                    <p:spPr bwMode="auto">
                      <a:xfrm>
                        <a:off x="2411413" y="1676400"/>
                        <a:ext cx="3455987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7" name="Rectangle 32"/>
          <p:cNvSpPr>
            <a:spLocks noChangeArrowheads="1"/>
          </p:cNvSpPr>
          <p:nvPr/>
        </p:nvSpPr>
        <p:spPr bwMode="auto">
          <a:xfrm>
            <a:off x="395288" y="1773238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133850" algn="l"/>
              </a:tabLst>
            </a:pPr>
            <a:r>
              <a:rPr lang="en-US" sz="2000" b="1">
                <a:solidFill>
                  <a:srgbClr val="C00000"/>
                </a:solidFill>
              </a:rPr>
              <a:t>Sparfloxacin</a:t>
            </a:r>
          </a:p>
        </p:txBody>
      </p:sp>
      <p:sp>
        <p:nvSpPr>
          <p:cNvPr id="118788" name="Rectangle 35"/>
          <p:cNvSpPr>
            <a:spLocks noChangeArrowheads="1"/>
          </p:cNvSpPr>
          <p:nvPr/>
        </p:nvSpPr>
        <p:spPr bwMode="auto">
          <a:xfrm>
            <a:off x="611188" y="3852863"/>
            <a:ext cx="7489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1775" indent="-231775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1" lang="en-US" sz="2000">
                <a:solidFill>
                  <a:srgbClr val="000066"/>
                </a:solidFill>
              </a:rPr>
              <a:t> </a:t>
            </a:r>
            <a:r>
              <a:rPr kumimoji="1" lang="en-US" sz="2000">
                <a:solidFill>
                  <a:srgbClr val="000000"/>
                </a:solidFill>
              </a:rPr>
              <a:t>has higher potency against Gr +ve &amp;</a:t>
            </a:r>
            <a:r>
              <a:rPr kumimoji="1" lang="en-US" altLang="ja-JP" sz="2000">
                <a:solidFill>
                  <a:srgbClr val="000000"/>
                </a:solidFill>
                <a:ea typeface="MS PGothic" pitchFamily="34" charset="-128"/>
              </a:rPr>
              <a:t> –ve bacteria. </a:t>
            </a:r>
          </a:p>
          <a:p>
            <a:pPr marL="231775" indent="-231775" algn="just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1" lang="en-US" altLang="ja-JP" sz="2000">
                <a:solidFill>
                  <a:srgbClr val="000000"/>
                </a:solidFill>
                <a:ea typeface="MS PGothic" pitchFamily="34" charset="-128"/>
              </a:rPr>
              <a:t>It has a long elimination half-life </a:t>
            </a:r>
            <a:r>
              <a:rPr kumimoji="1" lang="en-US" altLang="ja-JP" sz="2000">
                <a:solidFill>
                  <a:srgbClr val="000066"/>
                </a:solidFill>
                <a:ea typeface="MS PGothic" pitchFamily="34" charset="-128"/>
              </a:rPr>
              <a:t>of </a:t>
            </a:r>
            <a:r>
              <a:rPr kumimoji="1" lang="en-US" altLang="ja-JP" sz="2000" b="1">
                <a:solidFill>
                  <a:srgbClr val="0000FF"/>
                </a:solidFill>
                <a:ea typeface="MS PGothic" pitchFamily="34" charset="-128"/>
              </a:rPr>
              <a:t>18 hr </a:t>
            </a:r>
            <a:r>
              <a:rPr kumimoji="1" lang="en-US" altLang="ja-JP" sz="2000">
                <a:solidFill>
                  <a:srgbClr val="000066"/>
                </a:solidFill>
                <a:ea typeface="MS PGothic" pitchFamily="34" charset="-128"/>
              </a:rPr>
              <a:t>(</a:t>
            </a:r>
            <a:r>
              <a:rPr kumimoji="1" lang="en-US" altLang="ja-JP" sz="2000">
                <a:solidFill>
                  <a:srgbClr val="FF0000"/>
                </a:solidFill>
                <a:ea typeface="MS PGothic" pitchFamily="34" charset="-128"/>
              </a:rPr>
              <a:t>used once-a-day</a:t>
            </a:r>
            <a:r>
              <a:rPr kumimoji="1" lang="en-US" altLang="ja-JP" sz="2000">
                <a:solidFill>
                  <a:srgbClr val="000066"/>
                </a:solidFill>
                <a:ea typeface="MS PGothic" pitchFamily="34" charset="-128"/>
              </a:rPr>
              <a:t>).</a:t>
            </a:r>
          </a:p>
        </p:txBody>
      </p:sp>
      <p:sp>
        <p:nvSpPr>
          <p:cNvPr id="118789" name="Rectangle 11"/>
          <p:cNvSpPr>
            <a:spLocks noChangeArrowheads="1"/>
          </p:cNvSpPr>
          <p:nvPr/>
        </p:nvSpPr>
        <p:spPr bwMode="auto">
          <a:xfrm>
            <a:off x="250825" y="1052513"/>
            <a:ext cx="4176713" cy="4000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76213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Third generation Quinolones</a:t>
            </a:r>
          </a:p>
        </p:txBody>
      </p:sp>
      <p:sp>
        <p:nvSpPr>
          <p:cNvPr id="118790" name="Rectangle 5"/>
          <p:cNvSpPr>
            <a:spLocks noChangeArrowheads="1"/>
          </p:cNvSpPr>
          <p:nvPr/>
        </p:nvSpPr>
        <p:spPr bwMode="auto">
          <a:xfrm>
            <a:off x="539750" y="5805488"/>
            <a:ext cx="784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63" algn="l"/>
              </a:tabLst>
            </a:pPr>
            <a:r>
              <a:rPr lang="en-US" sz="2000">
                <a:solidFill>
                  <a:srgbClr val="0000FF"/>
                </a:solidFill>
              </a:rPr>
              <a:t>Levo</a:t>
            </a:r>
            <a:r>
              <a:rPr lang="en-US" sz="2000">
                <a:solidFill>
                  <a:srgbClr val="000000"/>
                </a:solidFill>
              </a:rPr>
              <a:t> isomer of ofloxacin is </a:t>
            </a:r>
            <a:r>
              <a:rPr lang="en-US" sz="2000" b="1">
                <a:solidFill>
                  <a:srgbClr val="FF0000"/>
                </a:solidFill>
              </a:rPr>
              <a:t>8-125</a:t>
            </a:r>
            <a:r>
              <a:rPr lang="en-US" sz="2000">
                <a:solidFill>
                  <a:srgbClr val="000000"/>
                </a:solidFill>
              </a:rPr>
              <a:t> times more active than the </a:t>
            </a:r>
            <a:r>
              <a:rPr lang="en-US" sz="2000">
                <a:solidFill>
                  <a:srgbClr val="0000FF"/>
                </a:solidFill>
              </a:rPr>
              <a:t>dextro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8791" name="Rectangle 6"/>
          <p:cNvSpPr>
            <a:spLocks noChangeArrowheads="1"/>
          </p:cNvSpPr>
          <p:nvPr/>
        </p:nvSpPr>
        <p:spPr bwMode="auto">
          <a:xfrm>
            <a:off x="395288" y="5332413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00000"/>
                </a:solidFill>
              </a:rPr>
              <a:t>Levofloxacin</a:t>
            </a:r>
            <a:endParaRPr lang="ar-SA" sz="2000" b="1">
              <a:solidFill>
                <a:srgbClr val="C00000"/>
              </a:solidFill>
            </a:endParaRPr>
          </a:p>
        </p:txBody>
      </p:sp>
      <p:sp>
        <p:nvSpPr>
          <p:cNvPr id="11879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8AB4045-5ECB-4A3A-9D8A-3AC9E6441A1D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/>
              <a:t>50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434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69" name="Group 177"/>
          <p:cNvGraphicFramePr>
            <a:graphicFrameLocks noGrp="1"/>
          </p:cNvGraphicFramePr>
          <p:nvPr/>
        </p:nvGraphicFramePr>
        <p:xfrm>
          <a:off x="468313" y="1444625"/>
          <a:ext cx="8064501" cy="3197226"/>
        </p:xfrm>
        <a:graphic>
          <a:graphicData uri="http://schemas.openxmlformats.org/drawingml/2006/table">
            <a:tbl>
              <a:tblPr/>
              <a:tblGrid>
                <a:gridCol w="1800112"/>
                <a:gridCol w="1656103"/>
                <a:gridCol w="1656103"/>
                <a:gridCol w="1440089"/>
                <a:gridCol w="1512094"/>
              </a:tblGrid>
              <a:tr h="360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Generation 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st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nd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rd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th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3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e.g.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Nalidixic Acid 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Norfloxacin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Ofloxacin Ciprofloxacin 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Levofloxacin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Sparfloxacin 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Trovafloxacin 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Administration 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Oral 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5738" marR="0" lvl="0" indent="-1857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</a:tabLst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Oral &amp; I.V. 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  <a:tab pos="2697163" algn="l"/>
                        </a:tabLst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</a:tabLst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bioavailability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Low 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5738" marR="0" lvl="0" indent="-1857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</a:tabLst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High 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  <a:tab pos="2697163" algn="l"/>
                        </a:tabLst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Spectrum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</a:tabLst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Gr -ve 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  <a:tab pos="2697163" algn="l"/>
                        </a:tabLst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Gr –ve &amp;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+ve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  <a:tab pos="2697163" algn="l"/>
                        </a:tabLst>
                        <a:defRPr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2563" marR="0" lvl="0" indent="-1825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  <a:tab pos="2697163" algn="l"/>
                        </a:tabLst>
                        <a:defRPr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7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UTI 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uncomplicated 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complicated 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</a:tabLst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systemic infection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4" marR="9143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 not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4" marR="9143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used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4" marR="9143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 aeruginosa </a:t>
                      </a:r>
                    </a:p>
                  </a:txBody>
                  <a:tcPr marL="91434" marR="9143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7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-</a:t>
                      </a:r>
                    </a:p>
                  </a:txBody>
                  <a:tcPr marL="91434" marR="9143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+ </a:t>
                      </a:r>
                    </a:p>
                  </a:txBody>
                  <a:tcPr marL="91434" marR="9143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4763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38" marR="91438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9854" name="Rectangle 8"/>
          <p:cNvSpPr>
            <a:spLocks noChangeArrowheads="1"/>
          </p:cNvSpPr>
          <p:nvPr/>
        </p:nvSpPr>
        <p:spPr bwMode="auto">
          <a:xfrm>
            <a:off x="250825" y="809625"/>
            <a:ext cx="50101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00000"/>
                </a:solidFill>
              </a:rPr>
              <a:t>Biological classification of quinolones :</a:t>
            </a:r>
          </a:p>
        </p:txBody>
      </p:sp>
      <p:sp>
        <p:nvSpPr>
          <p:cNvPr id="119855" name="Rectangle 8"/>
          <p:cNvSpPr>
            <a:spLocks noChangeArrowheads="1"/>
          </p:cNvSpPr>
          <p:nvPr/>
        </p:nvSpPr>
        <p:spPr bwMode="auto">
          <a:xfrm>
            <a:off x="1331913" y="4868863"/>
            <a:ext cx="6435725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</a:rPr>
              <a:t>Third</a:t>
            </a:r>
            <a:r>
              <a:rPr lang="en-US">
                <a:solidFill>
                  <a:srgbClr val="000000"/>
                </a:solidFill>
              </a:rPr>
              <a:t> generation have </a:t>
            </a:r>
            <a:r>
              <a:rPr lang="en-US">
                <a:solidFill>
                  <a:srgbClr val="0000FF"/>
                </a:solidFill>
              </a:rPr>
              <a:t>long t</a:t>
            </a:r>
            <a:r>
              <a:rPr lang="en-US" baseline="-25000">
                <a:solidFill>
                  <a:srgbClr val="0000FF"/>
                </a:solidFill>
              </a:rPr>
              <a:t>1/2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&amp; used Once-daily dosing</a:t>
            </a:r>
          </a:p>
          <a:p>
            <a:pPr marL="273050" indent="-27305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</a:rPr>
              <a:t>Fourth</a:t>
            </a:r>
            <a:r>
              <a:rPr lang="en-US">
                <a:solidFill>
                  <a:srgbClr val="000000"/>
                </a:solidFill>
              </a:rPr>
              <a:t> generation are active against  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Aerobic &amp; Anaerobes</a:t>
            </a:r>
          </a:p>
        </p:txBody>
      </p:sp>
      <p:sp>
        <p:nvSpPr>
          <p:cNvPr id="1198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AD981B0-FAAC-40E0-8FDB-65D15924825D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/>
              <a:t>51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ChangeArrowheads="1"/>
          </p:cNvSpPr>
          <p:nvPr/>
        </p:nvSpPr>
        <p:spPr bwMode="auto">
          <a:xfrm>
            <a:off x="250825" y="508000"/>
            <a:ext cx="2630488" cy="461963"/>
          </a:xfrm>
          <a:prstGeom prst="rect">
            <a:avLst/>
          </a:prstGeom>
          <a:solidFill>
            <a:srgbClr val="FFF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76213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C00000"/>
                </a:solidFill>
              </a:rPr>
              <a:t>MOA</a:t>
            </a:r>
          </a:p>
        </p:txBody>
      </p:sp>
      <p:sp>
        <p:nvSpPr>
          <p:cNvPr id="1208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514FA1D-32DA-41E5-A6F2-2BC12F213002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/>
              <a:t>52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88" y="1484313"/>
            <a:ext cx="7848600" cy="7937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11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compounds are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bacteriocidal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inhibit </a:t>
            </a: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</a:t>
            </a:r>
            <a:r>
              <a:rPr lang="en-US" sz="1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gyrase</a:t>
            </a: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topoisomerase IV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(key enzymes that control the shape of DNA, resulting in DNA that cannot be used)</a:t>
            </a:r>
          </a:p>
        </p:txBody>
      </p:sp>
      <p:sp>
        <p:nvSpPr>
          <p:cNvPr id="120837" name="Rectangle 7"/>
          <p:cNvSpPr>
            <a:spLocks noChangeArrowheads="1"/>
          </p:cNvSpPr>
          <p:nvPr/>
        </p:nvSpPr>
        <p:spPr bwMode="auto">
          <a:xfrm>
            <a:off x="539750" y="2659063"/>
            <a:ext cx="304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Selective toxicity  </a:t>
            </a:r>
            <a:endParaRPr lang="ar-SA" sz="2800">
              <a:solidFill>
                <a:srgbClr val="000000"/>
              </a:solidFill>
            </a:endParaRPr>
          </a:p>
        </p:txBody>
      </p:sp>
      <p:sp>
        <p:nvSpPr>
          <p:cNvPr id="120838" name="Rectangle 9"/>
          <p:cNvSpPr>
            <a:spLocks noChangeArrowheads="1"/>
          </p:cNvSpPr>
          <p:nvPr/>
        </p:nvSpPr>
        <p:spPr bwMode="auto">
          <a:xfrm>
            <a:off x="566738" y="3357563"/>
            <a:ext cx="78501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</a:rPr>
              <a:t>much higher </a:t>
            </a:r>
            <a:r>
              <a:rPr lang="en-US" sz="2000">
                <a:solidFill>
                  <a:srgbClr val="000000"/>
                </a:solidFill>
              </a:rPr>
              <a:t>concentrations of fluoroquinolones is required to inhibit human </a:t>
            </a:r>
            <a:r>
              <a:rPr lang="en-US" sz="2000">
                <a:solidFill>
                  <a:srgbClr val="0000FF"/>
                </a:solidFill>
              </a:rPr>
              <a:t>topoisomerase II</a:t>
            </a:r>
            <a:r>
              <a:rPr lang="en-US" sz="2000">
                <a:solidFill>
                  <a:srgbClr val="000000"/>
                </a:solidFill>
              </a:rPr>
              <a:t> than that required for bacterial enzymes </a:t>
            </a:r>
            <a:endParaRPr lang="ar-SA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8" name="Object 4"/>
          <p:cNvGraphicFramePr>
            <a:graphicFrameLocks/>
          </p:cNvGraphicFramePr>
          <p:nvPr/>
        </p:nvGraphicFramePr>
        <p:xfrm>
          <a:off x="1692275" y="1716088"/>
          <a:ext cx="5468938" cy="310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CS ChemDraw Drawing" r:id="rId3" imgW="4414520" imgH="2512060" progId="ChemDraw.Document.6.0">
                  <p:embed/>
                </p:oleObj>
              </mc:Choice>
              <mc:Fallback>
                <p:oleObj name="CS ChemDraw Drawing" r:id="rId3" imgW="4414520" imgH="2512060" progId="ChemDraw.Document.6.0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173" t="-4816" r="-2173" b="-4816"/>
                      <a:stretch>
                        <a:fillRect/>
                      </a:stretch>
                    </p:blipFill>
                    <p:spPr bwMode="auto">
                      <a:xfrm>
                        <a:off x="1692275" y="1716088"/>
                        <a:ext cx="5468938" cy="31099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59" name="Rectangle 1"/>
          <p:cNvSpPr>
            <a:spLocks noChangeArrowheads="1"/>
          </p:cNvSpPr>
          <p:nvPr/>
        </p:nvSpPr>
        <p:spPr bwMode="auto">
          <a:xfrm>
            <a:off x="395288" y="1125538"/>
            <a:ext cx="1838325" cy="460375"/>
          </a:xfrm>
          <a:prstGeom prst="rect">
            <a:avLst/>
          </a:prstGeom>
          <a:solidFill>
            <a:srgbClr val="FFFF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96838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C00000"/>
                </a:solidFill>
              </a:rPr>
              <a:t> SAR </a:t>
            </a:r>
          </a:p>
        </p:txBody>
      </p:sp>
      <p:sp>
        <p:nvSpPr>
          <p:cNvPr id="121860" name="Rectangle 3"/>
          <p:cNvSpPr>
            <a:spLocks noChangeArrowheads="1"/>
          </p:cNvSpPr>
          <p:nvPr/>
        </p:nvSpPr>
        <p:spPr bwMode="auto">
          <a:xfrm>
            <a:off x="458788" y="5114925"/>
            <a:ext cx="7967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These </a:t>
            </a:r>
            <a:r>
              <a:rPr lang="en-US" b="1">
                <a:solidFill>
                  <a:srgbClr val="0000FF"/>
                </a:solidFill>
                <a:cs typeface="Times New Roman" pitchFamily="18" charset="0"/>
              </a:rPr>
              <a:t>three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groups are essential for binding to the active site in enzymes </a:t>
            </a:r>
          </a:p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They are the </a:t>
            </a:r>
            <a:r>
              <a:rPr lang="en-US" b="1">
                <a:solidFill>
                  <a:srgbClr val="0000FF"/>
                </a:solidFill>
                <a:cs typeface="Times New Roman" pitchFamily="18" charset="0"/>
              </a:rPr>
              <a:t>pharmacophoric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groups</a:t>
            </a:r>
            <a:endParaRPr lang="ar-SA">
              <a:solidFill>
                <a:srgbClr val="000000"/>
              </a:solidFill>
            </a:endParaRPr>
          </a:p>
        </p:txBody>
      </p:sp>
      <p:sp>
        <p:nvSpPr>
          <p:cNvPr id="1218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9D183C2-9DE3-4BDD-B0BC-931F086BBB3D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/>
              <a:t>53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Object 5"/>
          <p:cNvGraphicFramePr>
            <a:graphicFrameLocks noChangeAspect="1"/>
          </p:cNvGraphicFramePr>
          <p:nvPr/>
        </p:nvGraphicFramePr>
        <p:xfrm>
          <a:off x="1549400" y="1985963"/>
          <a:ext cx="5397500" cy="201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CS ChemDraw Drawing" r:id="rId3" imgW="4345940" imgH="1526540" progId="ChemDraw.Document.6.0">
                  <p:embed/>
                </p:oleObj>
              </mc:Choice>
              <mc:Fallback>
                <p:oleObj name="CS ChemDraw Drawing" r:id="rId3" imgW="4345940" imgH="15265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242" t="-2359" r="-1242" b="-2359"/>
                      <a:stretch>
                        <a:fillRect/>
                      </a:stretch>
                    </p:blipFill>
                    <p:spPr bwMode="auto">
                      <a:xfrm>
                        <a:off x="1549400" y="1985963"/>
                        <a:ext cx="5397500" cy="2011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7D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3" name="Rectangle 7"/>
          <p:cNvSpPr>
            <a:spLocks noChangeArrowheads="1"/>
          </p:cNvSpPr>
          <p:nvPr/>
        </p:nvSpPr>
        <p:spPr bwMode="auto">
          <a:xfrm>
            <a:off x="539750" y="4213225"/>
            <a:ext cx="7781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88925" indent="-288925"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rabicPeriod"/>
              <a:tabLst>
                <a:tab pos="228600" algn="l"/>
              </a:tabLst>
            </a:pPr>
            <a:r>
              <a:rPr lang="en-US" sz="2000">
                <a:solidFill>
                  <a:srgbClr val="FF00FF"/>
                </a:solidFill>
              </a:rPr>
              <a:t>F atom </a:t>
            </a:r>
            <a:r>
              <a:rPr lang="en-US" sz="2000">
                <a:solidFill>
                  <a:srgbClr val="000000"/>
                </a:solidFill>
              </a:rPr>
              <a:t>at </a:t>
            </a:r>
            <a:r>
              <a:rPr lang="en-US" sz="2000" b="1">
                <a:solidFill>
                  <a:srgbClr val="0000FF"/>
                </a:solidFill>
                <a:cs typeface="Times New Roman" pitchFamily="18" charset="0"/>
              </a:rPr>
              <a:t>C6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 increase</a:t>
            </a:r>
            <a:r>
              <a:rPr lang="en-US" sz="2000">
                <a:solidFill>
                  <a:srgbClr val="000000"/>
                </a:solidFill>
              </a:rPr>
              <a:t> activity # Gram +ve .</a:t>
            </a:r>
          </a:p>
          <a:p>
            <a:pPr marL="288925" indent="-288925"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rabicPeriod"/>
              <a:tabLst>
                <a:tab pos="228600" algn="l"/>
              </a:tabLst>
            </a:pPr>
            <a:r>
              <a:rPr lang="en-US" sz="2000">
                <a:solidFill>
                  <a:srgbClr val="FF00FF"/>
                </a:solidFill>
              </a:rPr>
              <a:t>Piperazinyl gp </a:t>
            </a:r>
            <a:r>
              <a:rPr lang="en-US" sz="2000">
                <a:solidFill>
                  <a:srgbClr val="000000"/>
                </a:solidFill>
              </a:rPr>
              <a:t>at position </a:t>
            </a:r>
            <a:r>
              <a:rPr lang="en-US" sz="2000" b="1">
                <a:solidFill>
                  <a:srgbClr val="0000FF"/>
                </a:solidFill>
              </a:rPr>
              <a:t>C7 </a:t>
            </a:r>
            <a:r>
              <a:rPr lang="en-US" sz="2000">
                <a:solidFill>
                  <a:srgbClr val="000000"/>
                </a:solidFill>
              </a:rPr>
              <a:t>increases antipseudomonal activity</a:t>
            </a:r>
          </a:p>
        </p:txBody>
      </p:sp>
      <p:sp>
        <p:nvSpPr>
          <p:cNvPr id="122884" name="Rectangle 1"/>
          <p:cNvSpPr>
            <a:spLocks noChangeArrowheads="1"/>
          </p:cNvSpPr>
          <p:nvPr/>
        </p:nvSpPr>
        <p:spPr bwMode="auto">
          <a:xfrm>
            <a:off x="1149350" y="1395413"/>
            <a:ext cx="680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Low" rt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>
                <a:solidFill>
                  <a:srgbClr val="000000"/>
                </a:solidFill>
              </a:rPr>
              <a:t>Substitution at position </a:t>
            </a:r>
            <a:r>
              <a:rPr lang="en-US">
                <a:solidFill>
                  <a:srgbClr val="FF00FF"/>
                </a:solidFill>
              </a:rPr>
              <a:t>6 &amp; </a:t>
            </a:r>
            <a:r>
              <a:rPr lang="en-US" b="1">
                <a:solidFill>
                  <a:srgbClr val="FF00FF"/>
                </a:solidFill>
              </a:rPr>
              <a:t>7</a:t>
            </a:r>
            <a:r>
              <a:rPr lang="en-US">
                <a:solidFill>
                  <a:srgbClr val="FF00FF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modify the </a:t>
            </a:r>
            <a:r>
              <a:rPr lang="en-US">
                <a:solidFill>
                  <a:srgbClr val="FF00FF"/>
                </a:solidFill>
              </a:rPr>
              <a:t>spectrum </a:t>
            </a:r>
            <a:r>
              <a:rPr lang="en-US">
                <a:solidFill>
                  <a:srgbClr val="000000"/>
                </a:solidFill>
              </a:rPr>
              <a:t>of activity e.g. </a:t>
            </a:r>
          </a:p>
        </p:txBody>
      </p:sp>
      <p:sp>
        <p:nvSpPr>
          <p:cNvPr id="1228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52D57B6-77CF-4EC8-9838-697CA0073FF6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/>
              <a:t>54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5"/>
          <p:cNvSpPr>
            <a:spLocks noChangeArrowheads="1"/>
          </p:cNvSpPr>
          <p:nvPr/>
        </p:nvSpPr>
        <p:spPr bwMode="auto">
          <a:xfrm>
            <a:off x="250825" y="4440238"/>
            <a:ext cx="8424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63525" indent="-263525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185738" algn="l"/>
              </a:tabLst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 quinolones chelate heavy metals (</a:t>
            </a:r>
            <a:r>
              <a:rPr lang="en-US" sz="2000">
                <a:solidFill>
                  <a:srgbClr val="FF3399"/>
                </a:solidFill>
                <a:cs typeface="Times New Roman" pitchFamily="18" charset="0"/>
              </a:rPr>
              <a:t>Ca</a:t>
            </a:r>
            <a:r>
              <a:rPr lang="en-US" sz="2000" baseline="30000">
                <a:solidFill>
                  <a:srgbClr val="FF3399"/>
                </a:solidFill>
                <a:cs typeface="Times New Roman" pitchFamily="18" charset="0"/>
              </a:rPr>
              <a:t>2+</a:t>
            </a:r>
            <a:r>
              <a:rPr lang="en-US" sz="2000">
                <a:solidFill>
                  <a:srgbClr val="FF3399"/>
                </a:solidFill>
                <a:cs typeface="Times New Roman" pitchFamily="18" charset="0"/>
              </a:rPr>
              <a:t>, Mg</a:t>
            </a:r>
            <a:r>
              <a:rPr lang="en-US" sz="2000" baseline="30000">
                <a:solidFill>
                  <a:srgbClr val="FF3399"/>
                </a:solidFill>
                <a:cs typeface="Times New Roman" pitchFamily="18" charset="0"/>
              </a:rPr>
              <a:t>2+</a:t>
            </a:r>
            <a:r>
              <a:rPr lang="en-US" sz="2000">
                <a:solidFill>
                  <a:srgbClr val="FF3399"/>
                </a:solidFill>
                <a:cs typeface="Times New Roman" pitchFamily="18" charset="0"/>
              </a:rPr>
              <a:t>, Al</a:t>
            </a:r>
            <a:r>
              <a:rPr lang="en-US" sz="2000" baseline="30000">
                <a:solidFill>
                  <a:srgbClr val="FF3399"/>
                </a:solidFill>
                <a:cs typeface="Times New Roman" pitchFamily="18" charset="0"/>
              </a:rPr>
              <a:t>3+</a:t>
            </a:r>
            <a:r>
              <a:rPr lang="en-US" sz="2000">
                <a:solidFill>
                  <a:srgbClr val="FF3399"/>
                </a:solidFill>
                <a:cs typeface="Times New Roman" pitchFamily="18" charset="0"/>
              </a:rPr>
              <a:t> &amp; Fe</a:t>
            </a:r>
            <a:r>
              <a:rPr lang="en-US" sz="2000" baseline="30000">
                <a:solidFill>
                  <a:srgbClr val="FF3399"/>
                </a:solidFill>
                <a:cs typeface="Times New Roman" pitchFamily="18" charset="0"/>
              </a:rPr>
              <a:t>2+</a:t>
            </a:r>
            <a:r>
              <a:rPr lang="en-US" sz="2000">
                <a:solidFill>
                  <a:srgbClr val="FF3399"/>
                </a:solidFill>
                <a:cs typeface="Times New Roman" pitchFamily="18" charset="0"/>
              </a:rPr>
              <a:t>)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  </a:t>
            </a:r>
          </a:p>
          <a:p>
            <a:pPr marL="263525" indent="-263525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185738" algn="l"/>
              </a:tabLst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Give </a:t>
            </a:r>
            <a:r>
              <a:rPr lang="en-US" sz="2000">
                <a:solidFill>
                  <a:srgbClr val="FF0000"/>
                </a:solidFill>
                <a:cs typeface="Times New Roman" pitchFamily="18" charset="0"/>
              </a:rPr>
              <a:t>less water-soluble 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complexes </a:t>
            </a:r>
          </a:p>
        </p:txBody>
      </p:sp>
      <p:sp>
        <p:nvSpPr>
          <p:cNvPr id="123907" name="Rectangle 8"/>
          <p:cNvSpPr>
            <a:spLocks noChangeArrowheads="1"/>
          </p:cNvSpPr>
          <p:nvPr/>
        </p:nvSpPr>
        <p:spPr bwMode="auto">
          <a:xfrm>
            <a:off x="412750" y="1196975"/>
            <a:ext cx="5167313" cy="427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00000"/>
                </a:solidFill>
              </a:rPr>
              <a:t>Chemical Incompatibilities to quinolones</a:t>
            </a:r>
          </a:p>
        </p:txBody>
      </p:sp>
      <p:cxnSp>
        <p:nvCxnSpPr>
          <p:cNvPr id="5" name="Elbow Connector 4"/>
          <p:cNvCxnSpPr/>
          <p:nvPr/>
        </p:nvCxnSpPr>
        <p:spPr>
          <a:xfrm>
            <a:off x="4643438" y="5260975"/>
            <a:ext cx="865187" cy="431800"/>
          </a:xfrm>
          <a:prstGeom prst="bentConnector3">
            <a:avLst>
              <a:gd name="adj1" fmla="val 50000"/>
            </a:avLst>
          </a:prstGeom>
          <a:ln w="41275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09" name="Rectangle 6"/>
          <p:cNvSpPr>
            <a:spLocks noChangeArrowheads="1"/>
          </p:cNvSpPr>
          <p:nvPr/>
        </p:nvSpPr>
        <p:spPr bwMode="auto">
          <a:xfrm>
            <a:off x="395288" y="692150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Quinolones a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re </a:t>
            </a:r>
            <a:r>
              <a:rPr lang="en-US" sz="2000">
                <a:solidFill>
                  <a:srgbClr val="0000FF"/>
                </a:solidFill>
                <a:cs typeface="Times New Roman" pitchFamily="18" charset="0"/>
              </a:rPr>
              <a:t>contra-indicated 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with Ca, Mg, Fe nutrition or with milk</a:t>
            </a:r>
            <a:endParaRPr lang="ar-SA" sz="2000">
              <a:solidFill>
                <a:srgbClr val="000000"/>
              </a:solidFill>
            </a:endParaRPr>
          </a:p>
        </p:txBody>
      </p:sp>
      <p:sp>
        <p:nvSpPr>
          <p:cNvPr id="123910" name="Rectangle 7"/>
          <p:cNvSpPr>
            <a:spLocks noChangeArrowheads="1"/>
          </p:cNvSpPr>
          <p:nvPr/>
        </p:nvSpPr>
        <p:spPr bwMode="auto">
          <a:xfrm>
            <a:off x="3851275" y="115888"/>
            <a:ext cx="1328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Why??</a:t>
            </a:r>
            <a:endParaRPr lang="ar-SA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3911" name="Rectangle 9"/>
          <p:cNvSpPr>
            <a:spLocks noChangeArrowheads="1"/>
          </p:cNvSpPr>
          <p:nvPr/>
        </p:nvSpPr>
        <p:spPr bwMode="auto">
          <a:xfrm>
            <a:off x="5475288" y="5516563"/>
            <a:ext cx="170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63525" indent="-263525" algn="justLow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</a:pPr>
            <a:r>
              <a:rPr lang="en-US" sz="2000" b="1">
                <a:solidFill>
                  <a:srgbClr val="0000FF"/>
                </a:solidFill>
                <a:cs typeface="Times New Roman" pitchFamily="18" charset="0"/>
              </a:rPr>
              <a:t>↓ absorption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23912" name="Rectangle 10"/>
          <p:cNvSpPr>
            <a:spLocks noChangeArrowheads="1"/>
          </p:cNvSpPr>
          <p:nvPr/>
        </p:nvSpPr>
        <p:spPr bwMode="auto">
          <a:xfrm>
            <a:off x="4687888" y="5981700"/>
            <a:ext cx="358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63525" indent="-263525" algn="justLow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</a:pPr>
            <a:r>
              <a:rPr lang="en-US" sz="2000" b="1">
                <a:solidFill>
                  <a:srgbClr val="0000FF"/>
                </a:solidFill>
                <a:cs typeface="Times New Roman" pitchFamily="18" charset="0"/>
              </a:rPr>
              <a:t>↓ bioavailability &amp; ↓ potency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23913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084296E-9E95-43A2-93B9-8835BA36B64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/>
              <a:t>55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23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892300"/>
            <a:ext cx="62611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8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4" descr="urinary tr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23913"/>
            <a:ext cx="2592387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10" descr="http://cdn3.fotosearch.com/bthumb/PSK/PSK125/1574R-0188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437063"/>
            <a:ext cx="26289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7"/>
          <p:cNvSpPr>
            <a:spLocks noChangeArrowheads="1"/>
          </p:cNvSpPr>
          <p:nvPr/>
        </p:nvSpPr>
        <p:spPr bwMode="auto">
          <a:xfrm>
            <a:off x="5076825" y="1773238"/>
            <a:ext cx="1011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UTI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Cystitis</a:t>
            </a:r>
          </a:p>
        </p:txBody>
      </p:sp>
      <p:sp>
        <p:nvSpPr>
          <p:cNvPr id="124933" name="Rectangle 8"/>
          <p:cNvSpPr>
            <a:spLocks noChangeArrowheads="1"/>
          </p:cNvSpPr>
          <p:nvPr/>
        </p:nvSpPr>
        <p:spPr bwMode="auto">
          <a:xfrm>
            <a:off x="5003800" y="5133975"/>
            <a:ext cx="18716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URTI</a:t>
            </a:r>
          </a:p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Anti-TB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924300" y="1916113"/>
            <a:ext cx="935038" cy="504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2800">
              <a:solidFill>
                <a:srgbClr val="FFFFFF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067175" y="5381625"/>
            <a:ext cx="936625" cy="5032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2800">
              <a:solidFill>
                <a:srgbClr val="FFFFFF"/>
              </a:solidFill>
            </a:endParaRPr>
          </a:p>
        </p:txBody>
      </p:sp>
      <p:sp>
        <p:nvSpPr>
          <p:cNvPr id="124936" name="Rectangle 11"/>
          <p:cNvSpPr>
            <a:spLocks noChangeArrowheads="1"/>
          </p:cNvSpPr>
          <p:nvPr/>
        </p:nvSpPr>
        <p:spPr bwMode="auto">
          <a:xfrm>
            <a:off x="250825" y="292100"/>
            <a:ext cx="2952750" cy="400050"/>
          </a:xfrm>
          <a:prstGeom prst="rect">
            <a:avLst/>
          </a:prstGeom>
          <a:solidFill>
            <a:srgbClr val="FFF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Therapeutic uses</a:t>
            </a:r>
          </a:p>
        </p:txBody>
      </p:sp>
      <p:sp>
        <p:nvSpPr>
          <p:cNvPr id="124937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705EE0D-5E8A-4153-BD36-6751B549AE0D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/>
              <a:t>56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2357438" y="0"/>
            <a:ext cx="4237037" cy="6191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Quinolones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SARs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875" y="642938"/>
            <a:ext cx="8858250" cy="3556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Carboxy-4-pyrido-4-one is the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pharmacophore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38" y="3457575"/>
            <a:ext cx="8786812" cy="325755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Carboxylic acid and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ketone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involved in binding to DNA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gyrase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 of the 2,3-double bond 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inactive molecule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 of the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ketone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inactive molecule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substitution at C2  reduce activity (reduce affinity)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Fluoro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substitution AT C6  </a:t>
            </a:r>
          </a:p>
          <a:p>
            <a:pPr marL="833438" lvl="2" indent="-185738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tabLst>
                <a:tab pos="3136900" algn="l"/>
              </a:tabLst>
              <a:defRPr/>
            </a:pP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GREATLY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improves antimicrobial activity (by increasing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lipophilicity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 increase penetration the bacterial cell wall)</a:t>
            </a:r>
          </a:p>
          <a:p>
            <a:pPr marL="833438" lvl="2" indent="-185738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tabLst>
                <a:tab pos="3136900" algn="l"/>
              </a:tabLst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Increase the DNA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gyrase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inhibitory action</a:t>
            </a:r>
          </a:p>
        </p:txBody>
      </p:sp>
      <p:graphicFrame>
        <p:nvGraphicFramePr>
          <p:cNvPr id="125957" name="Object 5" descr="Parchment"/>
          <p:cNvGraphicFramePr>
            <a:graphicFrameLocks noChangeAspect="1"/>
          </p:cNvGraphicFramePr>
          <p:nvPr/>
        </p:nvGraphicFramePr>
        <p:xfrm>
          <a:off x="3143250" y="1143000"/>
          <a:ext cx="2857500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CS ChemDraw Drawing" r:id="rId4" imgW="2061972" imgH="1511808" progId="ChemDraw.Document.6.0">
                  <p:embed/>
                </p:oleObj>
              </mc:Choice>
              <mc:Fallback>
                <p:oleObj name="CS ChemDraw Drawing" r:id="rId4" imgW="2061972" imgH="151180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143000"/>
                        <a:ext cx="2857500" cy="2097088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BE3F0BF-A284-481B-A2E3-FC3FEA519B8A}" type="datetime1">
              <a:rPr lang="en-AU" altLang="en-US" smtClean="0">
                <a:solidFill>
                  <a:srgbClr val="000000"/>
                </a:solidFill>
              </a:rPr>
              <a:pPr/>
              <a:t>1/09/2020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21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2357438" y="0"/>
            <a:ext cx="4237037" cy="6191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Quinolones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SARs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2875" y="2928938"/>
            <a:ext cx="8786813" cy="58896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An additional </a:t>
            </a:r>
            <a:r>
              <a:rPr lang="en-US" sz="17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Fluoro</a:t>
            </a:r>
            <a:r>
              <a:rPr lang="en-US" sz="1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substitution at C8 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 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improves antimicrobial activity (by increasing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lipophilicity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 increase penetration the bacterial cell wall)</a:t>
            </a:r>
          </a:p>
        </p:txBody>
      </p:sp>
      <p:graphicFrame>
        <p:nvGraphicFramePr>
          <p:cNvPr id="126980" name="Object 4" descr="Parchment"/>
          <p:cNvGraphicFramePr>
            <a:graphicFrameLocks noChangeAspect="1"/>
          </p:cNvGraphicFramePr>
          <p:nvPr/>
        </p:nvGraphicFramePr>
        <p:xfrm>
          <a:off x="3143250" y="714375"/>
          <a:ext cx="2857500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CS ChemDraw Drawing" r:id="rId4" imgW="2061972" imgH="1511808" progId="ChemDraw.Document.6.0">
                  <p:embed/>
                </p:oleObj>
              </mc:Choice>
              <mc:Fallback>
                <p:oleObj name="CS ChemDraw Drawing" r:id="rId4" imgW="2061972" imgH="151180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714375"/>
                        <a:ext cx="2857500" cy="2097088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42875" y="3786188"/>
            <a:ext cx="8786813" cy="261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Heterocyclic substitution at C7   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improves the spectrum of activity (specially Gram-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negatice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)</a:t>
            </a:r>
          </a:p>
          <a:p>
            <a:pPr marL="833438" lvl="2" indent="-185738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tabLst>
                <a:tab pos="4303713" algn="l"/>
              </a:tabLst>
              <a:defRPr/>
            </a:pP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Piperazinyl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 ciprofloxacin </a:t>
            </a:r>
          </a:p>
          <a:p>
            <a:pPr marL="1290638" lvl="3" indent="-185738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303713" algn="l"/>
              </a:tabLst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increase binding to CNS and GABA receptors  CNS side effects</a:t>
            </a:r>
          </a:p>
          <a:p>
            <a:pPr marL="1290638" lvl="3" indent="-185738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303713" algn="l"/>
              </a:tabLst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Substitutions on the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Piperazinyl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ring  reduce this CNS side effect (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eg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Ofloxacine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)</a:t>
            </a:r>
          </a:p>
          <a:p>
            <a:pPr marL="833438" lvl="2" indent="-185738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tabLst>
                <a:tab pos="4303713" algn="l"/>
              </a:tabLst>
              <a:defRPr/>
            </a:pP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Pyrrolidinyl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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moxifloxacin</a:t>
            </a: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sp>
        <p:nvSpPr>
          <p:cNvPr id="12698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2B9DF17-93FA-4D34-BCC9-54E33F66E184}" type="datetime1">
              <a:rPr lang="en-AU" altLang="en-US" smtClean="0">
                <a:solidFill>
                  <a:srgbClr val="000000"/>
                </a:solidFill>
              </a:rPr>
              <a:pPr/>
              <a:t>1/09/2020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20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2357438" y="0"/>
            <a:ext cx="4237037" cy="6191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Quinolones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SARs</a:t>
            </a:r>
          </a:p>
        </p:txBody>
      </p:sp>
      <p:graphicFrame>
        <p:nvGraphicFramePr>
          <p:cNvPr id="128003" name="Object 4" descr="Parchment"/>
          <p:cNvGraphicFramePr>
            <a:graphicFrameLocks noChangeAspect="1"/>
          </p:cNvGraphicFramePr>
          <p:nvPr/>
        </p:nvGraphicFramePr>
        <p:xfrm>
          <a:off x="3143250" y="714375"/>
          <a:ext cx="2857500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CS ChemDraw Drawing" r:id="rId4" imgW="2061972" imgH="1511808" progId="ChemDraw.Document.6.0">
                  <p:embed/>
                </p:oleObj>
              </mc:Choice>
              <mc:Fallback>
                <p:oleObj name="CS ChemDraw Drawing" r:id="rId4" imgW="2061972" imgH="151180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714375"/>
                        <a:ext cx="2857500" cy="2097088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14313" y="3071813"/>
            <a:ext cx="8786812" cy="147955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Substitutions at N-1   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broaden activity, change potency</a:t>
            </a:r>
          </a:p>
          <a:p>
            <a:pPr marL="833438" lvl="2" indent="-185738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tabLst>
                <a:tab pos="4303713" algn="l"/>
              </a:tabLst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Alkyl (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Cyclopropyl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)  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broaden activity to include atypical bacteria and Chlamydia</a:t>
            </a: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marL="833438" lvl="2" indent="-185738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tabLst>
                <a:tab pos="4303713" algn="l"/>
              </a:tabLst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Aryl ( 2,4-difluorophenyl)  give the best activity (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eg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Trovafloxacine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63" y="5143500"/>
            <a:ext cx="8215312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A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7"/>
              </a:rPr>
              <a:t>http://sitemaker.umich.edu/medchem/medchemlibrary/lectures_-_412</a:t>
            </a:r>
            <a:r>
              <a:rPr lang="en-A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A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800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2D4E42-C02A-41B7-8254-9619C5628D5B}" type="datetime1">
              <a:rPr lang="en-AU" altLang="en-US" smtClean="0">
                <a:solidFill>
                  <a:srgbClr val="000000"/>
                </a:solidFill>
              </a:rPr>
              <a:pPr/>
              <a:t>1/09/2020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30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ext Box 2"/>
          <p:cNvSpPr txBox="1">
            <a:spLocks noChangeArrowheads="1"/>
          </p:cNvSpPr>
          <p:nvPr/>
        </p:nvSpPr>
        <p:spPr bwMode="auto">
          <a:xfrm>
            <a:off x="34925" y="981075"/>
            <a:ext cx="64087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406400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Kanamycin</a:t>
            </a: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Unstable to R-factor enzymes,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being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O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-phosphorylated at C-3' and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acylated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at C-6', resulting in inactive drug</a:t>
            </a:r>
          </a:p>
          <a:p>
            <a:pPr algn="l" defTabSz="406400" rtl="0" eaLnBrk="0" fontAlgn="base" hangingPunct="0">
              <a:lnSpc>
                <a:spcPct val="95000"/>
              </a:lnSpc>
              <a:spcBef>
                <a:spcPct val="100000"/>
              </a:spcBef>
              <a:spcAft>
                <a:spcPct val="0"/>
              </a:spcAft>
              <a:defRPr/>
            </a:pPr>
            <a:r>
              <a:rPr 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Amikacin</a:t>
            </a: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Made from kanamycin A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amide attached to </a:t>
            </a:r>
            <a:r>
              <a:rPr lang="en-US" b="1" dirty="0">
                <a:solidFill>
                  <a:srgbClr val="C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N-3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protects the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compound from modification by R-factor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enzymes at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C-3' &amp; C-6'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(believed to be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due to a decrease in binding affinity with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R-factor enzymes), increase potency and broaden activity</a:t>
            </a:r>
            <a:endParaRPr lang="en-US" sz="17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908050"/>
            <a:ext cx="4327525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1476375" y="115888"/>
            <a:ext cx="6056313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Examples of Aminoglycosides</a:t>
            </a:r>
            <a:endParaRPr lang="en-AU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871" name="Rectangle 7"/>
          <p:cNvSpPr>
            <a:spLocks noChangeArrowheads="1"/>
          </p:cNvSpPr>
          <p:nvPr/>
        </p:nvSpPr>
        <p:spPr bwMode="auto">
          <a:xfrm>
            <a:off x="4716463" y="908050"/>
            <a:ext cx="2016125" cy="13684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20872" name="Line 8"/>
          <p:cNvSpPr>
            <a:spLocks noChangeShapeType="1"/>
          </p:cNvSpPr>
          <p:nvPr/>
        </p:nvSpPr>
        <p:spPr bwMode="auto">
          <a:xfrm flipH="1" flipV="1">
            <a:off x="8027988" y="2492375"/>
            <a:ext cx="288925" cy="649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7373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060CC41-3CEA-44E7-9079-B6F382D09A4A}" type="datetime1">
              <a:rPr lang="en-AU" altLang="en-US" smtClean="0">
                <a:solidFill>
                  <a:srgbClr val="000000"/>
                </a:solidFill>
              </a:rPr>
              <a:pPr/>
              <a:t>1/09/2020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17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0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0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0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0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0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0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0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0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0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0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0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0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0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0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0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0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0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0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0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1" grpId="0" animBg="1"/>
      <p:bldP spid="42087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630238" y="44450"/>
            <a:ext cx="7981950" cy="6143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Other Antimetabolites –</a:t>
            </a:r>
            <a:r>
              <a:rPr lang="en-US" sz="3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Quinolones</a:t>
            </a:r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857250"/>
            <a:ext cx="7358063" cy="5634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282EF6-398E-439C-8D9F-34D3D67CD3A4}" type="datetime1">
              <a:rPr lang="en-AU" altLang="en-US" smtClean="0">
                <a:solidFill>
                  <a:srgbClr val="000000"/>
                </a:solidFill>
              </a:rPr>
              <a:pPr/>
              <a:t>1/09/2020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57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2357438" y="95250"/>
            <a:ext cx="4237037" cy="6191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Quinolones- SARs</a:t>
            </a:r>
          </a:p>
        </p:txBody>
      </p:sp>
      <p:graphicFrame>
        <p:nvGraphicFramePr>
          <p:cNvPr id="130051" name="Object 3" descr="Newsprint"/>
          <p:cNvGraphicFramePr>
            <a:graphicFrameLocks noChangeAspect="1"/>
          </p:cNvGraphicFramePr>
          <p:nvPr/>
        </p:nvGraphicFramePr>
        <p:xfrm>
          <a:off x="428625" y="857250"/>
          <a:ext cx="8391525" cy="350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CS ChemDraw Drawing" r:id="rId4" imgW="7490460" imgH="3124200" progId="ChemDraw.Document.6.0">
                  <p:embed/>
                </p:oleObj>
              </mc:Choice>
              <mc:Fallback>
                <p:oleObj name="CS ChemDraw Drawing" r:id="rId4" imgW="7490460" imgH="31242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857250"/>
                        <a:ext cx="8391525" cy="3500438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2" name="Object 4" descr="Bouquet"/>
          <p:cNvGraphicFramePr>
            <a:graphicFrameLocks noChangeAspect="1"/>
          </p:cNvGraphicFramePr>
          <p:nvPr/>
        </p:nvGraphicFramePr>
        <p:xfrm>
          <a:off x="3357563" y="4500563"/>
          <a:ext cx="2573337" cy="198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CS ChemDraw Drawing" r:id="rId7" imgW="2574036" imgH="1984248" progId="ChemDraw.Document.6.0">
                  <p:embed/>
                </p:oleObj>
              </mc:Choice>
              <mc:Fallback>
                <p:oleObj name="CS ChemDraw Drawing" r:id="rId7" imgW="2574036" imgH="198424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500563"/>
                        <a:ext cx="2573337" cy="1982787"/>
                      </a:xfrm>
                      <a:prstGeom prst="rect">
                        <a:avLst/>
                      </a:prstGeom>
                      <a:blipFill dpi="0" rotWithShape="0">
                        <a:blip r:embed="rId9"/>
                        <a:srcRect/>
                        <a:tile tx="0" ty="0" sx="100000" sy="100000" flip="none" algn="tl"/>
                      </a:blip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BB89C01-811F-4BE9-AF02-4EE5AE7752B1}" type="datetime1">
              <a:rPr lang="en-AU" altLang="en-US" smtClean="0">
                <a:solidFill>
                  <a:srgbClr val="000000"/>
                </a:solidFill>
              </a:rPr>
              <a:pPr/>
              <a:t>1/09/2020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56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EB32C17-1D98-4664-81AC-B8E5216355B7}" type="slidenum">
              <a:rPr lang="en-AU" altLang="en-US" smtClean="0">
                <a:solidFill>
                  <a:srgbClr val="000000"/>
                </a:solidFill>
              </a:rPr>
              <a:pPr/>
              <a:t>62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" y="1063625"/>
            <a:ext cx="9036050" cy="365125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AU" sz="34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Antibacterials</a:t>
            </a:r>
            <a:r>
              <a:rPr lang="en-AU" sz="3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Act Against Cell</a:t>
            </a:r>
            <a:r>
              <a:rPr lang="en-AU" sz="3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AU" sz="3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Metabolism</a:t>
            </a:r>
            <a:r>
              <a:rPr lang="en-AU" sz="3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AU" sz="4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AU" sz="4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(Antimetabolites)</a:t>
            </a:r>
            <a:b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AU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“Interference with Folate Metabolism”</a:t>
            </a:r>
          </a:p>
        </p:txBody>
      </p:sp>
      <p:sp>
        <p:nvSpPr>
          <p:cNvPr id="131076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87450" y="5205413"/>
            <a:ext cx="6583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>
                <a:solidFill>
                  <a:srgbClr val="000000"/>
                </a:solidFill>
                <a:hlinkClick r:id="rId4"/>
              </a:rPr>
              <a:t>http://sitemaker.umich.edu/livingtextbook.mc412/sulfonamides</a:t>
            </a:r>
            <a:r>
              <a:rPr lang="en-AU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59825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9B75D92-17C7-4F73-AAD8-A97769B06143}" type="slidenum">
              <a:rPr lang="en-AU" altLang="en-US" smtClean="0">
                <a:solidFill>
                  <a:srgbClr val="000000"/>
                </a:solidFill>
              </a:rPr>
              <a:pPr/>
              <a:t>63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71438"/>
            <a:ext cx="8893175" cy="1125537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Antimetabolites</a:t>
            </a:r>
            <a:b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AU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(interference with the </a:t>
            </a:r>
            <a:r>
              <a:rPr lang="en-AU" sz="32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folate</a:t>
            </a:r>
            <a:r>
              <a:rPr lang="en-AU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synthesis)</a:t>
            </a:r>
            <a:r>
              <a:rPr lang="en-A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335088"/>
            <a:ext cx="8893175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sz="2400" b="1" u="sng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Bacteriostatic</a:t>
            </a:r>
            <a:r>
              <a:rPr lang="en-AU" sz="24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rather than bactericidal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Two mechanisms: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A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AU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Sulfonamides</a:t>
            </a:r>
            <a:endParaRPr lang="en-AU" sz="24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Interfere with </a:t>
            </a:r>
            <a:r>
              <a:rPr lang="en-AU" sz="24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folate</a:t>
            </a:r>
            <a:r>
              <a:rPr lang="en-AU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synthesis (false PABA)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A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A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sulfacetamide</a:t>
            </a:r>
            <a:r>
              <a:rPr lang="en-A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sulfadiazine, </a:t>
            </a:r>
            <a:r>
              <a:rPr lang="en-A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sulfamethizole</a:t>
            </a:r>
            <a:r>
              <a:rPr lang="en-A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A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sulfamethoxazole</a:t>
            </a:r>
            <a:r>
              <a:rPr lang="en-A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A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sulfasalazine</a:t>
            </a:r>
            <a:endParaRPr lang="en-A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A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AU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Pyrimidines</a:t>
            </a:r>
            <a:r>
              <a:rPr lang="en-A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AU" sz="24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sz="24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Dihydrofolate</a:t>
            </a:r>
            <a:r>
              <a:rPr lang="en-AU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AU" sz="24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reductase</a:t>
            </a:r>
            <a:r>
              <a:rPr lang="en-AU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inhibitors (DHFRIs)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AU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ie</a:t>
            </a:r>
            <a:r>
              <a:rPr lang="en-A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transformation of (</a:t>
            </a:r>
            <a:r>
              <a:rPr lang="en-A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A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HFA) FAH</a:t>
            </a:r>
            <a:r>
              <a:rPr lang="en-AU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A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AU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A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A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A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HFA) FAH</a:t>
            </a:r>
            <a:r>
              <a:rPr lang="en-AU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A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cannot occur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A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A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trimethoprim</a:t>
            </a:r>
            <a:r>
              <a:rPr lang="en-A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A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pyrimethamine</a:t>
            </a:r>
            <a:endParaRPr lang="en-A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23373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8E73321-6C42-4147-AC66-F0F8E219D7A1}" type="slidenum">
              <a:rPr lang="en-AU" altLang="en-US" smtClean="0">
                <a:solidFill>
                  <a:srgbClr val="000000"/>
                </a:solidFill>
              </a:rPr>
              <a:pPr/>
              <a:t>64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107950" y="765175"/>
            <a:ext cx="89281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Sulfonamides were discovered in the 1930's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are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antimetabolites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(i.e. they inhibit bacterial metabolism)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are </a:t>
            </a:r>
            <a:r>
              <a:rPr lang="en-US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bacteriostatic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(they do not kill bacteria)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 sulfonamide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was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prontosil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red dye, that interestingly has activity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vivo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but not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vitro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17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was soon established that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prontosil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was in fact a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pro-drug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being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metabolised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liver to sulfanilamide 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(this discovery led to the awarding of the Nobel Prize for medicine in 1938)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8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Sulfonamides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widely used today (despite being relatively cheap), primarily due to their lack of effectiveness against some common bacteria and the fact that </a:t>
            </a:r>
            <a:r>
              <a:rPr lang="en-US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their metabolic products are sometimes toxic</a:t>
            </a:r>
          </a:p>
        </p:txBody>
      </p:sp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00313"/>
            <a:ext cx="8278813" cy="20002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73025" y="44450"/>
            <a:ext cx="9036050" cy="623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Sulfonamides-Introduction</a:t>
            </a:r>
          </a:p>
        </p:txBody>
      </p:sp>
    </p:spTree>
    <p:extLst>
      <p:ext uri="{BB962C8B-B14F-4D97-AF65-F5344CB8AC3E}">
        <p14:creationId xmlns:p14="http://schemas.microsoft.com/office/powerpoint/2010/main" val="4150449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8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8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8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8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690786F-4167-4D7B-96BD-0C996A5443FB}" type="slidenum">
              <a:rPr lang="en-AU" altLang="en-US" smtClean="0">
                <a:solidFill>
                  <a:srgbClr val="000000"/>
                </a:solidFill>
              </a:rPr>
              <a:pPr/>
              <a:t>65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179388" y="836613"/>
            <a:ext cx="8785225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Sulfonamides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act as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competitive inhibitors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enzyme </a:t>
            </a:r>
            <a:r>
              <a:rPr lang="en-US" b="1" u="sng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dihydropteroate</a:t>
            </a:r>
            <a:r>
              <a:rPr lang="en-US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synthase</a:t>
            </a:r>
            <a:r>
              <a:rPr lang="en-US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is a crucial enzyme for bacteria since it is needed for the synthesis of folic acid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17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Inhibition of </a:t>
            </a:r>
            <a:r>
              <a:rPr lang="en-US" b="1" u="sng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dihydropteroate</a:t>
            </a:r>
            <a:r>
              <a:rPr lang="en-US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synthase</a:t>
            </a:r>
            <a:r>
              <a:rPr lang="en-US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has no effect on humans, since we acquire our folic acid from food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Folic acid is the bacterial precursor of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tetrahydrofolate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is used by bacteria in their biosynthesis of nucleic acids</a:t>
            </a:r>
            <a:endParaRPr lang="en-US" sz="1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38325"/>
            <a:ext cx="8058150" cy="346233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388938" y="77788"/>
            <a:ext cx="8296275" cy="623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Sulfonamides –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 of Action</a:t>
            </a:r>
          </a:p>
        </p:txBody>
      </p:sp>
      <p:graphicFrame>
        <p:nvGraphicFramePr>
          <p:cNvPr id="220168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2928938" y="1993900"/>
          <a:ext cx="164306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CS ChemDraw Drawing" r:id="rId6" imgW="1967484" imgH="1150620" progId="ChemDraw.Document.6.0">
                  <p:embed/>
                </p:oleObj>
              </mc:Choice>
              <mc:Fallback>
                <p:oleObj name="CS ChemDraw Drawing" r:id="rId6" imgW="1967484" imgH="11506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1993900"/>
                        <a:ext cx="1643062" cy="1092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70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7380288" y="1855788"/>
          <a:ext cx="158432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CS ChemDraw Drawing" r:id="rId8" imgW="1967484" imgH="1150620" progId="ChemDraw.Document.6.0">
                  <p:embed/>
                </p:oleObj>
              </mc:Choice>
              <mc:Fallback>
                <p:oleObj name="CS ChemDraw Drawing" r:id="rId8" imgW="1967484" imgH="11506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1855788"/>
                        <a:ext cx="1584325" cy="9255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80" name="Text Box 20"/>
          <p:cNvSpPr txBox="1">
            <a:spLocks noChangeArrowheads="1"/>
          </p:cNvSpPr>
          <p:nvPr/>
        </p:nvSpPr>
        <p:spPr bwMode="auto">
          <a:xfrm>
            <a:off x="6084888" y="3933825"/>
            <a:ext cx="2951162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Show how folic acid  is used as a building block for DNA??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5643563" y="3143250"/>
            <a:ext cx="642937" cy="64293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3" name="Bevel 12"/>
          <p:cNvSpPr/>
          <p:nvPr/>
        </p:nvSpPr>
        <p:spPr>
          <a:xfrm>
            <a:off x="4572000" y="2000250"/>
            <a:ext cx="1428750" cy="928688"/>
          </a:xfrm>
          <a:prstGeom prst="beve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75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01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01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01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01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80" grpId="0" animBg="1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D3B1452-A29B-40B4-810D-CF2A5F42FB53}" type="slidenum">
              <a:rPr lang="en-AU" altLang="en-US" smtClean="0">
                <a:solidFill>
                  <a:srgbClr val="000000"/>
                </a:solidFill>
              </a:rPr>
              <a:pPr/>
              <a:t>66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179388" y="77788"/>
            <a:ext cx="8755062" cy="623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Sulfonamides –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SARs</a:t>
            </a:r>
          </a:p>
        </p:txBody>
      </p:sp>
      <p:graphicFrame>
        <p:nvGraphicFramePr>
          <p:cNvPr id="135172" name="Object 2" descr="Parchment"/>
          <p:cNvGraphicFramePr>
            <a:graphicFrameLocks noChangeAspect="1"/>
          </p:cNvGraphicFramePr>
          <p:nvPr/>
        </p:nvGraphicFramePr>
        <p:xfrm>
          <a:off x="214313" y="857250"/>
          <a:ext cx="885825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CS ChemDraw Drawing" r:id="rId3" imgW="6990588" imgH="1726692" progId="ChemDraw.Document.6.0">
                  <p:embed/>
                </p:oleObj>
              </mc:Choice>
              <mc:Fallback>
                <p:oleObj name="CS ChemDraw Drawing" r:id="rId3" imgW="6990588" imgH="172669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857250"/>
                        <a:ext cx="8858250" cy="2189163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7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141663"/>
            <a:ext cx="3175000" cy="35734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143625" y="4643438"/>
            <a:ext cx="19669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Foye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page 1038</a:t>
            </a:r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798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D00A49E-B0B4-4390-893A-0C9D4C09EC17}" type="slidenum">
              <a:rPr lang="en-AU" altLang="en-US" smtClean="0">
                <a:solidFill>
                  <a:srgbClr val="000000"/>
                </a:solidFill>
              </a:rPr>
              <a:pPr/>
              <a:t>67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87852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Generally, the incorporation of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heteroaromatic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withdrawing)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the sulfonamide nitrogen results in compounds with both improved efficacy and also improved water solubility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17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poor water solubility of some of the earlier sulfonamides used clinically, led to a problem called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crystalluria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"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crystalisation</a:t>
            </a:r>
            <a:r>
              <a:rPr 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drug in the urine)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led to </a:t>
            </a:r>
            <a:r>
              <a:rPr 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kidney damage,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although the problem could be partially prevented by drinking plenty of water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Sulfisoxazole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sulfmethoxazole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still used clinically, generally for the </a:t>
            </a:r>
            <a:r>
              <a:rPr 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treatment of urinary tract infections</a:t>
            </a: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title"/>
          </p:nvPr>
        </p:nvSpPr>
        <p:spPr>
          <a:xfrm>
            <a:off x="446088" y="44450"/>
            <a:ext cx="8229600" cy="85090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AU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Sulfonamides -</a:t>
            </a:r>
            <a:r>
              <a:rPr lang="en-A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A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Structures</a:t>
            </a:r>
          </a:p>
        </p:txBody>
      </p:sp>
      <p:graphicFrame>
        <p:nvGraphicFramePr>
          <p:cNvPr id="136197" name="Object 6" descr="Blue tissue paper"/>
          <p:cNvGraphicFramePr>
            <a:graphicFrameLocks noChangeAspect="1"/>
          </p:cNvGraphicFramePr>
          <p:nvPr/>
        </p:nvGraphicFramePr>
        <p:xfrm>
          <a:off x="285750" y="2214563"/>
          <a:ext cx="8583613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CS ChemDraw Drawing" r:id="rId4" imgW="7908036" imgH="1580388" progId="ChemDraw.Document.6.0">
                  <p:embed/>
                </p:oleObj>
              </mc:Choice>
              <mc:Fallback>
                <p:oleObj name="CS ChemDraw Drawing" r:id="rId4" imgW="7908036" imgH="158038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214563"/>
                        <a:ext cx="8583613" cy="1714500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321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8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8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8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8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8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8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2205D4C-6ADC-45F9-B4C7-335629C31ADB}" type="slidenum">
              <a:rPr lang="en-AU" altLang="en-US" smtClean="0">
                <a:solidFill>
                  <a:srgbClr val="000000"/>
                </a:solidFill>
              </a:rPr>
              <a:pPr/>
              <a:t>68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1438"/>
            <a:ext cx="8229600" cy="549275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A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Sulfonamides</a:t>
            </a:r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en-A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Sulfasalazin</a:t>
            </a:r>
            <a:endParaRPr lang="en-A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7220" name="Object 22" descr="Parchment"/>
          <p:cNvGraphicFramePr>
            <a:graphicFrameLocks noChangeAspect="1"/>
          </p:cNvGraphicFramePr>
          <p:nvPr/>
        </p:nvGraphicFramePr>
        <p:xfrm>
          <a:off x="120650" y="928688"/>
          <a:ext cx="8809038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CS ChemDraw Drawing" r:id="rId3" imgW="9192768" imgH="2607564" progId="ChemDraw.Document.6.0">
                  <p:embed/>
                </p:oleObj>
              </mc:Choice>
              <mc:Fallback>
                <p:oleObj name="CS ChemDraw Drawing" r:id="rId3" imgW="9192768" imgH="260756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928688"/>
                        <a:ext cx="8809038" cy="2500312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7853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433C1B9-B99A-4FB7-A770-FCC9E413598C}" type="slidenum">
              <a:rPr lang="en-AU" altLang="en-US" smtClean="0">
                <a:solidFill>
                  <a:srgbClr val="000000"/>
                </a:solidFill>
              </a:rPr>
              <a:pPr/>
              <a:t>69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250825" y="908050"/>
            <a:ext cx="8610600" cy="96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pathway leading from dihydropteroate diphosphate to folic acid, bacteria use a second enzyme </a:t>
            </a:r>
            <a:r>
              <a:rPr 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(dihydrofolate reductase)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generate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tetrahydrofolic acid</a:t>
            </a:r>
          </a:p>
        </p:txBody>
      </p:sp>
      <p:pic>
        <p:nvPicPr>
          <p:cNvPr id="2406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28813"/>
            <a:ext cx="8774112" cy="426878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4067175" y="4929188"/>
            <a:ext cx="1296988" cy="649287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0650" name="Oval 10"/>
          <p:cNvSpPr>
            <a:spLocks noChangeArrowheads="1"/>
          </p:cNvSpPr>
          <p:nvPr/>
        </p:nvSpPr>
        <p:spPr bwMode="auto">
          <a:xfrm>
            <a:off x="1042988" y="5000625"/>
            <a:ext cx="504825" cy="4333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0651" name="Oval 11"/>
          <p:cNvSpPr>
            <a:spLocks noChangeArrowheads="1"/>
          </p:cNvSpPr>
          <p:nvPr/>
        </p:nvSpPr>
        <p:spPr bwMode="auto">
          <a:xfrm>
            <a:off x="6011863" y="5072063"/>
            <a:ext cx="504825" cy="4333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025" y="44450"/>
            <a:ext cx="9036050" cy="6810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Other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Antimetabolites-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Trimethoprim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41750" y="5000625"/>
            <a:ext cx="1658938" cy="1785938"/>
            <a:chOff x="3841201" y="5000636"/>
            <a:chExt cx="1659493" cy="1785950"/>
          </a:xfrm>
        </p:grpSpPr>
        <p:sp>
          <p:nvSpPr>
            <p:cNvPr id="10" name="Rectangle 9"/>
            <p:cNvSpPr/>
            <p:nvPr/>
          </p:nvSpPr>
          <p:spPr>
            <a:xfrm>
              <a:off x="3841201" y="6416696"/>
              <a:ext cx="1659493" cy="36989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Trimethoprim</a:t>
              </a:r>
              <a:endParaRPr lang="en-AU" dirty="0">
                <a:solidFill>
                  <a:srgbClr val="000000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16200000">
              <a:off x="4321686" y="5893564"/>
              <a:ext cx="642942" cy="28584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2" name="&quot;No&quot; Symbol 11"/>
            <p:cNvSpPr/>
            <p:nvPr/>
          </p:nvSpPr>
          <p:spPr>
            <a:xfrm>
              <a:off x="4357312" y="5000636"/>
              <a:ext cx="571691" cy="642942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242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9" grpId="0" animBg="1"/>
      <p:bldP spid="240650" grpId="0" animBg="1"/>
      <p:bldP spid="2406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Text Box 2"/>
          <p:cNvSpPr txBox="1">
            <a:spLocks noChangeArrowheads="1"/>
          </p:cNvSpPr>
          <p:nvPr/>
        </p:nvSpPr>
        <p:spPr bwMode="auto">
          <a:xfrm>
            <a:off x="228600" y="692150"/>
            <a:ext cx="873601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406400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Gentamicin</a:t>
            </a: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is the most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important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aminoglycoside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still in clinical use (used for life-threatening Gram (–) infections)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first antibiotic to show activity against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Pseudomonas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aeruginosa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infections (frequently found in burns, pneumonias, urinary tract infections)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 that some of the sites for modification (= deactivation) by R-factor enzymes are absent in </a:t>
            </a:r>
            <a:r>
              <a:rPr lang="en-US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gentiamicin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Still deactivated by modification at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C-2', C-6',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C-1</a:t>
            </a:r>
            <a:endParaRPr lang="en-US" sz="17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505200"/>
            <a:ext cx="56435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5286375" y="4424363"/>
            <a:ext cx="3713163" cy="24336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used in conjunction with 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lactam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antibiotics, the two compounds react together  (C-1 </a:t>
            </a:r>
            <a:r>
              <a:rPr lang="en-US" sz="1700" b="1" dirty="0">
                <a:solidFill>
                  <a:srgbClr val="C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</a:t>
            </a:r>
            <a:r>
              <a:rPr lang="en-US" sz="1700" b="1" baseline="-25000" dirty="0">
                <a:solidFill>
                  <a:srgbClr val="C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</a:t>
            </a:r>
            <a:r>
              <a:rPr lang="en-US" sz="1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nucleophilic</a:t>
            </a: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thus deactivating both</a:t>
            </a:r>
          </a:p>
          <a:p>
            <a:pPr marL="190500" indent="-1905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Problem can be overcome by administering each drug in different tissues (e.g. one in each arm)</a:t>
            </a:r>
          </a:p>
        </p:txBody>
      </p:sp>
      <p:sp>
        <p:nvSpPr>
          <p:cNvPr id="422919" name="Rectangle 7"/>
          <p:cNvSpPr>
            <a:spLocks noChangeArrowheads="1"/>
          </p:cNvSpPr>
          <p:nvPr/>
        </p:nvSpPr>
        <p:spPr bwMode="auto">
          <a:xfrm>
            <a:off x="1476375" y="-26988"/>
            <a:ext cx="6056313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Examples of Aminoglycosides</a:t>
            </a:r>
            <a:endParaRPr lang="en-AU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5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88EEC93-0844-45CA-8493-B5D1E626394F}" type="datetime1">
              <a:rPr lang="en-AU" altLang="en-US" smtClean="0">
                <a:solidFill>
                  <a:srgbClr val="000000"/>
                </a:solidFill>
              </a:rPr>
              <a:pPr/>
              <a:t>1/09/2020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18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2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2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2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2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2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2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45AA97B-ADF5-4F11-AF19-95AC4E600A16}" type="slidenum">
              <a:rPr lang="en-AU" altLang="en-US" smtClean="0">
                <a:solidFill>
                  <a:srgbClr val="000000"/>
                </a:solidFill>
              </a:rPr>
              <a:pPr/>
              <a:t>70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71438" y="877888"/>
            <a:ext cx="8893175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Trimethoprim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an inhibitor of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dihydrofolate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reductase 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(DHFR), and is bacteriostatic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Importantly,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humans also need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DHFR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in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order to degrade consumed folic acid to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tetrahydrofolic acid </a:t>
            </a: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(required for the synthesis 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of purine, ultimately leading to DNA synthesis)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trimethoprim is selective for bacterial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DHFR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since there is a slight difference in the tertiary structure of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DHFR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bacteria &amp; humans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Trimethoprim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100,000 times more effective against bacterial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DHFR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Trimethoprim 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alone can be used for the treatment of uncomplicated urinary tract infections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commonly,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trimethoprim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in conjunction with </a:t>
            </a:r>
            <a:r>
              <a:rPr lang="en-U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sulfamethoxazole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(1:5 ratio) for the oral treatment of urinary tract infections, MRSA, otitis media, legionella, shigellosis, bronchitis, and traveller's diarrhoea</a:t>
            </a:r>
          </a:p>
        </p:txBody>
      </p:sp>
      <p:pic>
        <p:nvPicPr>
          <p:cNvPr id="2426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908050"/>
            <a:ext cx="3097212" cy="14795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73025" y="93663"/>
            <a:ext cx="9036050" cy="6810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Other Antimetabolites-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Trimethoprim</a:t>
            </a:r>
          </a:p>
        </p:txBody>
      </p:sp>
      <p:graphicFrame>
        <p:nvGraphicFramePr>
          <p:cNvPr id="242723" name="Group 35"/>
          <p:cNvGraphicFramePr>
            <a:graphicFrameLocks noGrp="1"/>
          </p:cNvGraphicFramePr>
          <p:nvPr>
            <p:ph/>
          </p:nvPr>
        </p:nvGraphicFramePr>
        <p:xfrm>
          <a:off x="2555875" y="6308725"/>
          <a:ext cx="5148263" cy="360363"/>
        </p:xfrm>
        <a:graphic>
          <a:graphicData uri="http://schemas.openxmlformats.org/drawingml/2006/table">
            <a:tbl>
              <a:tblPr/>
              <a:tblGrid>
                <a:gridCol w="5148263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MRSA</a:t>
                      </a:r>
                      <a:r>
                        <a:rPr kumimoji="0" lang="en-AU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Methicillin-resistant </a:t>
                      </a:r>
                      <a:r>
                        <a:rPr kumimoji="0" lang="en-A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Staphylococcus aureus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4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277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2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2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2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2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2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2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2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2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2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2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2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2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2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2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2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26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26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26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ext Box 2"/>
          <p:cNvSpPr txBox="1">
            <a:spLocks noChangeArrowheads="1"/>
          </p:cNvSpPr>
          <p:nvPr/>
        </p:nvSpPr>
        <p:spPr bwMode="auto">
          <a:xfrm>
            <a:off x="179388" y="1003300"/>
            <a:ext cx="8736012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0000FF"/>
                </a:solidFill>
              </a:rPr>
              <a:t>Streptomycin</a:t>
            </a:r>
            <a:endParaRPr lang="en-US" sz="2000" b="1" u="sng" dirty="0">
              <a:solidFill>
                <a:srgbClr val="000000"/>
              </a:solidFill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Introduced for the treatment of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tuberculosis in 1943 (discovered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by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Selmon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Waksman, awarded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Nobel Prize in 1952)</a:t>
            </a: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Bacterial resistance to streptomycin is via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-acylation &amp; 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-phosphorylation</a:t>
            </a: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lvl="2" indent="-190500" algn="l" defTabSz="406400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249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066800"/>
            <a:ext cx="3871913" cy="3568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4966" name="Rectangle 6"/>
          <p:cNvSpPr>
            <a:spLocks noChangeArrowheads="1"/>
          </p:cNvSpPr>
          <p:nvPr/>
        </p:nvSpPr>
        <p:spPr bwMode="auto">
          <a:xfrm>
            <a:off x="1692275" y="136525"/>
            <a:ext cx="6056313" cy="565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Examples of Aminoglycosides</a:t>
            </a:r>
          </a:p>
        </p:txBody>
      </p:sp>
      <p:sp>
        <p:nvSpPr>
          <p:cNvPr id="757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9BA423E-F61D-4F2E-B4AE-2A8CE0F4B5E4}" type="datetime1">
              <a:rPr lang="en-AU" altLang="en-US" smtClean="0">
                <a:solidFill>
                  <a:srgbClr val="000000"/>
                </a:solidFill>
              </a:rPr>
              <a:pPr/>
              <a:t>1/09/2020</a:t>
            </a:fld>
            <a:endParaRPr lang="en-AU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18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4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4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4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4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4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4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4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4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4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4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848A5A8-A0A7-4443-B93D-E3B283781D7F}" type="slidenum">
              <a:rPr lang="en-AU" altLang="en-US" smtClean="0">
                <a:solidFill>
                  <a:srgbClr val="000000"/>
                </a:solidFill>
              </a:rPr>
              <a:pPr/>
              <a:t>9</a:t>
            </a:fld>
            <a:endParaRPr lang="en-AU" altLang="en-US" smtClean="0">
              <a:solidFill>
                <a:srgbClr val="000000"/>
              </a:solidFill>
            </a:endParaRPr>
          </a:p>
        </p:txBody>
      </p:sp>
      <p:sp>
        <p:nvSpPr>
          <p:cNvPr id="568322" name="Text Box 2"/>
          <p:cNvSpPr txBox="1">
            <a:spLocks noChangeArrowheads="1"/>
          </p:cNvSpPr>
          <p:nvPr/>
        </p:nvSpPr>
        <p:spPr bwMode="auto">
          <a:xfrm>
            <a:off x="250825" y="812800"/>
            <a:ext cx="871378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Tetracyclines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widely used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(preferably orally)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antimicrobial agents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are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characterised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linearly fused six-membered rings</a:t>
            </a:r>
          </a:p>
          <a:p>
            <a:pPr marL="376238" lvl="1" indent="-185738" algn="l" defTabSz="406400" rtl="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Font typeface="Times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clinically relevant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tetracyclines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can be represented by the following general structure:</a:t>
            </a:r>
          </a:p>
        </p:txBody>
      </p:sp>
      <p:pic>
        <p:nvPicPr>
          <p:cNvPr id="5683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143250"/>
            <a:ext cx="4167187" cy="2132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2700338" y="44450"/>
            <a:ext cx="3114675" cy="623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Tetracyclines</a:t>
            </a:r>
          </a:p>
        </p:txBody>
      </p:sp>
      <p:sp>
        <p:nvSpPr>
          <p:cNvPr id="76806" name="TextBox 6"/>
          <p:cNvSpPr txBox="1">
            <a:spLocks noChangeArrowheads="1"/>
          </p:cNvSpPr>
          <p:nvPr/>
        </p:nvSpPr>
        <p:spPr bwMode="auto">
          <a:xfrm>
            <a:off x="3286125" y="414337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z="1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6807" name="TextBox 7"/>
          <p:cNvSpPr txBox="1">
            <a:spLocks noChangeArrowheads="1"/>
          </p:cNvSpPr>
          <p:nvPr/>
        </p:nvSpPr>
        <p:spPr bwMode="auto">
          <a:xfrm>
            <a:off x="3857625" y="412115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z="1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6808" name="TextBox 8"/>
          <p:cNvSpPr txBox="1">
            <a:spLocks noChangeArrowheads="1"/>
          </p:cNvSpPr>
          <p:nvPr/>
        </p:nvSpPr>
        <p:spPr bwMode="auto">
          <a:xfrm>
            <a:off x="4429125" y="414337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z="1400" b="1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22808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8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8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8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8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3601</Words>
  <Application>Microsoft Office PowerPoint</Application>
  <PresentationFormat>On-screen Show (4:3)</PresentationFormat>
  <Paragraphs>718</Paragraphs>
  <Slides>70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1_Default Design</vt:lpstr>
      <vt:lpstr>2_Default Design</vt:lpstr>
      <vt:lpstr>3_Default Design</vt:lpstr>
      <vt:lpstr>Default Design</vt:lpstr>
      <vt:lpstr>4_Default Design</vt:lpstr>
      <vt:lpstr>CS ChemDraw Drawing</vt:lpstr>
      <vt:lpstr>ISIS/Draw Sketch</vt:lpstr>
      <vt:lpstr>PowerPoint Presentation</vt:lpstr>
      <vt:lpstr>Inhibitors of Protein Biosynthesis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Antibacterials Act Against Cell Metabolism  (Antimetabolites)  “Interference with Folate Metabolism”</vt:lpstr>
      <vt:lpstr>Antimetabolites (interference with the folate synthesis) </vt:lpstr>
      <vt:lpstr>PowerPoint Presentation</vt:lpstr>
      <vt:lpstr>PowerPoint Presentation</vt:lpstr>
      <vt:lpstr>PowerPoint Presentation</vt:lpstr>
      <vt:lpstr>Sulfonamides - Structures</vt:lpstr>
      <vt:lpstr>Sulfonamides - Sulfasalazin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</cp:revision>
  <dcterms:created xsi:type="dcterms:W3CDTF">2020-09-01T17:00:07Z</dcterms:created>
  <dcterms:modified xsi:type="dcterms:W3CDTF">2020-09-01T17:19:52Z</dcterms:modified>
</cp:coreProperties>
</file>