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89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17" Type="http://schemas.openxmlformats.org/officeDocument/2006/relationships/image" Target="../media/image47.png"/><Relationship Id="rId2" Type="http://schemas.openxmlformats.org/officeDocument/2006/relationships/image" Target="../media/image32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18" Type="http://schemas.openxmlformats.org/officeDocument/2006/relationships/image" Target="../media/image4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17" Type="http://schemas.openxmlformats.org/officeDocument/2006/relationships/image" Target="../media/image47.png"/><Relationship Id="rId2" Type="http://schemas.openxmlformats.org/officeDocument/2006/relationships/image" Target="../media/image32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10" Type="http://schemas.openxmlformats.org/officeDocument/2006/relationships/image" Target="../media/image40.png"/><Relationship Id="rId19" Type="http://schemas.openxmlformats.org/officeDocument/2006/relationships/image" Target="../media/image49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67102-6A6A-4571-9AAE-6D4643223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75"/>
          </a:xfrm>
        </p:spPr>
        <p:txBody>
          <a:bodyPr/>
          <a:lstStyle/>
          <a:p>
            <a:r>
              <a:rPr lang="en-US" dirty="0"/>
              <a:t>Lecture # 5</a:t>
            </a:r>
            <a:br>
              <a:rPr lang="en-US" dirty="0"/>
            </a:br>
            <a:r>
              <a:rPr lang="en-US" sz="5400" dirty="0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rgbClr val="FF0000"/>
                </a:solidFill>
              </a:rPr>
              <a:t>OMPOUND </a:t>
            </a:r>
            <a:r>
              <a:rPr lang="en-US" sz="5400" dirty="0"/>
              <a:t>DC</a:t>
            </a:r>
            <a:r>
              <a:rPr lang="en-US" sz="5400" spc="129" dirty="0"/>
              <a:t> </a:t>
            </a:r>
            <a:r>
              <a:rPr lang="en-US" sz="5400" spc="5" dirty="0"/>
              <a:t>G</a:t>
            </a:r>
            <a:r>
              <a:rPr lang="en-US" spc="5" dirty="0"/>
              <a:t>ENERATOR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067409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3980" y="749401"/>
            <a:ext cx="3161127" cy="467041"/>
          </a:xfrm>
          <a:prstGeom prst="rect">
            <a:avLst/>
          </a:prstGeom>
        </p:spPr>
        <p:txBody>
          <a:bodyPr vert="horz" wrap="square" lIns="0" tIns="12309" rIns="0" bIns="0" rtlCol="0" anchor="ctr">
            <a:spAutoFit/>
          </a:bodyPr>
          <a:lstStyle/>
          <a:p>
            <a:pPr marL="11723">
              <a:spcBef>
                <a:spcPts val="97"/>
              </a:spcBef>
            </a:pPr>
            <a:r>
              <a:rPr sz="2954" dirty="0"/>
              <a:t>S</a:t>
            </a:r>
            <a:r>
              <a:rPr sz="2354" dirty="0"/>
              <a:t>OLVED</a:t>
            </a:r>
            <a:r>
              <a:rPr sz="2354" spc="129" dirty="0"/>
              <a:t> </a:t>
            </a:r>
            <a:r>
              <a:rPr sz="2954" dirty="0"/>
              <a:t>P</a:t>
            </a:r>
            <a:r>
              <a:rPr sz="2354" dirty="0"/>
              <a:t>ROBLEMS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ftr" sz="quarter" idx="11"/>
          </p:nvPr>
        </p:nvSpPr>
        <p:spPr>
          <a:xfrm>
            <a:off x="3028951" y="6216334"/>
            <a:ext cx="3086100" cy="1667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302"/>
              </a:lnSpc>
            </a:pPr>
            <a:r>
              <a:rPr lang="en-US" spc="-23" dirty="0"/>
              <a:t> </a:t>
            </a:r>
            <a:endParaRPr dirty="0"/>
          </a:p>
        </p:txBody>
      </p:sp>
      <p:sp>
        <p:nvSpPr>
          <p:cNvPr id="32" name="object 32"/>
          <p:cNvSpPr txBox="1">
            <a:spLocks noGrp="1"/>
          </p:cNvSpPr>
          <p:nvPr>
            <p:ph type="sldNum" sz="quarter" idx="12"/>
          </p:nvPr>
        </p:nvSpPr>
        <p:spPr>
          <a:xfrm>
            <a:off x="6049108" y="6207228"/>
            <a:ext cx="1969477" cy="18492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509"/>
              </a:lnSpc>
            </a:pPr>
            <a:r>
              <a:rPr dirty="0"/>
              <a:t>41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9854" y="2879071"/>
            <a:ext cx="6757768" cy="296481"/>
          </a:xfrm>
          <a:prstGeom prst="rect">
            <a:avLst/>
          </a:prstGeom>
        </p:spPr>
        <p:txBody>
          <a:bodyPr vert="horz" wrap="square" lIns="0" tIns="12309" rIns="0" bIns="0" rtlCol="0">
            <a:spAutoFit/>
          </a:bodyPr>
          <a:lstStyle/>
          <a:p>
            <a:pPr marL="11723">
              <a:spcBef>
                <a:spcPts val="97"/>
              </a:spcBef>
            </a:pPr>
            <a:r>
              <a:rPr sz="1846" dirty="0">
                <a:latin typeface="Times New Roman"/>
                <a:cs typeface="Times New Roman"/>
              </a:rPr>
              <a:t>turns per coil are 8. Knowing that the </a:t>
            </a:r>
            <a:r>
              <a:rPr sz="1846" spc="-5" dirty="0">
                <a:latin typeface="Times New Roman"/>
                <a:cs typeface="Times New Roman"/>
              </a:rPr>
              <a:t>armature </a:t>
            </a:r>
            <a:r>
              <a:rPr sz="1846" dirty="0">
                <a:latin typeface="Times New Roman"/>
                <a:cs typeface="Times New Roman"/>
              </a:rPr>
              <a:t>is </a:t>
            </a:r>
            <a:r>
              <a:rPr sz="1846" spc="-5" dirty="0">
                <a:latin typeface="Times New Roman"/>
                <a:cs typeface="Times New Roman"/>
              </a:rPr>
              <a:t>simplex</a:t>
            </a:r>
            <a:r>
              <a:rPr sz="1846" spc="-134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wave-wound.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3670" y="3512116"/>
            <a:ext cx="7962900" cy="580533"/>
          </a:xfrm>
          <a:prstGeom prst="rect">
            <a:avLst/>
          </a:prstGeom>
        </p:spPr>
        <p:txBody>
          <a:bodyPr vert="horz" wrap="square" lIns="0" tIns="12309" rIns="0" bIns="0" rtlCol="0">
            <a:spAutoFit/>
          </a:bodyPr>
          <a:lstStyle/>
          <a:p>
            <a:pPr marL="367528" marR="39859" indent="-321220">
              <a:spcBef>
                <a:spcPts val="97"/>
              </a:spcBef>
            </a:pPr>
            <a:r>
              <a:rPr sz="1846" dirty="0">
                <a:latin typeface="Times New Roman"/>
                <a:cs typeface="Times New Roman"/>
              </a:rPr>
              <a:t>a) Since the induced voltage </a:t>
            </a:r>
            <a:r>
              <a:rPr sz="1846" spc="5" dirty="0">
                <a:latin typeface="Times New Roman"/>
                <a:cs typeface="Times New Roman"/>
              </a:rPr>
              <a:t>E</a:t>
            </a:r>
            <a:r>
              <a:rPr spc="6" baseline="-21367" dirty="0">
                <a:latin typeface="Times New Roman"/>
                <a:cs typeface="Times New Roman"/>
              </a:rPr>
              <a:t>g </a:t>
            </a:r>
            <a:r>
              <a:rPr sz="1846" dirty="0">
                <a:latin typeface="Times New Roman"/>
                <a:cs typeface="Times New Roman"/>
              </a:rPr>
              <a:t>is </a:t>
            </a:r>
            <a:r>
              <a:rPr sz="1846" spc="-5" dirty="0">
                <a:latin typeface="Times New Roman"/>
                <a:cs typeface="Times New Roman"/>
              </a:rPr>
              <a:t>more </a:t>
            </a:r>
            <a:r>
              <a:rPr sz="1846" dirty="0">
                <a:latin typeface="Times New Roman"/>
                <a:cs typeface="Times New Roman"/>
              </a:rPr>
              <a:t>than </a:t>
            </a:r>
            <a:r>
              <a:rPr sz="1846" spc="-5" dirty="0">
                <a:latin typeface="Times New Roman"/>
                <a:cs typeface="Times New Roman"/>
              </a:rPr>
              <a:t>the terminal </a:t>
            </a:r>
            <a:r>
              <a:rPr sz="1846" dirty="0">
                <a:latin typeface="Times New Roman"/>
                <a:cs typeface="Times New Roman"/>
              </a:rPr>
              <a:t>voltage </a:t>
            </a:r>
            <a:r>
              <a:rPr sz="1846" spc="5" dirty="0">
                <a:latin typeface="Times New Roman"/>
                <a:cs typeface="Times New Roman"/>
              </a:rPr>
              <a:t>V</a:t>
            </a:r>
            <a:r>
              <a:rPr spc="6" baseline="-21367" dirty="0">
                <a:latin typeface="Times New Roman"/>
                <a:cs typeface="Times New Roman"/>
              </a:rPr>
              <a:t>t </a:t>
            </a:r>
            <a:r>
              <a:rPr sz="1846" dirty="0">
                <a:latin typeface="Times New Roman"/>
                <a:cs typeface="Times New Roman"/>
              </a:rPr>
              <a:t>; </a:t>
            </a:r>
            <a:r>
              <a:rPr sz="1846" b="1" spc="5" dirty="0">
                <a:solidFill>
                  <a:srgbClr val="FF0000"/>
                </a:solidFill>
                <a:latin typeface="Times New Roman"/>
                <a:cs typeface="Times New Roman"/>
              </a:rPr>
              <a:t>[E</a:t>
            </a:r>
            <a:r>
              <a:rPr b="1" spc="6" baseline="-21367" dirty="0">
                <a:solidFill>
                  <a:srgbClr val="FF0000"/>
                </a:solidFill>
                <a:latin typeface="Times New Roman"/>
                <a:cs typeface="Times New Roman"/>
              </a:rPr>
              <a:t>g </a:t>
            </a:r>
            <a:r>
              <a:rPr sz="1846" b="1" dirty="0">
                <a:solidFill>
                  <a:srgbClr val="FF0000"/>
                </a:solidFill>
                <a:latin typeface="Times New Roman"/>
                <a:cs typeface="Times New Roman"/>
              </a:rPr>
              <a:t>&gt; </a:t>
            </a:r>
            <a:r>
              <a:rPr sz="1846" b="1" spc="5" dirty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b="1" spc="6" baseline="-21367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846" b="1" spc="5" dirty="0">
                <a:solidFill>
                  <a:srgbClr val="FF0000"/>
                </a:solidFill>
                <a:latin typeface="Times New Roman"/>
                <a:cs typeface="Times New Roman"/>
              </a:rPr>
              <a:t>]</a:t>
            </a:r>
            <a:r>
              <a:rPr sz="1846" spc="5" dirty="0">
                <a:latin typeface="Times New Roman"/>
                <a:cs typeface="Times New Roman"/>
              </a:rPr>
              <a:t>, </a:t>
            </a:r>
            <a:r>
              <a:rPr sz="1846" dirty="0">
                <a:latin typeface="Times New Roman"/>
                <a:cs typeface="Times New Roman"/>
              </a:rPr>
              <a:t>then  the dc </a:t>
            </a:r>
            <a:r>
              <a:rPr sz="1846" spc="-5" dirty="0">
                <a:latin typeface="Times New Roman"/>
                <a:cs typeface="Times New Roman"/>
              </a:rPr>
              <a:t>machine </a:t>
            </a:r>
            <a:r>
              <a:rPr sz="1846" dirty="0">
                <a:latin typeface="Times New Roman"/>
                <a:cs typeface="Times New Roman"/>
              </a:rPr>
              <a:t>is working as a</a:t>
            </a:r>
            <a:r>
              <a:rPr sz="1846" spc="-78" dirty="0">
                <a:latin typeface="Times New Roman"/>
                <a:cs typeface="Times New Roman"/>
              </a:rPr>
              <a:t> </a:t>
            </a:r>
            <a:r>
              <a:rPr sz="1846" spc="-9" dirty="0">
                <a:latin typeface="Times New Roman"/>
                <a:cs typeface="Times New Roman"/>
              </a:rPr>
              <a:t>generator.</a:t>
            </a:r>
            <a:endParaRPr sz="1846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05733" y="1337838"/>
            <a:ext cx="7849772" cy="0"/>
          </a:xfrm>
          <a:custGeom>
            <a:avLst/>
            <a:gdLst/>
            <a:ahLst/>
            <a:cxnLst/>
            <a:rect l="l" t="t" r="r" b="b"/>
            <a:pathLst>
              <a:path w="8503920">
                <a:moveTo>
                  <a:pt x="0" y="0"/>
                </a:moveTo>
                <a:lnTo>
                  <a:pt x="8503920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" name="object 6"/>
          <p:cNvSpPr txBox="1"/>
          <p:nvPr/>
        </p:nvSpPr>
        <p:spPr>
          <a:xfrm>
            <a:off x="72682" y="288622"/>
            <a:ext cx="3379763" cy="210674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lang="en-US" sz="1292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15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50950" y="4416555"/>
            <a:ext cx="441960" cy="0"/>
          </a:xfrm>
          <a:custGeom>
            <a:avLst/>
            <a:gdLst/>
            <a:ahLst/>
            <a:cxnLst/>
            <a:rect l="l" t="t" r="r" b="b"/>
            <a:pathLst>
              <a:path w="478789">
                <a:moveTo>
                  <a:pt x="0" y="0"/>
                </a:moveTo>
                <a:lnTo>
                  <a:pt x="478604" y="0"/>
                </a:lnTo>
              </a:path>
            </a:pathLst>
          </a:custGeom>
          <a:ln w="9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" name="object 8"/>
          <p:cNvSpPr/>
          <p:nvPr/>
        </p:nvSpPr>
        <p:spPr>
          <a:xfrm>
            <a:off x="7183026" y="4416555"/>
            <a:ext cx="685214" cy="0"/>
          </a:xfrm>
          <a:custGeom>
            <a:avLst/>
            <a:gdLst/>
            <a:ahLst/>
            <a:cxnLst/>
            <a:rect l="l" t="t" r="r" b="b"/>
            <a:pathLst>
              <a:path w="742315">
                <a:moveTo>
                  <a:pt x="0" y="0"/>
                </a:moveTo>
                <a:lnTo>
                  <a:pt x="742065" y="0"/>
                </a:lnTo>
              </a:path>
            </a:pathLst>
          </a:custGeom>
          <a:ln w="97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" name="object 9"/>
          <p:cNvSpPr txBox="1"/>
          <p:nvPr/>
        </p:nvSpPr>
        <p:spPr>
          <a:xfrm>
            <a:off x="5088437" y="4331920"/>
            <a:ext cx="119574" cy="240327"/>
          </a:xfrm>
          <a:prstGeom prst="rect">
            <a:avLst/>
          </a:prstGeom>
        </p:spPr>
        <p:txBody>
          <a:bodyPr vert="horz" wrap="square" lIns="0" tIns="12895" rIns="0" bIns="0" rtlCol="0">
            <a:spAutoFit/>
          </a:bodyPr>
          <a:lstStyle/>
          <a:p>
            <a:pPr marL="11723">
              <a:spcBef>
                <a:spcPts val="102"/>
              </a:spcBef>
            </a:pPr>
            <a:r>
              <a:rPr sz="1477" spc="14" dirty="0">
                <a:latin typeface="Times New Roman"/>
                <a:cs typeface="Times New Roman"/>
              </a:rPr>
              <a:t>g</a:t>
            </a:r>
            <a:endParaRPr sz="1477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07829" y="4234918"/>
            <a:ext cx="2930769" cy="2853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6893">
              <a:spcBef>
                <a:spcPts val="120"/>
              </a:spcBef>
              <a:tabLst>
                <a:tab pos="363424" algn="l"/>
                <a:tab pos="1595551" algn="l"/>
              </a:tabLst>
            </a:pPr>
            <a:r>
              <a:rPr sz="1754" spc="37" dirty="0">
                <a:latin typeface="Times New Roman"/>
                <a:cs typeface="Times New Roman"/>
              </a:rPr>
              <a:t>E	</a:t>
            </a:r>
            <a:r>
              <a:rPr sz="1754" spc="32" dirty="0">
                <a:latin typeface="Symbol"/>
                <a:cs typeface="Symbol"/>
              </a:rPr>
              <a:t></a:t>
            </a:r>
            <a:r>
              <a:rPr sz="1754" spc="32" dirty="0">
                <a:latin typeface="Times New Roman"/>
                <a:cs typeface="Times New Roman"/>
              </a:rPr>
              <a:t> </a:t>
            </a:r>
            <a:r>
              <a:rPr sz="2631" spc="62" baseline="35087" dirty="0">
                <a:latin typeface="Times New Roman"/>
                <a:cs typeface="Times New Roman"/>
              </a:rPr>
              <a:t>N </a:t>
            </a:r>
            <a:r>
              <a:rPr sz="2631" spc="48" baseline="35087" dirty="0">
                <a:latin typeface="Times New Roman"/>
                <a:cs typeface="Times New Roman"/>
              </a:rPr>
              <a:t>P</a:t>
            </a:r>
            <a:r>
              <a:rPr sz="2631" spc="685" baseline="35087" dirty="0">
                <a:latin typeface="Times New Roman"/>
                <a:cs typeface="Times New Roman"/>
              </a:rPr>
              <a:t> </a:t>
            </a:r>
            <a:r>
              <a:rPr sz="1754" spc="46" dirty="0">
                <a:latin typeface="Symbol"/>
                <a:cs typeface="Symbol"/>
              </a:rPr>
              <a:t></a:t>
            </a:r>
            <a:r>
              <a:rPr sz="1754" spc="-55" dirty="0">
                <a:latin typeface="Times New Roman"/>
                <a:cs typeface="Times New Roman"/>
              </a:rPr>
              <a:t> </a:t>
            </a:r>
            <a:r>
              <a:rPr sz="1754" spc="42" dirty="0">
                <a:latin typeface="Symbol"/>
                <a:cs typeface="Symbol"/>
              </a:rPr>
              <a:t></a:t>
            </a:r>
            <a:r>
              <a:rPr sz="1754" spc="42" dirty="0">
                <a:latin typeface="Times New Roman"/>
                <a:cs typeface="Times New Roman"/>
              </a:rPr>
              <a:t>	</a:t>
            </a:r>
            <a:r>
              <a:rPr sz="1754" spc="60" dirty="0">
                <a:latin typeface="Symbol"/>
                <a:cs typeface="Symbol"/>
              </a:rPr>
              <a:t></a:t>
            </a:r>
            <a:r>
              <a:rPr sz="1754" spc="60" dirty="0">
                <a:latin typeface="Times New Roman"/>
                <a:cs typeface="Times New Roman"/>
              </a:rPr>
              <a:t> </a:t>
            </a:r>
            <a:r>
              <a:rPr sz="1754" spc="42" dirty="0">
                <a:latin typeface="Times New Roman"/>
                <a:cs typeface="Times New Roman"/>
              </a:rPr>
              <a:t>N </a:t>
            </a:r>
            <a:r>
              <a:rPr sz="1754" spc="32" dirty="0">
                <a:latin typeface="Symbol"/>
                <a:cs typeface="Symbol"/>
              </a:rPr>
              <a:t></a:t>
            </a:r>
            <a:r>
              <a:rPr sz="1754" spc="32" dirty="0">
                <a:latin typeface="Times New Roman"/>
                <a:cs typeface="Times New Roman"/>
              </a:rPr>
              <a:t> </a:t>
            </a:r>
            <a:r>
              <a:rPr sz="2631" spc="165" baseline="46783" dirty="0">
                <a:latin typeface="Symbol"/>
                <a:cs typeface="Symbol"/>
              </a:rPr>
              <a:t></a:t>
            </a:r>
            <a:r>
              <a:rPr sz="2631" spc="165" baseline="46783" dirty="0">
                <a:latin typeface="Times New Roman"/>
                <a:cs typeface="Times New Roman"/>
              </a:rPr>
              <a:t>a</a:t>
            </a:r>
            <a:r>
              <a:rPr sz="2631" spc="-387" baseline="46783" dirty="0">
                <a:latin typeface="Times New Roman"/>
                <a:cs typeface="Times New Roman"/>
              </a:rPr>
              <a:t> </a:t>
            </a:r>
            <a:r>
              <a:rPr sz="2631" spc="62" baseline="46783" dirty="0">
                <a:latin typeface="Times New Roman"/>
                <a:cs typeface="Times New Roman"/>
              </a:rPr>
              <a:t>E</a:t>
            </a:r>
            <a:r>
              <a:rPr sz="2215" spc="62" baseline="38194" dirty="0">
                <a:latin typeface="Times New Roman"/>
                <a:cs typeface="Times New Roman"/>
              </a:rPr>
              <a:t>g</a:t>
            </a:r>
            <a:endParaRPr sz="2215" baseline="38194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54943" y="4411805"/>
            <a:ext cx="2270174" cy="2853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1723">
              <a:spcBef>
                <a:spcPts val="120"/>
              </a:spcBef>
              <a:tabLst>
                <a:tab pos="1699302" algn="l"/>
              </a:tabLst>
            </a:pPr>
            <a:r>
              <a:rPr sz="1754" spc="111" dirty="0">
                <a:latin typeface="Symbol"/>
                <a:cs typeface="Symbol"/>
              </a:rPr>
              <a:t></a:t>
            </a:r>
            <a:r>
              <a:rPr sz="1754" spc="111" dirty="0">
                <a:latin typeface="Times New Roman"/>
                <a:cs typeface="Times New Roman"/>
              </a:rPr>
              <a:t>a	</a:t>
            </a:r>
            <a:r>
              <a:rPr sz="1754" spc="32" dirty="0">
                <a:latin typeface="Times New Roman"/>
                <a:cs typeface="Times New Roman"/>
              </a:rPr>
              <a:t>P </a:t>
            </a:r>
            <a:r>
              <a:rPr sz="1754" spc="46" dirty="0">
                <a:latin typeface="Symbol"/>
                <a:cs typeface="Symbol"/>
              </a:rPr>
              <a:t></a:t>
            </a:r>
            <a:r>
              <a:rPr sz="1754" spc="-240" dirty="0">
                <a:latin typeface="Times New Roman"/>
                <a:cs typeface="Times New Roman"/>
              </a:rPr>
              <a:t> </a:t>
            </a:r>
            <a:r>
              <a:rPr sz="1754" spc="42" dirty="0">
                <a:latin typeface="Symbol"/>
                <a:cs typeface="Symbol"/>
              </a:rPr>
              <a:t></a:t>
            </a:r>
            <a:endParaRPr sz="1754" dirty="0">
              <a:latin typeface="Symbol"/>
              <a:cs typeface="Symbo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576210" y="5055109"/>
            <a:ext cx="1780149" cy="0"/>
          </a:xfrm>
          <a:custGeom>
            <a:avLst/>
            <a:gdLst/>
            <a:ahLst/>
            <a:cxnLst/>
            <a:rect l="l" t="t" r="r" b="b"/>
            <a:pathLst>
              <a:path w="1928495">
                <a:moveTo>
                  <a:pt x="0" y="0"/>
                </a:moveTo>
                <a:lnTo>
                  <a:pt x="1928293" y="0"/>
                </a:lnTo>
              </a:path>
            </a:pathLst>
          </a:custGeom>
          <a:ln w="101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3" name="object 13"/>
          <p:cNvSpPr txBox="1"/>
          <p:nvPr/>
        </p:nvSpPr>
        <p:spPr>
          <a:xfrm>
            <a:off x="5994663" y="4731650"/>
            <a:ext cx="950741" cy="284743"/>
          </a:xfrm>
          <a:prstGeom prst="rect">
            <a:avLst/>
          </a:prstGeom>
        </p:spPr>
        <p:txBody>
          <a:bodyPr vert="horz" wrap="square" lIns="0" tIns="14654" rIns="0" bIns="0" rtlCol="0">
            <a:spAutoFit/>
          </a:bodyPr>
          <a:lstStyle/>
          <a:p>
            <a:pPr marL="11723">
              <a:spcBef>
                <a:spcPts val="115"/>
              </a:spcBef>
            </a:pPr>
            <a:r>
              <a:rPr sz="1754" spc="92" dirty="0">
                <a:latin typeface="Symbol"/>
                <a:cs typeface="Symbol"/>
              </a:rPr>
              <a:t></a:t>
            </a:r>
            <a:r>
              <a:rPr sz="1754" spc="-222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Times New Roman"/>
                <a:cs typeface="Times New Roman"/>
              </a:rPr>
              <a:t>2</a:t>
            </a:r>
            <a:r>
              <a:rPr sz="1754" spc="-300" dirty="0">
                <a:latin typeface="Times New Roman"/>
                <a:cs typeface="Times New Roman"/>
              </a:rPr>
              <a:t> </a:t>
            </a:r>
            <a:r>
              <a:rPr sz="1754" spc="14" dirty="0">
                <a:latin typeface="Symbol"/>
                <a:cs typeface="Symbol"/>
              </a:rPr>
              <a:t></a:t>
            </a:r>
            <a:r>
              <a:rPr sz="1754" spc="-217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Times New Roman"/>
                <a:cs typeface="Times New Roman"/>
              </a:rPr>
              <a:t>240</a:t>
            </a:r>
            <a:endParaRPr sz="1754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59336" y="4873882"/>
            <a:ext cx="3218571" cy="502110"/>
          </a:xfrm>
          <a:prstGeom prst="rect">
            <a:avLst/>
          </a:prstGeom>
        </p:spPr>
        <p:txBody>
          <a:bodyPr vert="horz" wrap="square" lIns="0" tIns="14654" rIns="0" bIns="0" rtlCol="0">
            <a:spAutoFit/>
          </a:bodyPr>
          <a:lstStyle/>
          <a:p>
            <a:pPr marL="35170">
              <a:lnSpc>
                <a:spcPts val="1906"/>
              </a:lnSpc>
              <a:spcBef>
                <a:spcPts val="115"/>
              </a:spcBef>
              <a:tabLst>
                <a:tab pos="418524" algn="l"/>
                <a:tab pos="2655929" algn="l"/>
              </a:tabLst>
            </a:pPr>
            <a:r>
              <a:rPr sz="1754" spc="18" dirty="0">
                <a:latin typeface="Symbol"/>
                <a:cs typeface="Symbol"/>
              </a:rPr>
              <a:t></a:t>
            </a:r>
            <a:r>
              <a:rPr sz="1754" spc="18" dirty="0">
                <a:latin typeface="Times New Roman"/>
                <a:cs typeface="Times New Roman"/>
              </a:rPr>
              <a:t>	</a:t>
            </a:r>
            <a:r>
              <a:rPr sz="1754" spc="14" dirty="0">
                <a:latin typeface="Times New Roman"/>
                <a:cs typeface="Times New Roman"/>
              </a:rPr>
              <a:t>N</a:t>
            </a:r>
            <a:r>
              <a:rPr sz="1754" spc="-9" dirty="0">
                <a:latin typeface="Times New Roman"/>
                <a:cs typeface="Times New Roman"/>
              </a:rPr>
              <a:t> </a:t>
            </a:r>
            <a:r>
              <a:rPr sz="1754" spc="14" dirty="0">
                <a:latin typeface="Symbol"/>
                <a:cs typeface="Symbol"/>
              </a:rPr>
              <a:t></a:t>
            </a:r>
            <a:r>
              <a:rPr sz="1754" spc="14" dirty="0">
                <a:latin typeface="Times New Roman"/>
                <a:cs typeface="Times New Roman"/>
              </a:rPr>
              <a:t>	</a:t>
            </a:r>
            <a:r>
              <a:rPr sz="1754" spc="14" dirty="0">
                <a:latin typeface="Symbol"/>
                <a:cs typeface="Symbol"/>
              </a:rPr>
              <a:t></a:t>
            </a:r>
            <a:r>
              <a:rPr sz="1754" spc="-74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Times New Roman"/>
                <a:cs typeface="Times New Roman"/>
              </a:rPr>
              <a:t>400</a:t>
            </a:r>
            <a:endParaRPr sz="1754" dirty="0">
              <a:latin typeface="Times New Roman"/>
              <a:cs typeface="Times New Roman"/>
            </a:endParaRPr>
          </a:p>
          <a:p>
            <a:pPr marL="831773">
              <a:lnSpc>
                <a:spcPts val="1906"/>
              </a:lnSpc>
            </a:pPr>
            <a:r>
              <a:rPr sz="1754" spc="9" dirty="0">
                <a:latin typeface="Times New Roman"/>
                <a:cs typeface="Times New Roman"/>
              </a:rPr>
              <a:t>4</a:t>
            </a:r>
            <a:r>
              <a:rPr sz="1754" spc="-282" dirty="0">
                <a:latin typeface="Times New Roman"/>
                <a:cs typeface="Times New Roman"/>
              </a:rPr>
              <a:t> </a:t>
            </a:r>
            <a:r>
              <a:rPr sz="1754" spc="28" dirty="0">
                <a:latin typeface="Symbol"/>
                <a:cs typeface="Symbol"/>
              </a:rPr>
              <a:t></a:t>
            </a:r>
            <a:r>
              <a:rPr sz="1754" spc="28" dirty="0">
                <a:latin typeface="Times New Roman"/>
                <a:cs typeface="Times New Roman"/>
              </a:rPr>
              <a:t>10</a:t>
            </a:r>
            <a:r>
              <a:rPr sz="1754" spc="-277" dirty="0">
                <a:latin typeface="Times New Roman"/>
                <a:cs typeface="Times New Roman"/>
              </a:rPr>
              <a:t> </a:t>
            </a:r>
            <a:r>
              <a:rPr sz="1754" spc="18" dirty="0">
                <a:latin typeface="Symbol"/>
                <a:cs typeface="Symbol"/>
              </a:rPr>
              <a:t></a:t>
            </a:r>
            <a:r>
              <a:rPr sz="1754" spc="18" dirty="0">
                <a:latin typeface="Times New Roman"/>
                <a:cs typeface="Times New Roman"/>
              </a:rPr>
              <a:t>10</a:t>
            </a:r>
            <a:r>
              <a:rPr sz="2215" spc="28" baseline="29513" dirty="0">
                <a:latin typeface="Symbol"/>
                <a:cs typeface="Symbol"/>
              </a:rPr>
              <a:t></a:t>
            </a:r>
            <a:r>
              <a:rPr sz="2215" spc="28" baseline="29513" dirty="0">
                <a:latin typeface="Times New Roman"/>
                <a:cs typeface="Times New Roman"/>
              </a:rPr>
              <a:t>3</a:t>
            </a:r>
            <a:r>
              <a:rPr sz="2215" spc="-125" baseline="29513" dirty="0">
                <a:latin typeface="Times New Roman"/>
                <a:cs typeface="Times New Roman"/>
              </a:rPr>
              <a:t> </a:t>
            </a:r>
            <a:r>
              <a:rPr sz="1754" spc="14" dirty="0">
                <a:latin typeface="Symbol"/>
                <a:cs typeface="Symbol"/>
              </a:rPr>
              <a:t></a:t>
            </a:r>
            <a:r>
              <a:rPr sz="1754" spc="-258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Times New Roman"/>
                <a:cs typeface="Times New Roman"/>
              </a:rPr>
              <a:t>94.25</a:t>
            </a:r>
            <a:endParaRPr sz="1754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46327" y="4676807"/>
            <a:ext cx="763758" cy="0"/>
          </a:xfrm>
          <a:custGeom>
            <a:avLst/>
            <a:gdLst/>
            <a:ahLst/>
            <a:cxnLst/>
            <a:rect l="l" t="t" r="r" b="b"/>
            <a:pathLst>
              <a:path w="827405">
                <a:moveTo>
                  <a:pt x="0" y="0"/>
                </a:moveTo>
                <a:lnTo>
                  <a:pt x="826973" y="0"/>
                </a:lnTo>
              </a:path>
            </a:pathLst>
          </a:custGeom>
          <a:ln w="102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6" name="object 16"/>
          <p:cNvSpPr txBox="1"/>
          <p:nvPr/>
        </p:nvSpPr>
        <p:spPr>
          <a:xfrm>
            <a:off x="988784" y="4592172"/>
            <a:ext cx="109025" cy="240327"/>
          </a:xfrm>
          <a:prstGeom prst="rect">
            <a:avLst/>
          </a:prstGeom>
        </p:spPr>
        <p:txBody>
          <a:bodyPr vert="horz" wrap="square" lIns="0" tIns="12895" rIns="0" bIns="0" rtlCol="0">
            <a:spAutoFit/>
          </a:bodyPr>
          <a:lstStyle/>
          <a:p>
            <a:pPr marL="11723">
              <a:spcBef>
                <a:spcPts val="102"/>
              </a:spcBef>
            </a:pPr>
            <a:r>
              <a:rPr sz="1477" spc="14" dirty="0">
                <a:latin typeface="Times New Roman"/>
                <a:cs typeface="Times New Roman"/>
              </a:rPr>
              <a:t>a</a:t>
            </a:r>
            <a:endParaRPr sz="1477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8839" y="4505531"/>
            <a:ext cx="431995" cy="287603"/>
          </a:xfrm>
          <a:prstGeom prst="rect">
            <a:avLst/>
          </a:prstGeom>
        </p:spPr>
        <p:txBody>
          <a:bodyPr vert="horz" wrap="square" lIns="0" tIns="3517" rIns="0" bIns="0" rtlCol="0">
            <a:spAutoFit/>
          </a:bodyPr>
          <a:lstStyle/>
          <a:p>
            <a:pPr marL="11723">
              <a:spcBef>
                <a:spcPts val="28"/>
              </a:spcBef>
              <a:tabLst>
                <a:tab pos="342909" algn="l"/>
              </a:tabLst>
            </a:pPr>
            <a:r>
              <a:rPr sz="1846" spc="5" dirty="0">
                <a:latin typeface="Times New Roman"/>
                <a:cs typeface="Times New Roman"/>
              </a:rPr>
              <a:t>b</a:t>
            </a:r>
            <a:r>
              <a:rPr sz="1846" dirty="0">
                <a:latin typeface="Times New Roman"/>
                <a:cs typeface="Times New Roman"/>
              </a:rPr>
              <a:t>)	</a:t>
            </a:r>
            <a:r>
              <a:rPr sz="2631" spc="28" baseline="2923" dirty="0">
                <a:latin typeface="Times New Roman"/>
                <a:cs typeface="Times New Roman"/>
              </a:rPr>
              <a:t>I</a:t>
            </a:r>
            <a:endParaRPr sz="2631" baseline="2923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54652" y="4672057"/>
            <a:ext cx="322385" cy="2853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170">
              <a:spcBef>
                <a:spcPts val="120"/>
              </a:spcBef>
            </a:pPr>
            <a:r>
              <a:rPr sz="1754" spc="74" dirty="0">
                <a:latin typeface="Times New Roman"/>
                <a:cs typeface="Times New Roman"/>
              </a:rPr>
              <a:t>R</a:t>
            </a:r>
            <a:r>
              <a:rPr sz="2215" spc="111" baseline="-17361" dirty="0">
                <a:latin typeface="Times New Roman"/>
                <a:cs typeface="Times New Roman"/>
              </a:rPr>
              <a:t>a</a:t>
            </a:r>
            <a:endParaRPr sz="2215" baseline="-17361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31169" y="4309290"/>
            <a:ext cx="932571" cy="4770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29778">
              <a:lnSpc>
                <a:spcPts val="1786"/>
              </a:lnSpc>
              <a:spcBef>
                <a:spcPts val="120"/>
              </a:spcBef>
            </a:pPr>
            <a:r>
              <a:rPr sz="1754" spc="42" dirty="0">
                <a:latin typeface="Times New Roman"/>
                <a:cs typeface="Times New Roman"/>
              </a:rPr>
              <a:t>E</a:t>
            </a:r>
            <a:r>
              <a:rPr sz="2215" spc="62" baseline="-17361" dirty="0">
                <a:latin typeface="Times New Roman"/>
                <a:cs typeface="Times New Roman"/>
              </a:rPr>
              <a:t>g </a:t>
            </a:r>
            <a:r>
              <a:rPr sz="1754" spc="32" dirty="0">
                <a:latin typeface="Symbol"/>
                <a:cs typeface="Symbol"/>
              </a:rPr>
              <a:t></a:t>
            </a:r>
            <a:r>
              <a:rPr sz="1754" spc="-148" dirty="0">
                <a:latin typeface="Times New Roman"/>
                <a:cs typeface="Times New Roman"/>
              </a:rPr>
              <a:t> </a:t>
            </a:r>
            <a:r>
              <a:rPr sz="1754" spc="-46" dirty="0">
                <a:latin typeface="Times New Roman"/>
                <a:cs typeface="Times New Roman"/>
              </a:rPr>
              <a:t>V</a:t>
            </a:r>
            <a:r>
              <a:rPr sz="2215" spc="-69" baseline="-17361" dirty="0">
                <a:latin typeface="Times New Roman"/>
                <a:cs typeface="Times New Roman"/>
              </a:rPr>
              <a:t>t</a:t>
            </a:r>
            <a:endParaRPr sz="2215" baseline="-17361" dirty="0">
              <a:latin typeface="Times New Roman"/>
              <a:cs typeface="Times New Roman"/>
            </a:endParaRPr>
          </a:p>
          <a:p>
            <a:pPr marL="35170">
              <a:lnSpc>
                <a:spcPts val="1786"/>
              </a:lnSpc>
            </a:pPr>
            <a:r>
              <a:rPr sz="1754" spc="32" dirty="0">
                <a:latin typeface="Symbol"/>
                <a:cs typeface="Symbol"/>
              </a:rPr>
              <a:t></a:t>
            </a:r>
            <a:endParaRPr sz="1754" dirty="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34066" y="4304525"/>
            <a:ext cx="1890932" cy="655111"/>
          </a:xfrm>
          <a:prstGeom prst="rect">
            <a:avLst/>
          </a:prstGeom>
        </p:spPr>
        <p:txBody>
          <a:bodyPr vert="horz" wrap="square" lIns="0" tIns="63305" rIns="0" bIns="0" rtlCol="0">
            <a:spAutoFit/>
          </a:bodyPr>
          <a:lstStyle/>
          <a:p>
            <a:pPr marL="35170">
              <a:spcBef>
                <a:spcPts val="498"/>
              </a:spcBef>
            </a:pPr>
            <a:r>
              <a:rPr sz="2631" spc="48" baseline="-35087" dirty="0">
                <a:latin typeface="Symbol"/>
                <a:cs typeface="Symbol"/>
              </a:rPr>
              <a:t></a:t>
            </a:r>
            <a:r>
              <a:rPr sz="2631" spc="125" baseline="-35087" dirty="0">
                <a:latin typeface="Times New Roman"/>
                <a:cs typeface="Times New Roman"/>
              </a:rPr>
              <a:t> </a:t>
            </a:r>
            <a:r>
              <a:rPr sz="1754" u="sng" spc="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240</a:t>
            </a:r>
            <a:r>
              <a:rPr sz="1754" u="sng" spc="-18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754" u="sng" spc="32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sz="1754" u="sng" spc="-17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754" u="sng" spc="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200</a:t>
            </a:r>
            <a:r>
              <a:rPr sz="1754" spc="60" dirty="0">
                <a:latin typeface="Times New Roman"/>
                <a:cs typeface="Times New Roman"/>
              </a:rPr>
              <a:t> </a:t>
            </a:r>
            <a:r>
              <a:rPr sz="2631" spc="48" baseline="-35087" dirty="0">
                <a:latin typeface="Symbol"/>
                <a:cs typeface="Symbol"/>
              </a:rPr>
              <a:t></a:t>
            </a:r>
            <a:r>
              <a:rPr sz="2631" spc="-366" baseline="-35087" dirty="0">
                <a:latin typeface="Times New Roman"/>
                <a:cs typeface="Times New Roman"/>
              </a:rPr>
              <a:t> </a:t>
            </a:r>
            <a:r>
              <a:rPr sz="2631" spc="20" baseline="-35087" dirty="0">
                <a:latin typeface="Times New Roman"/>
                <a:cs typeface="Times New Roman"/>
              </a:rPr>
              <a:t>100</a:t>
            </a:r>
            <a:r>
              <a:rPr sz="2631" spc="-366" baseline="-35087" dirty="0">
                <a:latin typeface="Times New Roman"/>
                <a:cs typeface="Times New Roman"/>
              </a:rPr>
              <a:t> </a:t>
            </a:r>
            <a:r>
              <a:rPr sz="2631" spc="62" baseline="-35087" dirty="0">
                <a:latin typeface="Times New Roman"/>
                <a:cs typeface="Times New Roman"/>
              </a:rPr>
              <a:t>A</a:t>
            </a:r>
            <a:endParaRPr sz="2631" baseline="-35087" dirty="0">
              <a:latin typeface="Times New Roman"/>
              <a:cs typeface="Times New Roman"/>
            </a:endParaRPr>
          </a:p>
          <a:p>
            <a:pPr marL="545137">
              <a:spcBef>
                <a:spcPts val="411"/>
              </a:spcBef>
            </a:pPr>
            <a:r>
              <a:rPr sz="1754" spc="14" dirty="0">
                <a:latin typeface="Times New Roman"/>
                <a:cs typeface="Times New Roman"/>
              </a:rPr>
              <a:t>0.2</a:t>
            </a:r>
            <a:endParaRPr sz="1754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07167" y="5431489"/>
            <a:ext cx="4022774" cy="863994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 marR="4689">
              <a:spcBef>
                <a:spcPts val="92"/>
              </a:spcBef>
            </a:pPr>
            <a:r>
              <a:rPr sz="1846" dirty="0">
                <a:latin typeface="Times New Roman"/>
                <a:cs typeface="Times New Roman"/>
              </a:rPr>
              <a:t>Since there are 8 turns in a coil, it </a:t>
            </a:r>
            <a:r>
              <a:rPr sz="1846" spc="-5" dirty="0">
                <a:latin typeface="Times New Roman"/>
                <a:cs typeface="Times New Roman"/>
              </a:rPr>
              <a:t>means  </a:t>
            </a:r>
            <a:r>
              <a:rPr sz="1846" dirty="0">
                <a:latin typeface="Times New Roman"/>
                <a:cs typeface="Times New Roman"/>
              </a:rPr>
              <a:t>there are 16 </a:t>
            </a:r>
            <a:r>
              <a:rPr sz="1846" spc="-5" dirty="0">
                <a:latin typeface="Times New Roman"/>
                <a:cs typeface="Times New Roman"/>
              </a:rPr>
              <a:t>active conductors/coil.</a:t>
            </a:r>
            <a:r>
              <a:rPr sz="1846" spc="-55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Hence,  the </a:t>
            </a:r>
            <a:r>
              <a:rPr sz="1846" b="1" dirty="0">
                <a:latin typeface="Times New Roman"/>
                <a:cs typeface="Times New Roman"/>
              </a:rPr>
              <a:t>Number of Coils </a:t>
            </a:r>
            <a:r>
              <a:rPr sz="1846" dirty="0">
                <a:latin typeface="Times New Roman"/>
                <a:cs typeface="Times New Roman"/>
              </a:rPr>
              <a:t>= 400/8 = 50</a:t>
            </a:r>
            <a:r>
              <a:rPr sz="1846" spc="-157" dirty="0">
                <a:latin typeface="Times New Roman"/>
                <a:cs typeface="Times New Roman"/>
              </a:rPr>
              <a:t> </a:t>
            </a:r>
            <a:r>
              <a:rPr sz="1846" spc="-5" dirty="0">
                <a:latin typeface="Times New Roman"/>
                <a:cs typeface="Times New Roman"/>
              </a:rPr>
              <a:t>coils.</a:t>
            </a:r>
            <a:endParaRPr sz="1846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365204" y="4183028"/>
            <a:ext cx="154780" cy="20609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3" name="object 23"/>
          <p:cNvSpPr/>
          <p:nvPr/>
        </p:nvSpPr>
        <p:spPr>
          <a:xfrm>
            <a:off x="4406001" y="4232264"/>
            <a:ext cx="7620" cy="1940169"/>
          </a:xfrm>
          <a:custGeom>
            <a:avLst/>
            <a:gdLst/>
            <a:ahLst/>
            <a:cxnLst/>
            <a:rect l="l" t="t" r="r" b="b"/>
            <a:pathLst>
              <a:path w="8254" h="2101850">
                <a:moveTo>
                  <a:pt x="0" y="0"/>
                </a:moveTo>
                <a:lnTo>
                  <a:pt x="7874" y="2101850"/>
                </a:lnTo>
              </a:path>
            </a:pathLst>
          </a:custGeom>
          <a:ln w="57912">
            <a:solidFill>
              <a:srgbClr val="009D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4" name="object 24"/>
          <p:cNvSpPr txBox="1"/>
          <p:nvPr/>
        </p:nvSpPr>
        <p:spPr>
          <a:xfrm>
            <a:off x="217861" y="3073791"/>
            <a:ext cx="411480" cy="267613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sz="1662" b="1" dirty="0">
                <a:latin typeface="Arial"/>
                <a:cs typeface="Arial"/>
              </a:rPr>
              <a:t>So</a:t>
            </a:r>
            <a:r>
              <a:rPr sz="1662" b="1" spc="5" dirty="0">
                <a:latin typeface="Arial"/>
                <a:cs typeface="Arial"/>
              </a:rPr>
              <a:t>l</a:t>
            </a:r>
            <a:r>
              <a:rPr sz="1662" b="1" dirty="0">
                <a:latin typeface="Arial"/>
                <a:cs typeface="Arial"/>
              </a:rPr>
              <a:t>.</a:t>
            </a:r>
            <a:endParaRPr sz="1662" dirty="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3670" y="5227324"/>
            <a:ext cx="3826998" cy="827445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46893">
              <a:lnSpc>
                <a:spcPts val="1846"/>
              </a:lnSpc>
              <a:spcBef>
                <a:spcPts val="92"/>
              </a:spcBef>
            </a:pPr>
            <a:r>
              <a:rPr sz="2769" baseline="6944" dirty="0">
                <a:latin typeface="Times New Roman"/>
                <a:cs typeface="Times New Roman"/>
              </a:rPr>
              <a:t>c) </a:t>
            </a:r>
            <a:r>
              <a:rPr sz="1754" spc="14" dirty="0">
                <a:latin typeface="Symbol"/>
                <a:cs typeface="Symbol"/>
              </a:rPr>
              <a:t></a:t>
            </a:r>
            <a:r>
              <a:rPr sz="1754" spc="14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Symbol"/>
                <a:cs typeface="Symbol"/>
              </a:rPr>
              <a:t></a:t>
            </a:r>
            <a:r>
              <a:rPr sz="1754" spc="9" dirty="0">
                <a:latin typeface="Times New Roman"/>
                <a:cs typeface="Times New Roman"/>
              </a:rPr>
              <a:t> </a:t>
            </a:r>
            <a:r>
              <a:rPr sz="1754" dirty="0">
                <a:latin typeface="Times New Roman"/>
                <a:cs typeface="Times New Roman"/>
              </a:rPr>
              <a:t>N</a:t>
            </a:r>
            <a:r>
              <a:rPr sz="2215" baseline="-17361" dirty="0">
                <a:latin typeface="Times New Roman"/>
                <a:cs typeface="Times New Roman"/>
              </a:rPr>
              <a:t>syn </a:t>
            </a:r>
            <a:r>
              <a:rPr sz="2631" u="sng" spc="34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2631" u="sng" spc="34" baseline="35087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sz="2631" spc="34" baseline="35087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Symbol"/>
                <a:cs typeface="Symbol"/>
              </a:rPr>
              <a:t></a:t>
            </a:r>
            <a:r>
              <a:rPr sz="1754" spc="9" dirty="0">
                <a:latin typeface="Times New Roman"/>
                <a:cs typeface="Times New Roman"/>
              </a:rPr>
              <a:t> 900 </a:t>
            </a:r>
            <a:r>
              <a:rPr sz="1754" spc="9" dirty="0">
                <a:latin typeface="Symbol"/>
                <a:cs typeface="Symbol"/>
              </a:rPr>
              <a:t></a:t>
            </a:r>
            <a:r>
              <a:rPr sz="1754" spc="9" dirty="0">
                <a:latin typeface="Times New Roman"/>
                <a:cs typeface="Times New Roman"/>
              </a:rPr>
              <a:t> </a:t>
            </a:r>
            <a:r>
              <a:rPr sz="2631" u="sng" spc="34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2631" u="sng" spc="34" baseline="35087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sz="2631" spc="34" baseline="35087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Symbol"/>
                <a:cs typeface="Symbol"/>
              </a:rPr>
              <a:t></a:t>
            </a:r>
            <a:r>
              <a:rPr sz="1754" spc="9" dirty="0">
                <a:latin typeface="Times New Roman"/>
                <a:cs typeface="Times New Roman"/>
              </a:rPr>
              <a:t> 94.25 </a:t>
            </a:r>
            <a:r>
              <a:rPr sz="1754" dirty="0">
                <a:latin typeface="Times New Roman"/>
                <a:cs typeface="Times New Roman"/>
              </a:rPr>
              <a:t>rad </a:t>
            </a:r>
            <a:r>
              <a:rPr sz="1754" spc="5" dirty="0">
                <a:latin typeface="Times New Roman"/>
                <a:cs typeface="Times New Roman"/>
              </a:rPr>
              <a:t>/</a:t>
            </a:r>
            <a:r>
              <a:rPr sz="1754" spc="-208" dirty="0">
                <a:latin typeface="Times New Roman"/>
                <a:cs typeface="Times New Roman"/>
              </a:rPr>
              <a:t> </a:t>
            </a:r>
            <a:r>
              <a:rPr sz="1754" spc="5" dirty="0">
                <a:latin typeface="Times New Roman"/>
                <a:cs typeface="Times New Roman"/>
              </a:rPr>
              <a:t>s</a:t>
            </a:r>
            <a:endParaRPr sz="1754" dirty="0">
              <a:latin typeface="Times New Roman"/>
              <a:cs typeface="Times New Roman"/>
            </a:endParaRPr>
          </a:p>
          <a:p>
            <a:pPr marR="158265" algn="ctr">
              <a:lnSpc>
                <a:spcPts val="1735"/>
              </a:lnSpc>
              <a:tabLst>
                <a:tab pos="1008796" algn="l"/>
              </a:tabLst>
            </a:pPr>
            <a:r>
              <a:rPr sz="1754" spc="9" dirty="0">
                <a:latin typeface="Times New Roman"/>
                <a:cs typeface="Times New Roman"/>
              </a:rPr>
              <a:t>60	60</a:t>
            </a:r>
            <a:endParaRPr sz="1754" dirty="0">
              <a:latin typeface="Times New Roman"/>
              <a:cs typeface="Times New Roman"/>
            </a:endParaRPr>
          </a:p>
          <a:p>
            <a:pPr marR="571514" algn="ctr">
              <a:spcBef>
                <a:spcPts val="697"/>
              </a:spcBef>
            </a:pPr>
            <a:r>
              <a:rPr spc="32" dirty="0">
                <a:latin typeface="Times New Roman"/>
                <a:cs typeface="Times New Roman"/>
              </a:rPr>
              <a:t>a</a:t>
            </a:r>
            <a:r>
              <a:rPr spc="-14" dirty="0">
                <a:latin typeface="Times New Roman"/>
                <a:cs typeface="Times New Roman"/>
              </a:rPr>
              <a:t> </a:t>
            </a:r>
            <a:r>
              <a:rPr spc="42" dirty="0">
                <a:latin typeface="Symbol"/>
                <a:cs typeface="Symbol"/>
              </a:rPr>
              <a:t></a:t>
            </a:r>
            <a:r>
              <a:rPr spc="-97" dirty="0">
                <a:latin typeface="Times New Roman"/>
                <a:cs typeface="Times New Roman"/>
              </a:rPr>
              <a:t> </a:t>
            </a:r>
            <a:r>
              <a:rPr spc="60" dirty="0">
                <a:latin typeface="Times New Roman"/>
                <a:cs typeface="Times New Roman"/>
              </a:rPr>
              <a:t>2</a:t>
            </a:r>
            <a:r>
              <a:rPr spc="60" dirty="0">
                <a:latin typeface="Symbol"/>
                <a:cs typeface="Symbol"/>
              </a:rPr>
              <a:t></a:t>
            </a:r>
            <a:r>
              <a:rPr spc="60" dirty="0">
                <a:latin typeface="Times New Roman"/>
                <a:cs typeface="Times New Roman"/>
              </a:rPr>
              <a:t>Plex</a:t>
            </a:r>
            <a:r>
              <a:rPr spc="-37" dirty="0">
                <a:latin typeface="Times New Roman"/>
                <a:cs typeface="Times New Roman"/>
              </a:rPr>
              <a:t> </a:t>
            </a:r>
            <a:r>
              <a:rPr spc="42" dirty="0">
                <a:latin typeface="Symbol"/>
                <a:cs typeface="Symbol"/>
              </a:rPr>
              <a:t></a:t>
            </a:r>
            <a:r>
              <a:rPr spc="-97" dirty="0">
                <a:latin typeface="Times New Roman"/>
                <a:cs typeface="Times New Roman"/>
              </a:rPr>
              <a:t> </a:t>
            </a:r>
            <a:r>
              <a:rPr spc="74" dirty="0">
                <a:latin typeface="Times New Roman"/>
                <a:cs typeface="Times New Roman"/>
              </a:rPr>
              <a:t>2</a:t>
            </a:r>
            <a:r>
              <a:rPr spc="74" dirty="0">
                <a:latin typeface="Symbol"/>
                <a:cs typeface="Symbol"/>
              </a:rPr>
              <a:t></a:t>
            </a:r>
            <a:r>
              <a:rPr spc="74" dirty="0">
                <a:latin typeface="Times New Roman"/>
                <a:cs typeface="Times New Roman"/>
              </a:rPr>
              <a:t>1</a:t>
            </a:r>
            <a:r>
              <a:rPr spc="-258" dirty="0">
                <a:latin typeface="Times New Roman"/>
                <a:cs typeface="Times New Roman"/>
              </a:rPr>
              <a:t> </a:t>
            </a:r>
            <a:r>
              <a:rPr spc="42" dirty="0">
                <a:latin typeface="Symbol"/>
                <a:cs typeface="Symbol"/>
              </a:rPr>
              <a:t></a:t>
            </a:r>
            <a:r>
              <a:rPr spc="-97" dirty="0">
                <a:latin typeface="Times New Roman"/>
                <a:cs typeface="Times New Roman"/>
              </a:rPr>
              <a:t> </a:t>
            </a:r>
            <a:r>
              <a:rPr spc="37" dirty="0">
                <a:latin typeface="Times New Roman"/>
                <a:cs typeface="Times New Roman"/>
              </a:rPr>
              <a:t>2</a:t>
            </a:r>
            <a:r>
              <a:rPr spc="438" dirty="0">
                <a:latin typeface="Times New Roman"/>
                <a:cs typeface="Times New Roman"/>
              </a:rPr>
              <a:t> </a:t>
            </a:r>
            <a:r>
              <a:rPr spc="-9" dirty="0">
                <a:latin typeface="Times New Roman"/>
                <a:cs typeface="Times New Roman"/>
              </a:rPr>
              <a:t>pathes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5020" y="1204255"/>
            <a:ext cx="8061960" cy="1634717"/>
          </a:xfrm>
          <a:prstGeom prst="rect">
            <a:avLst/>
          </a:prstGeom>
        </p:spPr>
        <p:txBody>
          <a:bodyPr vert="horz" wrap="square" lIns="0" tIns="110782" rIns="0" bIns="0" rtlCol="0">
            <a:spAutoFit/>
          </a:bodyPr>
          <a:lstStyle/>
          <a:p>
            <a:pPr marL="11723">
              <a:spcBef>
                <a:spcPts val="871"/>
              </a:spcBef>
            </a:pPr>
            <a:r>
              <a:rPr sz="1846" b="1" dirty="0">
                <a:solidFill>
                  <a:srgbClr val="005600"/>
                </a:solidFill>
                <a:latin typeface="Arial"/>
                <a:cs typeface="Arial"/>
              </a:rPr>
              <a:t>Example</a:t>
            </a:r>
            <a:r>
              <a:rPr sz="1846" b="1" spc="-23" dirty="0">
                <a:solidFill>
                  <a:srgbClr val="005600"/>
                </a:solidFill>
                <a:latin typeface="Arial"/>
                <a:cs typeface="Arial"/>
              </a:rPr>
              <a:t> </a:t>
            </a:r>
            <a:r>
              <a:rPr sz="1846" b="1" dirty="0">
                <a:solidFill>
                  <a:srgbClr val="005600"/>
                </a:solidFill>
                <a:latin typeface="Arial"/>
                <a:cs typeface="Arial"/>
              </a:rPr>
              <a:t>9:</a:t>
            </a:r>
            <a:endParaRPr sz="1846" dirty="0">
              <a:latin typeface="Arial"/>
              <a:cs typeface="Arial"/>
            </a:endParaRPr>
          </a:p>
          <a:p>
            <a:pPr marL="222744" marR="13481">
              <a:spcBef>
                <a:spcPts val="779"/>
              </a:spcBef>
            </a:pPr>
            <a:r>
              <a:rPr sz="1846" dirty="0">
                <a:latin typeface="Times New Roman"/>
                <a:cs typeface="Times New Roman"/>
              </a:rPr>
              <a:t>A 4-pole, </a:t>
            </a:r>
            <a:r>
              <a:rPr sz="1846" spc="5" dirty="0">
                <a:latin typeface="Times New Roman"/>
                <a:cs typeface="Times New Roman"/>
              </a:rPr>
              <a:t>900 </a:t>
            </a:r>
            <a:r>
              <a:rPr sz="1846" dirty="0">
                <a:latin typeface="Times New Roman"/>
                <a:cs typeface="Times New Roman"/>
              </a:rPr>
              <a:t>rpm dc </a:t>
            </a:r>
            <a:r>
              <a:rPr sz="1846" spc="-5" dirty="0">
                <a:latin typeface="Times New Roman"/>
                <a:cs typeface="Times New Roman"/>
              </a:rPr>
              <a:t>machine </a:t>
            </a:r>
            <a:r>
              <a:rPr sz="1846" dirty="0">
                <a:latin typeface="Times New Roman"/>
                <a:cs typeface="Times New Roman"/>
              </a:rPr>
              <a:t>has a </a:t>
            </a:r>
            <a:r>
              <a:rPr sz="1846" spc="-5" dirty="0">
                <a:latin typeface="Times New Roman"/>
                <a:cs typeface="Times New Roman"/>
              </a:rPr>
              <a:t>terminal </a:t>
            </a:r>
            <a:r>
              <a:rPr sz="1846" dirty="0">
                <a:latin typeface="Times New Roman"/>
                <a:cs typeface="Times New Roman"/>
              </a:rPr>
              <a:t>voltage of </a:t>
            </a:r>
            <a:r>
              <a:rPr sz="1846" spc="5" dirty="0">
                <a:latin typeface="Times New Roman"/>
                <a:cs typeface="Times New Roman"/>
              </a:rPr>
              <a:t>220 </a:t>
            </a:r>
            <a:r>
              <a:rPr sz="1846" dirty="0">
                <a:latin typeface="Times New Roman"/>
                <a:cs typeface="Times New Roman"/>
              </a:rPr>
              <a:t>V and an induced  voltage of </a:t>
            </a:r>
            <a:r>
              <a:rPr sz="1846" spc="5" dirty="0">
                <a:latin typeface="Times New Roman"/>
                <a:cs typeface="Times New Roman"/>
              </a:rPr>
              <a:t>240 </a:t>
            </a:r>
            <a:r>
              <a:rPr sz="1846" dirty="0">
                <a:latin typeface="Times New Roman"/>
                <a:cs typeface="Times New Roman"/>
              </a:rPr>
              <a:t>V at rated speed. The </a:t>
            </a:r>
            <a:r>
              <a:rPr sz="1846" spc="-5" dirty="0">
                <a:latin typeface="Times New Roman"/>
                <a:cs typeface="Times New Roman"/>
              </a:rPr>
              <a:t>armature </a:t>
            </a:r>
            <a:r>
              <a:rPr sz="1846" dirty="0">
                <a:latin typeface="Times New Roman"/>
                <a:cs typeface="Times New Roman"/>
              </a:rPr>
              <a:t>circuit resistance is 0.2 </a:t>
            </a:r>
            <a:r>
              <a:rPr sz="1846" spc="-5" dirty="0">
                <a:latin typeface="Times New Roman"/>
                <a:cs typeface="Times New Roman"/>
              </a:rPr>
              <a:t>Ω. </a:t>
            </a:r>
            <a:r>
              <a:rPr sz="1846" dirty="0">
                <a:latin typeface="Times New Roman"/>
                <a:cs typeface="Times New Roman"/>
              </a:rPr>
              <a:t>a) Is the  </a:t>
            </a:r>
            <a:r>
              <a:rPr sz="1846" spc="-5" dirty="0">
                <a:latin typeface="Times New Roman"/>
                <a:cs typeface="Times New Roman"/>
              </a:rPr>
              <a:t>machine </a:t>
            </a:r>
            <a:r>
              <a:rPr sz="1846" dirty="0">
                <a:latin typeface="Times New Roman"/>
                <a:cs typeface="Times New Roman"/>
              </a:rPr>
              <a:t>operating as a generator or a </a:t>
            </a:r>
            <a:r>
              <a:rPr sz="1846" spc="-5" dirty="0">
                <a:latin typeface="Times New Roman"/>
                <a:cs typeface="Times New Roman"/>
              </a:rPr>
              <a:t>motor </a:t>
            </a:r>
            <a:r>
              <a:rPr sz="1846" dirty="0">
                <a:latin typeface="Times New Roman"/>
                <a:cs typeface="Times New Roman"/>
              </a:rPr>
              <a:t>? b) Compute the </a:t>
            </a:r>
            <a:r>
              <a:rPr sz="1846" spc="-5" dirty="0">
                <a:latin typeface="Times New Roman"/>
                <a:cs typeface="Times New Roman"/>
              </a:rPr>
              <a:t>armature </a:t>
            </a:r>
            <a:r>
              <a:rPr sz="1846" dirty="0">
                <a:latin typeface="Times New Roman"/>
                <a:cs typeface="Times New Roman"/>
              </a:rPr>
              <a:t>current</a:t>
            </a:r>
            <a:r>
              <a:rPr sz="1846" spc="-125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and</a:t>
            </a:r>
          </a:p>
          <a:p>
            <a:pPr marL="222744"/>
            <a:r>
              <a:rPr sz="1846" dirty="0">
                <a:latin typeface="Times New Roman"/>
                <a:cs typeface="Times New Roman"/>
              </a:rPr>
              <a:t>c) the number </a:t>
            </a:r>
            <a:r>
              <a:rPr sz="1846" spc="5" dirty="0">
                <a:latin typeface="Times New Roman"/>
                <a:cs typeface="Times New Roman"/>
              </a:rPr>
              <a:t>of </a:t>
            </a:r>
            <a:r>
              <a:rPr sz="1846" spc="-5" dirty="0">
                <a:latin typeface="Times New Roman"/>
                <a:cs typeface="Times New Roman"/>
              </a:rPr>
              <a:t>armature </a:t>
            </a:r>
            <a:r>
              <a:rPr sz="1846" dirty="0">
                <a:latin typeface="Times New Roman"/>
                <a:cs typeface="Times New Roman"/>
              </a:rPr>
              <a:t>coils if the </a:t>
            </a:r>
            <a:r>
              <a:rPr sz="1846" spc="-9" dirty="0">
                <a:latin typeface="Times New Roman"/>
                <a:cs typeface="Times New Roman"/>
              </a:rPr>
              <a:t>air-gap </a:t>
            </a:r>
            <a:r>
              <a:rPr sz="1846" dirty="0">
                <a:latin typeface="Times New Roman"/>
                <a:cs typeface="Times New Roman"/>
              </a:rPr>
              <a:t>flux/pole is 10 </a:t>
            </a:r>
            <a:r>
              <a:rPr sz="1846" spc="-5" dirty="0">
                <a:latin typeface="Times New Roman"/>
                <a:cs typeface="Times New Roman"/>
              </a:rPr>
              <a:t>mWb </a:t>
            </a:r>
            <a:r>
              <a:rPr sz="1846" dirty="0">
                <a:latin typeface="Times New Roman"/>
                <a:cs typeface="Times New Roman"/>
              </a:rPr>
              <a:t>and the</a:t>
            </a:r>
            <a:r>
              <a:rPr sz="1846" spc="-175" dirty="0">
                <a:latin typeface="Times New Roman"/>
                <a:cs typeface="Times New Roman"/>
              </a:rPr>
              <a:t> </a:t>
            </a:r>
            <a:r>
              <a:rPr sz="1846" spc="-5" dirty="0">
                <a:latin typeface="Times New Roman"/>
                <a:cs typeface="Times New Roman"/>
              </a:rPr>
              <a:t>armature</a:t>
            </a:r>
            <a:endParaRPr sz="1846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3085" y="1553613"/>
            <a:ext cx="8362071" cy="4234597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410318" marR="99062" indent="-316531" algn="just">
              <a:spcBef>
                <a:spcPts val="92"/>
              </a:spcBef>
              <a:buAutoNum type="arabicParenR"/>
              <a:tabLst>
                <a:tab pos="410318" algn="l"/>
              </a:tabLst>
            </a:pPr>
            <a:r>
              <a:rPr sz="1662" dirty="0">
                <a:latin typeface="Times New Roman"/>
                <a:cs typeface="Times New Roman"/>
              </a:rPr>
              <a:t>A generator </a:t>
            </a:r>
            <a:r>
              <a:rPr sz="1662" spc="-5" dirty="0">
                <a:latin typeface="Times New Roman"/>
                <a:cs typeface="Times New Roman"/>
              </a:rPr>
              <a:t>turning </a:t>
            </a:r>
            <a:r>
              <a:rPr sz="1662" dirty="0">
                <a:latin typeface="Times New Roman"/>
                <a:cs typeface="Times New Roman"/>
              </a:rPr>
              <a:t>at </a:t>
            </a:r>
            <a:r>
              <a:rPr sz="1662" spc="-5" dirty="0">
                <a:latin typeface="Times New Roman"/>
                <a:cs typeface="Times New Roman"/>
              </a:rPr>
              <a:t>200 rad/s </a:t>
            </a:r>
            <a:r>
              <a:rPr sz="1662" dirty="0">
                <a:latin typeface="Times New Roman"/>
                <a:cs typeface="Times New Roman"/>
              </a:rPr>
              <a:t>develops </a:t>
            </a:r>
            <a:r>
              <a:rPr sz="1662" spc="-5" dirty="0">
                <a:latin typeface="Times New Roman"/>
                <a:cs typeface="Times New Roman"/>
              </a:rPr>
              <a:t>252V. As </a:t>
            </a:r>
            <a:r>
              <a:rPr sz="1662" dirty="0">
                <a:latin typeface="Times New Roman"/>
                <a:cs typeface="Times New Roman"/>
              </a:rPr>
              <a:t>a result </a:t>
            </a:r>
            <a:r>
              <a:rPr sz="1662" spc="-5" dirty="0">
                <a:latin typeface="Times New Roman"/>
                <a:cs typeface="Times New Roman"/>
              </a:rPr>
              <a:t>of </a:t>
            </a:r>
            <a:r>
              <a:rPr sz="1662" dirty="0">
                <a:latin typeface="Times New Roman"/>
                <a:cs typeface="Times New Roman"/>
              </a:rPr>
              <a:t>a </a:t>
            </a:r>
            <a:r>
              <a:rPr sz="1662" spc="-5" dirty="0">
                <a:latin typeface="Times New Roman"/>
                <a:cs typeface="Times New Roman"/>
              </a:rPr>
              <a:t>short </a:t>
            </a:r>
            <a:r>
              <a:rPr sz="1662" dirty="0">
                <a:latin typeface="Times New Roman"/>
                <a:cs typeface="Times New Roman"/>
              </a:rPr>
              <a:t>in the </a:t>
            </a:r>
            <a:r>
              <a:rPr sz="1662" spc="-5" dirty="0">
                <a:latin typeface="Times New Roman"/>
                <a:cs typeface="Times New Roman"/>
              </a:rPr>
              <a:t>field </a:t>
            </a:r>
            <a:r>
              <a:rPr sz="1662" dirty="0">
                <a:latin typeface="Times New Roman"/>
                <a:cs typeface="Times New Roman"/>
              </a:rPr>
              <a:t>winding,  the </a:t>
            </a:r>
            <a:r>
              <a:rPr sz="1662" spc="-5" dirty="0">
                <a:latin typeface="Times New Roman"/>
                <a:cs typeface="Times New Roman"/>
              </a:rPr>
              <a:t>flux </a:t>
            </a:r>
            <a:r>
              <a:rPr sz="1662" dirty="0">
                <a:latin typeface="Times New Roman"/>
                <a:cs typeface="Times New Roman"/>
              </a:rPr>
              <a:t>drops </a:t>
            </a:r>
            <a:r>
              <a:rPr sz="1662" spc="-9" dirty="0">
                <a:latin typeface="Times New Roman"/>
                <a:cs typeface="Times New Roman"/>
              </a:rPr>
              <a:t>by </a:t>
            </a:r>
            <a:r>
              <a:rPr sz="1662" dirty="0">
                <a:latin typeface="Times New Roman"/>
                <a:cs typeface="Times New Roman"/>
              </a:rPr>
              <a:t>30%. This </a:t>
            </a:r>
            <a:r>
              <a:rPr sz="1662" spc="-5" dirty="0">
                <a:latin typeface="Times New Roman"/>
                <a:cs typeface="Times New Roman"/>
              </a:rPr>
              <a:t>causes </a:t>
            </a:r>
            <a:r>
              <a:rPr sz="1662" dirty="0">
                <a:latin typeface="Times New Roman"/>
                <a:cs typeface="Times New Roman"/>
              </a:rPr>
              <a:t>a drop in </a:t>
            </a:r>
            <a:r>
              <a:rPr sz="1662" spc="-5" dirty="0">
                <a:latin typeface="Times New Roman"/>
                <a:cs typeface="Times New Roman"/>
              </a:rPr>
              <a:t>voltage. How fast should it </a:t>
            </a:r>
            <a:r>
              <a:rPr sz="1662" dirty="0">
                <a:latin typeface="Times New Roman"/>
                <a:cs typeface="Times New Roman"/>
              </a:rPr>
              <a:t>turn to </a:t>
            </a:r>
            <a:r>
              <a:rPr sz="1662" spc="-5" dirty="0">
                <a:latin typeface="Times New Roman"/>
                <a:cs typeface="Times New Roman"/>
              </a:rPr>
              <a:t>restore </a:t>
            </a:r>
            <a:r>
              <a:rPr sz="1662" dirty="0">
                <a:latin typeface="Times New Roman"/>
                <a:cs typeface="Times New Roman"/>
              </a:rPr>
              <a:t>the  voltage to </a:t>
            </a:r>
            <a:r>
              <a:rPr sz="1662" spc="-5" dirty="0">
                <a:latin typeface="Times New Roman"/>
                <a:cs typeface="Times New Roman"/>
              </a:rPr>
              <a:t>its </a:t>
            </a:r>
            <a:r>
              <a:rPr sz="1662" dirty="0">
                <a:latin typeface="Times New Roman"/>
                <a:cs typeface="Times New Roman"/>
              </a:rPr>
              <a:t>original</a:t>
            </a:r>
            <a:r>
              <a:rPr sz="1662" spc="-18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value?</a:t>
            </a:r>
          </a:p>
          <a:p>
            <a:pPr marL="410318" indent="-316531">
              <a:spcBef>
                <a:spcPts val="1389"/>
              </a:spcBef>
              <a:buAutoNum type="arabicParenR"/>
              <a:tabLst>
                <a:tab pos="409732" algn="l"/>
                <a:tab pos="410318" algn="l"/>
              </a:tabLst>
            </a:pPr>
            <a:r>
              <a:rPr sz="1662" spc="-5" dirty="0">
                <a:latin typeface="Times New Roman"/>
                <a:cs typeface="Times New Roman"/>
              </a:rPr>
              <a:t>A</a:t>
            </a:r>
            <a:r>
              <a:rPr sz="1662" spc="240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220</a:t>
            </a:r>
            <a:r>
              <a:rPr sz="1662" spc="249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V,</a:t>
            </a:r>
            <a:r>
              <a:rPr sz="1662" spc="254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10</a:t>
            </a:r>
            <a:r>
              <a:rPr sz="1662" spc="245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kW</a:t>
            </a:r>
            <a:r>
              <a:rPr sz="1662" spc="240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generator</a:t>
            </a:r>
            <a:r>
              <a:rPr sz="1662" spc="254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has</a:t>
            </a:r>
            <a:r>
              <a:rPr sz="1662" spc="240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255</a:t>
            </a:r>
            <a:r>
              <a:rPr sz="1662" spc="249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V</a:t>
            </a:r>
            <a:r>
              <a:rPr sz="1662" spc="245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measured</a:t>
            </a:r>
            <a:r>
              <a:rPr sz="1662" spc="254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at</a:t>
            </a:r>
            <a:r>
              <a:rPr sz="1662" spc="249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its</a:t>
            </a:r>
            <a:r>
              <a:rPr sz="1662" spc="249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terminal</a:t>
            </a:r>
            <a:r>
              <a:rPr sz="1662" spc="254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under</a:t>
            </a:r>
            <a:r>
              <a:rPr sz="1662" spc="254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no-load</a:t>
            </a:r>
            <a:r>
              <a:rPr sz="1662" spc="249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condition.</a:t>
            </a:r>
          </a:p>
          <a:p>
            <a:pPr marL="410318"/>
            <a:r>
              <a:rPr sz="1662" spc="-5" dirty="0">
                <a:latin typeface="Times New Roman"/>
                <a:cs typeface="Times New Roman"/>
              </a:rPr>
              <a:t>What </a:t>
            </a:r>
            <a:r>
              <a:rPr sz="1662" dirty="0">
                <a:latin typeface="Times New Roman"/>
                <a:cs typeface="Times New Roman"/>
              </a:rPr>
              <a:t>is the percent voltage</a:t>
            </a:r>
            <a:r>
              <a:rPr sz="1662" spc="-32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regulation?</a:t>
            </a:r>
          </a:p>
          <a:p>
            <a:pPr marL="410318" marR="100235" indent="-316531" algn="just">
              <a:spcBef>
                <a:spcPts val="1385"/>
              </a:spcBef>
              <a:buFont typeface="Times New Roman"/>
              <a:buAutoNum type="arabicParenR" startAt="3"/>
              <a:tabLst>
                <a:tab pos="464245" algn="l"/>
              </a:tabLst>
            </a:pPr>
            <a:r>
              <a:rPr sz="1662" dirty="0"/>
              <a:t>	</a:t>
            </a:r>
            <a:r>
              <a:rPr sz="1662" spc="-5" dirty="0">
                <a:latin typeface="Times New Roman"/>
                <a:cs typeface="Times New Roman"/>
              </a:rPr>
              <a:t>A </a:t>
            </a:r>
            <a:r>
              <a:rPr sz="1662" dirty="0">
                <a:latin typeface="Times New Roman"/>
                <a:cs typeface="Times New Roman"/>
              </a:rPr>
              <a:t>1 </a:t>
            </a:r>
            <a:r>
              <a:rPr sz="1662" spc="-5" dirty="0">
                <a:latin typeface="Times New Roman"/>
                <a:cs typeface="Times New Roman"/>
              </a:rPr>
              <a:t>kW, </a:t>
            </a:r>
            <a:r>
              <a:rPr sz="1662" dirty="0">
                <a:latin typeface="Times New Roman"/>
                <a:cs typeface="Times New Roman"/>
              </a:rPr>
              <a:t>120 </a:t>
            </a:r>
            <a:r>
              <a:rPr sz="1662" spc="-5" dirty="0">
                <a:latin typeface="Times New Roman"/>
                <a:cs typeface="Times New Roman"/>
              </a:rPr>
              <a:t>V </a:t>
            </a:r>
            <a:r>
              <a:rPr sz="1662" dirty="0">
                <a:latin typeface="Times New Roman"/>
                <a:cs typeface="Times New Roman"/>
              </a:rPr>
              <a:t>generator </a:t>
            </a:r>
            <a:r>
              <a:rPr sz="1662" spc="-9" dirty="0">
                <a:latin typeface="Times New Roman"/>
                <a:cs typeface="Times New Roman"/>
              </a:rPr>
              <a:t>has </a:t>
            </a:r>
            <a:r>
              <a:rPr sz="1662" dirty="0">
                <a:latin typeface="Times New Roman"/>
                <a:cs typeface="Times New Roman"/>
              </a:rPr>
              <a:t>a </a:t>
            </a:r>
            <a:r>
              <a:rPr sz="1662" spc="-5" dirty="0">
                <a:latin typeface="Times New Roman"/>
                <a:cs typeface="Times New Roman"/>
              </a:rPr>
              <a:t>full-load regulation </a:t>
            </a:r>
            <a:r>
              <a:rPr sz="1662" dirty="0">
                <a:latin typeface="Times New Roman"/>
                <a:cs typeface="Times New Roman"/>
              </a:rPr>
              <a:t>of 18%. What </a:t>
            </a:r>
            <a:r>
              <a:rPr sz="1662" spc="-5" dirty="0">
                <a:latin typeface="Times New Roman"/>
                <a:cs typeface="Times New Roman"/>
              </a:rPr>
              <a:t>voltage </a:t>
            </a:r>
            <a:r>
              <a:rPr sz="1662" dirty="0">
                <a:latin typeface="Times New Roman"/>
                <a:cs typeface="Times New Roman"/>
              </a:rPr>
              <a:t>should be  </a:t>
            </a:r>
            <a:r>
              <a:rPr sz="1662" spc="-5" dirty="0">
                <a:latin typeface="Times New Roman"/>
                <a:cs typeface="Times New Roman"/>
              </a:rPr>
              <a:t>measured </a:t>
            </a:r>
            <a:r>
              <a:rPr sz="1662" dirty="0">
                <a:latin typeface="Times New Roman"/>
                <a:cs typeface="Times New Roman"/>
              </a:rPr>
              <a:t>at </a:t>
            </a:r>
            <a:r>
              <a:rPr sz="1662" spc="-5" dirty="0">
                <a:latin typeface="Times New Roman"/>
                <a:cs typeface="Times New Roman"/>
              </a:rPr>
              <a:t>its </a:t>
            </a:r>
            <a:r>
              <a:rPr sz="1662" dirty="0">
                <a:latin typeface="Times New Roman"/>
                <a:cs typeface="Times New Roman"/>
              </a:rPr>
              <a:t>terminals at</a:t>
            </a:r>
            <a:r>
              <a:rPr sz="1662" spc="-14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no-load?</a:t>
            </a:r>
          </a:p>
          <a:p>
            <a:pPr marL="410318" indent="-316531">
              <a:spcBef>
                <a:spcPts val="1385"/>
              </a:spcBef>
              <a:buAutoNum type="arabicParenR" startAt="3"/>
              <a:tabLst>
                <a:tab pos="409732" algn="l"/>
                <a:tab pos="410318" algn="l"/>
              </a:tabLst>
            </a:pPr>
            <a:r>
              <a:rPr sz="1662" dirty="0">
                <a:latin typeface="Times New Roman"/>
                <a:cs typeface="Times New Roman"/>
              </a:rPr>
              <a:t>A</a:t>
            </a:r>
            <a:r>
              <a:rPr sz="1662" spc="198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5</a:t>
            </a:r>
            <a:r>
              <a:rPr sz="1662" spc="208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kW,</a:t>
            </a:r>
            <a:r>
              <a:rPr sz="1662" spc="217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230</a:t>
            </a:r>
            <a:r>
              <a:rPr sz="1662" spc="194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V</a:t>
            </a:r>
            <a:r>
              <a:rPr sz="1662" spc="188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generator</a:t>
            </a:r>
            <a:r>
              <a:rPr sz="1662" spc="198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requires</a:t>
            </a:r>
            <a:r>
              <a:rPr sz="1662" spc="208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9</a:t>
            </a:r>
            <a:r>
              <a:rPr sz="1662" spc="208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hp</a:t>
            </a:r>
            <a:r>
              <a:rPr sz="1662" spc="194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when</a:t>
            </a:r>
            <a:r>
              <a:rPr sz="1662" spc="203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supplying</a:t>
            </a:r>
            <a:r>
              <a:rPr sz="1662" spc="208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rated</a:t>
            </a:r>
            <a:r>
              <a:rPr sz="1662" spc="198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load.</a:t>
            </a:r>
            <a:r>
              <a:rPr sz="1662" spc="211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What</a:t>
            </a:r>
            <a:r>
              <a:rPr sz="1662" spc="203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is</a:t>
            </a:r>
            <a:r>
              <a:rPr sz="1662" spc="194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the</a:t>
            </a:r>
            <a:r>
              <a:rPr sz="1662" spc="211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full</a:t>
            </a:r>
            <a:r>
              <a:rPr sz="1662" spc="203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load</a:t>
            </a:r>
          </a:p>
          <a:p>
            <a:pPr marL="410318">
              <a:spcBef>
                <a:spcPts val="5"/>
              </a:spcBef>
            </a:pPr>
            <a:r>
              <a:rPr sz="1662" dirty="0">
                <a:latin typeface="Times New Roman"/>
                <a:cs typeface="Times New Roman"/>
              </a:rPr>
              <a:t>efficiency?</a:t>
            </a:r>
          </a:p>
          <a:p>
            <a:pPr marL="410318" indent="-316531">
              <a:spcBef>
                <a:spcPts val="1385"/>
              </a:spcBef>
              <a:buAutoNum type="arabicParenR" startAt="5"/>
              <a:tabLst>
                <a:tab pos="409732" algn="l"/>
                <a:tab pos="410318" algn="l"/>
              </a:tabLst>
            </a:pPr>
            <a:r>
              <a:rPr sz="1662" spc="-5" dirty="0">
                <a:latin typeface="Times New Roman"/>
                <a:cs typeface="Times New Roman"/>
              </a:rPr>
              <a:t>A </a:t>
            </a:r>
            <a:r>
              <a:rPr sz="1662" dirty="0">
                <a:latin typeface="Times New Roman"/>
                <a:cs typeface="Times New Roman"/>
              </a:rPr>
              <a:t>shunt </a:t>
            </a:r>
            <a:r>
              <a:rPr sz="1662" spc="-5" dirty="0">
                <a:latin typeface="Times New Roman"/>
                <a:cs typeface="Times New Roman"/>
              </a:rPr>
              <a:t>generator whose </a:t>
            </a:r>
            <a:r>
              <a:rPr sz="1662" dirty="0">
                <a:latin typeface="Times New Roman"/>
                <a:cs typeface="Times New Roman"/>
              </a:rPr>
              <a:t>no-load </a:t>
            </a:r>
            <a:r>
              <a:rPr sz="1662" spc="-5" dirty="0">
                <a:latin typeface="Times New Roman"/>
                <a:cs typeface="Times New Roman"/>
              </a:rPr>
              <a:t>voltage is </a:t>
            </a:r>
            <a:r>
              <a:rPr sz="1662" dirty="0">
                <a:latin typeface="Times New Roman"/>
                <a:cs typeface="Times New Roman"/>
              </a:rPr>
              <a:t>480 </a:t>
            </a:r>
            <a:r>
              <a:rPr sz="1662" spc="-5" dirty="0">
                <a:latin typeface="Times New Roman"/>
                <a:cs typeface="Times New Roman"/>
              </a:rPr>
              <a:t>V is </a:t>
            </a:r>
            <a:r>
              <a:rPr sz="1662" dirty="0">
                <a:latin typeface="Times New Roman"/>
                <a:cs typeface="Times New Roman"/>
              </a:rPr>
              <a:t>connected </a:t>
            </a:r>
            <a:r>
              <a:rPr sz="1662" spc="-5" dirty="0">
                <a:latin typeface="Times New Roman"/>
                <a:cs typeface="Times New Roman"/>
              </a:rPr>
              <a:t>to </a:t>
            </a:r>
            <a:r>
              <a:rPr sz="1662" dirty="0">
                <a:latin typeface="Times New Roman"/>
                <a:cs typeface="Times New Roman"/>
              </a:rPr>
              <a:t>a 440 </a:t>
            </a:r>
            <a:r>
              <a:rPr sz="1662" spc="-5" dirty="0">
                <a:latin typeface="Times New Roman"/>
                <a:cs typeface="Times New Roman"/>
              </a:rPr>
              <a:t>V bus. </a:t>
            </a:r>
            <a:r>
              <a:rPr sz="1662" dirty="0">
                <a:latin typeface="Times New Roman"/>
                <a:cs typeface="Times New Roman"/>
              </a:rPr>
              <a:t>If </a:t>
            </a:r>
            <a:r>
              <a:rPr sz="1662" spc="-5" dirty="0">
                <a:latin typeface="Times New Roman"/>
                <a:cs typeface="Times New Roman"/>
              </a:rPr>
              <a:t>R</a:t>
            </a:r>
            <a:r>
              <a:rPr sz="1662" spc="-6" baseline="-20833" dirty="0">
                <a:latin typeface="Times New Roman"/>
                <a:cs typeface="Times New Roman"/>
              </a:rPr>
              <a:t>a </a:t>
            </a:r>
            <a:r>
              <a:rPr sz="1662" dirty="0">
                <a:latin typeface="Times New Roman"/>
                <a:cs typeface="Times New Roman"/>
              </a:rPr>
              <a:t>= 0.6</a:t>
            </a:r>
            <a:r>
              <a:rPr sz="1662" spc="5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Symbol"/>
                <a:cs typeface="Symbol"/>
              </a:rPr>
              <a:t></a:t>
            </a:r>
          </a:p>
          <a:p>
            <a:pPr marL="410318"/>
            <a:r>
              <a:rPr sz="1662" dirty="0">
                <a:latin typeface="Times New Roman"/>
                <a:cs typeface="Times New Roman"/>
              </a:rPr>
              <a:t>and </a:t>
            </a:r>
            <a:r>
              <a:rPr sz="1662" spc="-5" dirty="0">
                <a:latin typeface="Times New Roman"/>
                <a:cs typeface="Times New Roman"/>
              </a:rPr>
              <a:t>R</a:t>
            </a:r>
            <a:r>
              <a:rPr sz="1662" spc="-6" baseline="-20833" dirty="0">
                <a:latin typeface="Times New Roman"/>
                <a:cs typeface="Times New Roman"/>
              </a:rPr>
              <a:t>f </a:t>
            </a:r>
            <a:r>
              <a:rPr sz="1662" dirty="0">
                <a:latin typeface="Times New Roman"/>
                <a:cs typeface="Times New Roman"/>
              </a:rPr>
              <a:t>= 165 </a:t>
            </a:r>
            <a:r>
              <a:rPr sz="1662" spc="-5" dirty="0">
                <a:latin typeface="Symbol"/>
                <a:cs typeface="Symbol"/>
              </a:rPr>
              <a:t></a:t>
            </a:r>
            <a:r>
              <a:rPr sz="1662" spc="-5" dirty="0">
                <a:latin typeface="Times New Roman"/>
                <a:cs typeface="Times New Roman"/>
              </a:rPr>
              <a:t>, </a:t>
            </a:r>
            <a:r>
              <a:rPr sz="1662" dirty="0">
                <a:latin typeface="Times New Roman"/>
                <a:cs typeface="Times New Roman"/>
              </a:rPr>
              <a:t>find the power it </a:t>
            </a:r>
            <a:r>
              <a:rPr sz="1662" spc="-5" dirty="0">
                <a:latin typeface="Times New Roman"/>
                <a:cs typeface="Times New Roman"/>
              </a:rPr>
              <a:t>will </a:t>
            </a:r>
            <a:r>
              <a:rPr sz="1662" dirty="0">
                <a:latin typeface="Times New Roman"/>
                <a:cs typeface="Times New Roman"/>
              </a:rPr>
              <a:t>supply to the</a:t>
            </a:r>
            <a:r>
              <a:rPr sz="1662" spc="-148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bus?</a:t>
            </a:r>
          </a:p>
          <a:p>
            <a:pPr marL="410318" marR="100821" indent="-316531" algn="just">
              <a:spcBef>
                <a:spcPts val="1385"/>
              </a:spcBef>
              <a:buAutoNum type="arabicParenR" startAt="6"/>
              <a:tabLst>
                <a:tab pos="410318" algn="l"/>
              </a:tabLst>
            </a:pPr>
            <a:r>
              <a:rPr sz="1662" spc="-5" dirty="0">
                <a:latin typeface="Times New Roman"/>
                <a:cs typeface="Times New Roman"/>
              </a:rPr>
              <a:t>A </a:t>
            </a:r>
            <a:r>
              <a:rPr sz="1662" dirty="0">
                <a:latin typeface="Times New Roman"/>
                <a:cs typeface="Times New Roman"/>
              </a:rPr>
              <a:t>100 kW, 600 </a:t>
            </a:r>
            <a:r>
              <a:rPr sz="1662" spc="-5" dirty="0">
                <a:latin typeface="Times New Roman"/>
                <a:cs typeface="Times New Roman"/>
              </a:rPr>
              <a:t>V </a:t>
            </a:r>
            <a:r>
              <a:rPr sz="1662" dirty="0">
                <a:latin typeface="Times New Roman"/>
                <a:cs typeface="Times New Roman"/>
              </a:rPr>
              <a:t>short shunt </a:t>
            </a:r>
            <a:r>
              <a:rPr sz="1662" spc="-5" dirty="0">
                <a:latin typeface="Times New Roman"/>
                <a:cs typeface="Times New Roman"/>
              </a:rPr>
              <a:t>compound </a:t>
            </a:r>
            <a:r>
              <a:rPr sz="1662" dirty="0">
                <a:latin typeface="Times New Roman"/>
                <a:cs typeface="Times New Roman"/>
              </a:rPr>
              <a:t>generator </a:t>
            </a:r>
            <a:r>
              <a:rPr sz="1662" spc="-5" dirty="0">
                <a:latin typeface="Times New Roman"/>
                <a:cs typeface="Times New Roman"/>
              </a:rPr>
              <a:t>has R</a:t>
            </a:r>
            <a:r>
              <a:rPr sz="1662" spc="-6" baseline="-20833" dirty="0">
                <a:latin typeface="Times New Roman"/>
                <a:cs typeface="Times New Roman"/>
              </a:rPr>
              <a:t>f </a:t>
            </a:r>
            <a:r>
              <a:rPr sz="1662" dirty="0">
                <a:latin typeface="Times New Roman"/>
                <a:cs typeface="Times New Roman"/>
              </a:rPr>
              <a:t>= 300 </a:t>
            </a:r>
            <a:r>
              <a:rPr sz="1662" dirty="0">
                <a:latin typeface="Symbol"/>
                <a:cs typeface="Symbol"/>
              </a:rPr>
              <a:t></a:t>
            </a:r>
            <a:r>
              <a:rPr sz="1662" dirty="0">
                <a:latin typeface="Times New Roman"/>
                <a:cs typeface="Times New Roman"/>
              </a:rPr>
              <a:t> , </a:t>
            </a:r>
            <a:r>
              <a:rPr sz="1662" spc="-5" dirty="0">
                <a:latin typeface="Times New Roman"/>
                <a:cs typeface="Times New Roman"/>
              </a:rPr>
              <a:t>R</a:t>
            </a:r>
            <a:r>
              <a:rPr sz="1662" spc="-6" baseline="-20833" dirty="0">
                <a:latin typeface="Times New Roman"/>
                <a:cs typeface="Times New Roman"/>
              </a:rPr>
              <a:t>a </a:t>
            </a:r>
            <a:r>
              <a:rPr sz="1662" dirty="0">
                <a:latin typeface="Times New Roman"/>
                <a:cs typeface="Times New Roman"/>
              </a:rPr>
              <a:t>= 0.1 </a:t>
            </a:r>
            <a:r>
              <a:rPr sz="1662" spc="-5" dirty="0">
                <a:latin typeface="Symbol"/>
                <a:cs typeface="Symbol"/>
              </a:rPr>
              <a:t></a:t>
            </a:r>
            <a:r>
              <a:rPr sz="1662" spc="-5" dirty="0">
                <a:latin typeface="Times New Roman"/>
                <a:cs typeface="Times New Roman"/>
              </a:rPr>
              <a:t>, R</a:t>
            </a:r>
            <a:r>
              <a:rPr sz="1662" spc="-6" baseline="-20833" dirty="0">
                <a:latin typeface="Times New Roman"/>
                <a:cs typeface="Times New Roman"/>
              </a:rPr>
              <a:t>s </a:t>
            </a:r>
            <a:r>
              <a:rPr sz="1662" dirty="0">
                <a:latin typeface="Times New Roman"/>
                <a:cs typeface="Times New Roman"/>
              </a:rPr>
              <a:t>= </a:t>
            </a:r>
            <a:r>
              <a:rPr sz="1662" spc="-5" dirty="0">
                <a:latin typeface="Times New Roman"/>
                <a:cs typeface="Times New Roman"/>
              </a:rPr>
              <a:t>0.05 </a:t>
            </a:r>
            <a:r>
              <a:rPr sz="1662" spc="-5" dirty="0">
                <a:latin typeface="Symbol"/>
                <a:cs typeface="Symbol"/>
              </a:rPr>
              <a:t></a:t>
            </a:r>
            <a:r>
              <a:rPr sz="1662" spc="-5" dirty="0">
                <a:latin typeface="Times New Roman"/>
                <a:cs typeface="Times New Roman"/>
              </a:rPr>
              <a:t>,  </a:t>
            </a:r>
            <a:r>
              <a:rPr sz="1662" dirty="0">
                <a:latin typeface="Times New Roman"/>
                <a:cs typeface="Times New Roman"/>
              </a:rPr>
              <a:t>and constant stray power </a:t>
            </a:r>
            <a:r>
              <a:rPr sz="1662" spc="-5" dirty="0">
                <a:latin typeface="Times New Roman"/>
                <a:cs typeface="Times New Roman"/>
              </a:rPr>
              <a:t>losses </a:t>
            </a:r>
            <a:r>
              <a:rPr sz="1662" dirty="0">
                <a:latin typeface="Times New Roman"/>
                <a:cs typeface="Times New Roman"/>
              </a:rPr>
              <a:t>of 2.4 </a:t>
            </a:r>
            <a:r>
              <a:rPr sz="1662" spc="-5" dirty="0">
                <a:latin typeface="Times New Roman"/>
                <a:cs typeface="Times New Roman"/>
              </a:rPr>
              <a:t>kW. </a:t>
            </a:r>
            <a:r>
              <a:rPr sz="1662" dirty="0">
                <a:latin typeface="Times New Roman"/>
                <a:cs typeface="Times New Roman"/>
              </a:rPr>
              <a:t>Find the efficiency at</a:t>
            </a:r>
            <a:r>
              <a:rPr sz="1662" spc="-37" dirty="0">
                <a:latin typeface="Times New Roman"/>
                <a:cs typeface="Times New Roman"/>
              </a:rPr>
              <a:t> </a:t>
            </a:r>
            <a:r>
              <a:rPr sz="1662" dirty="0">
                <a:latin typeface="Times New Roman"/>
                <a:cs typeface="Times New Roman"/>
              </a:rPr>
              <a:t>full-load.</a:t>
            </a:r>
          </a:p>
        </p:txBody>
      </p:sp>
      <p:sp>
        <p:nvSpPr>
          <p:cNvPr id="3" name="object 3"/>
          <p:cNvSpPr/>
          <p:nvPr/>
        </p:nvSpPr>
        <p:spPr>
          <a:xfrm>
            <a:off x="2761487" y="518393"/>
            <a:ext cx="3647049" cy="9319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11658" y="211561"/>
            <a:ext cx="3118338" cy="1366054"/>
          </a:xfrm>
          <a:prstGeom prst="rect">
            <a:avLst/>
          </a:prstGeom>
        </p:spPr>
        <p:txBody>
          <a:bodyPr vert="horz" wrap="square" lIns="0" tIns="11723" rIns="0" bIns="0" rtlCol="0" anchor="ctr">
            <a:spAutoFit/>
          </a:bodyPr>
          <a:lstStyle/>
          <a:p>
            <a:pPr marL="11723">
              <a:spcBef>
                <a:spcPts val="92"/>
              </a:spcBef>
            </a:pPr>
            <a:r>
              <a:rPr spc="-5" dirty="0">
                <a:solidFill>
                  <a:srgbClr val="FF0000"/>
                </a:solidFill>
              </a:rPr>
              <a:t>Extra</a:t>
            </a:r>
            <a:r>
              <a:rPr spc="-46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Problems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11"/>
          </p:nvPr>
        </p:nvSpPr>
        <p:spPr>
          <a:xfrm>
            <a:off x="3028951" y="6216334"/>
            <a:ext cx="3086100" cy="1667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302"/>
              </a:lnSpc>
            </a:pPr>
            <a:r>
              <a:rPr lang="en-US" spc="-23" dirty="0"/>
              <a:t> </a:t>
            </a:r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6049108" y="6207228"/>
            <a:ext cx="1969477" cy="18492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509"/>
              </a:lnSpc>
            </a:pPr>
            <a:r>
              <a:rPr dirty="0"/>
              <a:t>42</a:t>
            </a:r>
          </a:p>
        </p:txBody>
      </p:sp>
      <p:sp>
        <p:nvSpPr>
          <p:cNvPr id="5" name="object 5"/>
          <p:cNvSpPr/>
          <p:nvPr/>
        </p:nvSpPr>
        <p:spPr>
          <a:xfrm>
            <a:off x="505733" y="1337838"/>
            <a:ext cx="8088923" cy="12895"/>
          </a:xfrm>
          <a:custGeom>
            <a:avLst/>
            <a:gdLst/>
            <a:ahLst/>
            <a:cxnLst/>
            <a:rect l="l" t="t" r="r" b="b"/>
            <a:pathLst>
              <a:path w="8763000" h="13969">
                <a:moveTo>
                  <a:pt x="0" y="0"/>
                </a:moveTo>
                <a:lnTo>
                  <a:pt x="8763000" y="13715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" name="object 6"/>
          <p:cNvSpPr txBox="1"/>
          <p:nvPr/>
        </p:nvSpPr>
        <p:spPr>
          <a:xfrm>
            <a:off x="72682" y="288622"/>
            <a:ext cx="3379763" cy="210674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lang="en-US" sz="1292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15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5486" y="1593518"/>
            <a:ext cx="3841652" cy="1034938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328254" marR="4689" indent="-316531" algn="just">
              <a:spcBef>
                <a:spcPts val="92"/>
              </a:spcBef>
            </a:pPr>
            <a:r>
              <a:rPr sz="1662" dirty="0">
                <a:latin typeface="Times New Roman"/>
                <a:cs typeface="Times New Roman"/>
              </a:rPr>
              <a:t>7) </a:t>
            </a:r>
            <a:r>
              <a:rPr sz="1662" spc="-5" dirty="0">
                <a:latin typeface="Times New Roman"/>
                <a:cs typeface="Times New Roman"/>
              </a:rPr>
              <a:t>For </a:t>
            </a:r>
            <a:r>
              <a:rPr sz="1662" dirty="0">
                <a:latin typeface="Times New Roman"/>
                <a:cs typeface="Times New Roman"/>
              </a:rPr>
              <a:t>the </a:t>
            </a:r>
            <a:r>
              <a:rPr sz="1662" spc="-5" dirty="0">
                <a:latin typeface="Times New Roman"/>
                <a:cs typeface="Times New Roman"/>
              </a:rPr>
              <a:t>generator characteristics shown  </a:t>
            </a:r>
            <a:r>
              <a:rPr sz="1662" dirty="0">
                <a:latin typeface="Times New Roman"/>
                <a:cs typeface="Times New Roman"/>
              </a:rPr>
              <a:t>in </a:t>
            </a:r>
            <a:r>
              <a:rPr sz="1662" spc="-5" dirty="0">
                <a:latin typeface="Times New Roman"/>
                <a:cs typeface="Times New Roman"/>
              </a:rPr>
              <a:t>the figure below, calculate the percent  </a:t>
            </a:r>
            <a:r>
              <a:rPr sz="1662" dirty="0">
                <a:latin typeface="Times New Roman"/>
                <a:cs typeface="Times New Roman"/>
              </a:rPr>
              <a:t>voltage </a:t>
            </a:r>
            <a:r>
              <a:rPr sz="1662" spc="-5" dirty="0">
                <a:latin typeface="Times New Roman"/>
                <a:cs typeface="Times New Roman"/>
              </a:rPr>
              <a:t>regulation </a:t>
            </a:r>
            <a:r>
              <a:rPr sz="1662" dirty="0">
                <a:latin typeface="Times New Roman"/>
                <a:cs typeface="Times New Roman"/>
              </a:rPr>
              <a:t>for </a:t>
            </a:r>
            <a:r>
              <a:rPr sz="1662" spc="-5" dirty="0">
                <a:latin typeface="Times New Roman"/>
                <a:cs typeface="Times New Roman"/>
              </a:rPr>
              <a:t>each generator </a:t>
            </a:r>
            <a:r>
              <a:rPr sz="1662" dirty="0">
                <a:latin typeface="Times New Roman"/>
                <a:cs typeface="Times New Roman"/>
              </a:rPr>
              <a:t>at  full-load current of</a:t>
            </a:r>
            <a:r>
              <a:rPr sz="1662" spc="-32" dirty="0">
                <a:latin typeface="Times New Roman"/>
                <a:cs typeface="Times New Roman"/>
              </a:rPr>
              <a:t> </a:t>
            </a:r>
            <a:r>
              <a:rPr sz="1662" spc="-5" dirty="0">
                <a:latin typeface="Times New Roman"/>
                <a:cs typeface="Times New Roman"/>
              </a:rPr>
              <a:t>12A.</a:t>
            </a:r>
            <a:endParaRPr sz="1662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11658" y="211561"/>
            <a:ext cx="3118338" cy="1366054"/>
          </a:xfrm>
          <a:prstGeom prst="rect">
            <a:avLst/>
          </a:prstGeom>
        </p:spPr>
        <p:txBody>
          <a:bodyPr vert="horz" wrap="square" lIns="0" tIns="11723" rIns="0" bIns="0" rtlCol="0" anchor="ctr">
            <a:spAutoFit/>
          </a:bodyPr>
          <a:lstStyle/>
          <a:p>
            <a:pPr marL="11723">
              <a:spcBef>
                <a:spcPts val="92"/>
              </a:spcBef>
            </a:pPr>
            <a:r>
              <a:rPr spc="-5" dirty="0"/>
              <a:t>Extra</a:t>
            </a:r>
            <a:r>
              <a:rPr spc="-46" dirty="0"/>
              <a:t> </a:t>
            </a:r>
            <a:r>
              <a:rPr spc="-5" dirty="0"/>
              <a:t>Problems</a:t>
            </a:r>
          </a:p>
        </p:txBody>
      </p:sp>
      <p:sp>
        <p:nvSpPr>
          <p:cNvPr id="50" name="object 50"/>
          <p:cNvSpPr txBox="1">
            <a:spLocks noGrp="1"/>
          </p:cNvSpPr>
          <p:nvPr>
            <p:ph type="ftr" sz="quarter" idx="11"/>
          </p:nvPr>
        </p:nvSpPr>
        <p:spPr>
          <a:xfrm>
            <a:off x="3028951" y="6216334"/>
            <a:ext cx="3086100" cy="1667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302"/>
              </a:lnSpc>
            </a:pPr>
            <a:r>
              <a:rPr lang="en-US" spc="-23" dirty="0"/>
              <a:t> </a:t>
            </a:r>
            <a:endParaRPr dirty="0"/>
          </a:p>
        </p:txBody>
      </p:sp>
      <p:sp>
        <p:nvSpPr>
          <p:cNvPr id="49" name="object 49"/>
          <p:cNvSpPr txBox="1">
            <a:spLocks noGrp="1"/>
          </p:cNvSpPr>
          <p:nvPr>
            <p:ph type="sldNum" sz="quarter" idx="12"/>
          </p:nvPr>
        </p:nvSpPr>
        <p:spPr>
          <a:xfrm>
            <a:off x="6049108" y="6207228"/>
            <a:ext cx="1969477" cy="18492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509"/>
              </a:lnSpc>
            </a:pPr>
            <a:r>
              <a:rPr dirty="0"/>
              <a:t>43</a:t>
            </a:r>
          </a:p>
        </p:txBody>
      </p:sp>
      <p:sp>
        <p:nvSpPr>
          <p:cNvPr id="4" name="object 4"/>
          <p:cNvSpPr/>
          <p:nvPr/>
        </p:nvSpPr>
        <p:spPr>
          <a:xfrm>
            <a:off x="505733" y="1337838"/>
            <a:ext cx="8088923" cy="12895"/>
          </a:xfrm>
          <a:custGeom>
            <a:avLst/>
            <a:gdLst/>
            <a:ahLst/>
            <a:cxnLst/>
            <a:rect l="l" t="t" r="r" b="b"/>
            <a:pathLst>
              <a:path w="8763000" h="13969">
                <a:moveTo>
                  <a:pt x="0" y="0"/>
                </a:moveTo>
                <a:lnTo>
                  <a:pt x="8763000" y="13715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" name="object 5"/>
          <p:cNvSpPr txBox="1"/>
          <p:nvPr/>
        </p:nvSpPr>
        <p:spPr>
          <a:xfrm>
            <a:off x="72682" y="288622"/>
            <a:ext cx="3379763" cy="210674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lang="en-US" sz="1292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15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89875" y="1831719"/>
            <a:ext cx="3314700" cy="2418471"/>
          </a:xfrm>
          <a:custGeom>
            <a:avLst/>
            <a:gdLst/>
            <a:ahLst/>
            <a:cxnLst/>
            <a:rect l="l" t="t" r="r" b="b"/>
            <a:pathLst>
              <a:path w="3590925" h="2620010">
                <a:moveTo>
                  <a:pt x="0" y="2619842"/>
                </a:moveTo>
                <a:lnTo>
                  <a:pt x="3590657" y="2619842"/>
                </a:lnTo>
                <a:lnTo>
                  <a:pt x="3590657" y="0"/>
                </a:lnTo>
                <a:lnTo>
                  <a:pt x="0" y="0"/>
                </a:lnTo>
                <a:lnTo>
                  <a:pt x="0" y="261984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" name="object 7"/>
          <p:cNvSpPr/>
          <p:nvPr/>
        </p:nvSpPr>
        <p:spPr>
          <a:xfrm>
            <a:off x="5293896" y="3907494"/>
            <a:ext cx="3306494" cy="0"/>
          </a:xfrm>
          <a:custGeom>
            <a:avLst/>
            <a:gdLst/>
            <a:ahLst/>
            <a:cxnLst/>
            <a:rect l="l" t="t" r="r" b="b"/>
            <a:pathLst>
              <a:path w="3582034">
                <a:moveTo>
                  <a:pt x="0" y="0"/>
                </a:moveTo>
                <a:lnTo>
                  <a:pt x="3582000" y="0"/>
                </a:lnTo>
              </a:path>
            </a:pathLst>
          </a:custGeom>
          <a:ln w="8732">
            <a:solidFill>
              <a:srgbClr val="858585"/>
            </a:solidFill>
            <a:prstDash val="sysDash"/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" name="object 8"/>
          <p:cNvSpPr/>
          <p:nvPr/>
        </p:nvSpPr>
        <p:spPr>
          <a:xfrm>
            <a:off x="5293896" y="3560869"/>
            <a:ext cx="3306494" cy="0"/>
          </a:xfrm>
          <a:custGeom>
            <a:avLst/>
            <a:gdLst/>
            <a:ahLst/>
            <a:cxnLst/>
            <a:rect l="l" t="t" r="r" b="b"/>
            <a:pathLst>
              <a:path w="3582034">
                <a:moveTo>
                  <a:pt x="0" y="0"/>
                </a:moveTo>
                <a:lnTo>
                  <a:pt x="3582000" y="0"/>
                </a:lnTo>
              </a:path>
            </a:pathLst>
          </a:custGeom>
          <a:ln w="8732">
            <a:solidFill>
              <a:srgbClr val="858585"/>
            </a:solidFill>
            <a:prstDash val="sysDash"/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" name="object 9"/>
          <p:cNvSpPr/>
          <p:nvPr/>
        </p:nvSpPr>
        <p:spPr>
          <a:xfrm>
            <a:off x="5293896" y="3214243"/>
            <a:ext cx="3306494" cy="0"/>
          </a:xfrm>
          <a:custGeom>
            <a:avLst/>
            <a:gdLst/>
            <a:ahLst/>
            <a:cxnLst/>
            <a:rect l="l" t="t" r="r" b="b"/>
            <a:pathLst>
              <a:path w="3582034">
                <a:moveTo>
                  <a:pt x="0" y="0"/>
                </a:moveTo>
                <a:lnTo>
                  <a:pt x="3582000" y="0"/>
                </a:lnTo>
              </a:path>
            </a:pathLst>
          </a:custGeom>
          <a:ln w="8732">
            <a:solidFill>
              <a:srgbClr val="858585"/>
            </a:solidFill>
            <a:prstDash val="sysDash"/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0" name="object 10"/>
          <p:cNvSpPr/>
          <p:nvPr/>
        </p:nvSpPr>
        <p:spPr>
          <a:xfrm>
            <a:off x="5293896" y="2867618"/>
            <a:ext cx="3306494" cy="0"/>
          </a:xfrm>
          <a:custGeom>
            <a:avLst/>
            <a:gdLst/>
            <a:ahLst/>
            <a:cxnLst/>
            <a:rect l="l" t="t" r="r" b="b"/>
            <a:pathLst>
              <a:path w="3582034">
                <a:moveTo>
                  <a:pt x="0" y="0"/>
                </a:moveTo>
                <a:lnTo>
                  <a:pt x="3582000" y="0"/>
                </a:lnTo>
              </a:path>
            </a:pathLst>
          </a:custGeom>
          <a:ln w="8732">
            <a:solidFill>
              <a:srgbClr val="858585"/>
            </a:solidFill>
            <a:prstDash val="sysDash"/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1" name="object 11"/>
          <p:cNvSpPr/>
          <p:nvPr/>
        </p:nvSpPr>
        <p:spPr>
          <a:xfrm>
            <a:off x="5293896" y="2520993"/>
            <a:ext cx="3306494" cy="0"/>
          </a:xfrm>
          <a:custGeom>
            <a:avLst/>
            <a:gdLst/>
            <a:ahLst/>
            <a:cxnLst/>
            <a:rect l="l" t="t" r="r" b="b"/>
            <a:pathLst>
              <a:path w="3582034">
                <a:moveTo>
                  <a:pt x="0" y="0"/>
                </a:moveTo>
                <a:lnTo>
                  <a:pt x="3582000" y="0"/>
                </a:lnTo>
              </a:path>
            </a:pathLst>
          </a:custGeom>
          <a:ln w="8732">
            <a:solidFill>
              <a:srgbClr val="858585"/>
            </a:solidFill>
            <a:prstDash val="sysDash"/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2" name="object 12"/>
          <p:cNvSpPr/>
          <p:nvPr/>
        </p:nvSpPr>
        <p:spPr>
          <a:xfrm>
            <a:off x="5293896" y="2174368"/>
            <a:ext cx="3306494" cy="0"/>
          </a:xfrm>
          <a:custGeom>
            <a:avLst/>
            <a:gdLst/>
            <a:ahLst/>
            <a:cxnLst/>
            <a:rect l="l" t="t" r="r" b="b"/>
            <a:pathLst>
              <a:path w="3582034">
                <a:moveTo>
                  <a:pt x="0" y="0"/>
                </a:moveTo>
                <a:lnTo>
                  <a:pt x="3582000" y="0"/>
                </a:lnTo>
              </a:path>
            </a:pathLst>
          </a:custGeom>
          <a:ln w="8732">
            <a:solidFill>
              <a:srgbClr val="858585"/>
            </a:solidFill>
            <a:prstDash val="sysDash"/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3" name="object 13"/>
          <p:cNvSpPr/>
          <p:nvPr/>
        </p:nvSpPr>
        <p:spPr>
          <a:xfrm>
            <a:off x="5293896" y="1827742"/>
            <a:ext cx="3306494" cy="0"/>
          </a:xfrm>
          <a:custGeom>
            <a:avLst/>
            <a:gdLst/>
            <a:ahLst/>
            <a:cxnLst/>
            <a:rect l="l" t="t" r="r" b="b"/>
            <a:pathLst>
              <a:path w="3582034">
                <a:moveTo>
                  <a:pt x="0" y="0"/>
                </a:moveTo>
                <a:lnTo>
                  <a:pt x="3582000" y="0"/>
                </a:lnTo>
              </a:path>
            </a:pathLst>
          </a:custGeom>
          <a:ln w="8732">
            <a:solidFill>
              <a:srgbClr val="858585"/>
            </a:solidFill>
            <a:prstDash val="sysDash"/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" name="object 14"/>
          <p:cNvSpPr/>
          <p:nvPr/>
        </p:nvSpPr>
        <p:spPr>
          <a:xfrm>
            <a:off x="5953623" y="1827742"/>
            <a:ext cx="0" cy="2474742"/>
          </a:xfrm>
          <a:custGeom>
            <a:avLst/>
            <a:gdLst/>
            <a:ahLst/>
            <a:cxnLst/>
            <a:rect l="l" t="t" r="r" b="b"/>
            <a:pathLst>
              <a:path h="2680970">
                <a:moveTo>
                  <a:pt x="0" y="0"/>
                </a:moveTo>
                <a:lnTo>
                  <a:pt x="0" y="2680913"/>
                </a:lnTo>
              </a:path>
            </a:pathLst>
          </a:custGeom>
          <a:ln w="8715">
            <a:solidFill>
              <a:srgbClr val="858585"/>
            </a:solidFill>
            <a:prstDash val="sysDash"/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" name="object 15"/>
          <p:cNvSpPr/>
          <p:nvPr/>
        </p:nvSpPr>
        <p:spPr>
          <a:xfrm>
            <a:off x="6613295" y="1827742"/>
            <a:ext cx="0" cy="2474742"/>
          </a:xfrm>
          <a:custGeom>
            <a:avLst/>
            <a:gdLst/>
            <a:ahLst/>
            <a:cxnLst/>
            <a:rect l="l" t="t" r="r" b="b"/>
            <a:pathLst>
              <a:path h="2680970">
                <a:moveTo>
                  <a:pt x="0" y="0"/>
                </a:moveTo>
                <a:lnTo>
                  <a:pt x="0" y="2680913"/>
                </a:lnTo>
              </a:path>
            </a:pathLst>
          </a:custGeom>
          <a:ln w="8715">
            <a:solidFill>
              <a:srgbClr val="858585"/>
            </a:solidFill>
            <a:prstDash val="sysDash"/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6" name="object 16"/>
          <p:cNvSpPr/>
          <p:nvPr/>
        </p:nvSpPr>
        <p:spPr>
          <a:xfrm>
            <a:off x="7281013" y="1827742"/>
            <a:ext cx="0" cy="2474742"/>
          </a:xfrm>
          <a:custGeom>
            <a:avLst/>
            <a:gdLst/>
            <a:ahLst/>
            <a:cxnLst/>
            <a:rect l="l" t="t" r="r" b="b"/>
            <a:pathLst>
              <a:path h="2680970">
                <a:moveTo>
                  <a:pt x="0" y="0"/>
                </a:moveTo>
                <a:lnTo>
                  <a:pt x="0" y="2680913"/>
                </a:lnTo>
              </a:path>
            </a:pathLst>
          </a:custGeom>
          <a:ln w="8715">
            <a:solidFill>
              <a:srgbClr val="858585"/>
            </a:solidFill>
            <a:prstDash val="sysDash"/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7" name="object 17"/>
          <p:cNvSpPr/>
          <p:nvPr/>
        </p:nvSpPr>
        <p:spPr>
          <a:xfrm>
            <a:off x="7940685" y="1827742"/>
            <a:ext cx="0" cy="2474742"/>
          </a:xfrm>
          <a:custGeom>
            <a:avLst/>
            <a:gdLst/>
            <a:ahLst/>
            <a:cxnLst/>
            <a:rect l="l" t="t" r="r" b="b"/>
            <a:pathLst>
              <a:path h="2680970">
                <a:moveTo>
                  <a:pt x="0" y="0"/>
                </a:moveTo>
                <a:lnTo>
                  <a:pt x="0" y="2680913"/>
                </a:lnTo>
              </a:path>
            </a:pathLst>
          </a:custGeom>
          <a:ln w="8715">
            <a:solidFill>
              <a:srgbClr val="858585"/>
            </a:solidFill>
            <a:prstDash val="sysDash"/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8" name="object 18"/>
          <p:cNvSpPr/>
          <p:nvPr/>
        </p:nvSpPr>
        <p:spPr>
          <a:xfrm>
            <a:off x="8600358" y="1827742"/>
            <a:ext cx="0" cy="2474742"/>
          </a:xfrm>
          <a:custGeom>
            <a:avLst/>
            <a:gdLst/>
            <a:ahLst/>
            <a:cxnLst/>
            <a:rect l="l" t="t" r="r" b="b"/>
            <a:pathLst>
              <a:path h="2680970">
                <a:moveTo>
                  <a:pt x="0" y="0"/>
                </a:moveTo>
                <a:lnTo>
                  <a:pt x="0" y="2680913"/>
                </a:lnTo>
              </a:path>
            </a:pathLst>
          </a:custGeom>
          <a:ln w="8715">
            <a:solidFill>
              <a:srgbClr val="858585"/>
            </a:solidFill>
            <a:prstDash val="sysDash"/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9" name="object 19"/>
          <p:cNvSpPr/>
          <p:nvPr/>
        </p:nvSpPr>
        <p:spPr>
          <a:xfrm>
            <a:off x="5293896" y="1827742"/>
            <a:ext cx="0" cy="2426677"/>
          </a:xfrm>
          <a:custGeom>
            <a:avLst/>
            <a:gdLst/>
            <a:ahLst/>
            <a:cxnLst/>
            <a:rect l="l" t="t" r="r" b="b"/>
            <a:pathLst>
              <a:path h="2628900">
                <a:moveTo>
                  <a:pt x="0" y="2628517"/>
                </a:moveTo>
                <a:lnTo>
                  <a:pt x="0" y="0"/>
                </a:lnTo>
              </a:path>
            </a:pathLst>
          </a:custGeom>
          <a:ln w="8715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0" name="object 20"/>
          <p:cNvSpPr/>
          <p:nvPr/>
        </p:nvSpPr>
        <p:spPr>
          <a:xfrm>
            <a:off x="5237583" y="4254066"/>
            <a:ext cx="56856" cy="0"/>
          </a:xfrm>
          <a:custGeom>
            <a:avLst/>
            <a:gdLst/>
            <a:ahLst/>
            <a:cxnLst/>
            <a:rect l="l" t="t" r="r" b="b"/>
            <a:pathLst>
              <a:path w="61595">
                <a:moveTo>
                  <a:pt x="0" y="0"/>
                </a:moveTo>
                <a:lnTo>
                  <a:pt x="61006" y="0"/>
                </a:lnTo>
              </a:path>
            </a:pathLst>
          </a:custGeom>
          <a:ln w="8732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1" name="object 21"/>
          <p:cNvSpPr/>
          <p:nvPr/>
        </p:nvSpPr>
        <p:spPr>
          <a:xfrm>
            <a:off x="5237583" y="3907494"/>
            <a:ext cx="56856" cy="0"/>
          </a:xfrm>
          <a:custGeom>
            <a:avLst/>
            <a:gdLst/>
            <a:ahLst/>
            <a:cxnLst/>
            <a:rect l="l" t="t" r="r" b="b"/>
            <a:pathLst>
              <a:path w="61595">
                <a:moveTo>
                  <a:pt x="0" y="0"/>
                </a:moveTo>
                <a:lnTo>
                  <a:pt x="61006" y="0"/>
                </a:lnTo>
              </a:path>
            </a:pathLst>
          </a:custGeom>
          <a:ln w="8732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2" name="object 22"/>
          <p:cNvSpPr/>
          <p:nvPr/>
        </p:nvSpPr>
        <p:spPr>
          <a:xfrm>
            <a:off x="5237583" y="3560869"/>
            <a:ext cx="56856" cy="0"/>
          </a:xfrm>
          <a:custGeom>
            <a:avLst/>
            <a:gdLst/>
            <a:ahLst/>
            <a:cxnLst/>
            <a:rect l="l" t="t" r="r" b="b"/>
            <a:pathLst>
              <a:path w="61595">
                <a:moveTo>
                  <a:pt x="0" y="0"/>
                </a:moveTo>
                <a:lnTo>
                  <a:pt x="61006" y="0"/>
                </a:lnTo>
              </a:path>
            </a:pathLst>
          </a:custGeom>
          <a:ln w="8732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3" name="object 23"/>
          <p:cNvSpPr/>
          <p:nvPr/>
        </p:nvSpPr>
        <p:spPr>
          <a:xfrm>
            <a:off x="5237583" y="3214243"/>
            <a:ext cx="56856" cy="0"/>
          </a:xfrm>
          <a:custGeom>
            <a:avLst/>
            <a:gdLst/>
            <a:ahLst/>
            <a:cxnLst/>
            <a:rect l="l" t="t" r="r" b="b"/>
            <a:pathLst>
              <a:path w="61595">
                <a:moveTo>
                  <a:pt x="0" y="0"/>
                </a:moveTo>
                <a:lnTo>
                  <a:pt x="61006" y="0"/>
                </a:lnTo>
              </a:path>
            </a:pathLst>
          </a:custGeom>
          <a:ln w="8732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4" name="object 24"/>
          <p:cNvSpPr/>
          <p:nvPr/>
        </p:nvSpPr>
        <p:spPr>
          <a:xfrm>
            <a:off x="5237583" y="2867618"/>
            <a:ext cx="56856" cy="0"/>
          </a:xfrm>
          <a:custGeom>
            <a:avLst/>
            <a:gdLst/>
            <a:ahLst/>
            <a:cxnLst/>
            <a:rect l="l" t="t" r="r" b="b"/>
            <a:pathLst>
              <a:path w="61595">
                <a:moveTo>
                  <a:pt x="0" y="0"/>
                </a:moveTo>
                <a:lnTo>
                  <a:pt x="61006" y="0"/>
                </a:lnTo>
              </a:path>
            </a:pathLst>
          </a:custGeom>
          <a:ln w="8732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5" name="object 25"/>
          <p:cNvSpPr/>
          <p:nvPr/>
        </p:nvSpPr>
        <p:spPr>
          <a:xfrm>
            <a:off x="5237583" y="2520993"/>
            <a:ext cx="56856" cy="0"/>
          </a:xfrm>
          <a:custGeom>
            <a:avLst/>
            <a:gdLst/>
            <a:ahLst/>
            <a:cxnLst/>
            <a:rect l="l" t="t" r="r" b="b"/>
            <a:pathLst>
              <a:path w="61595">
                <a:moveTo>
                  <a:pt x="0" y="0"/>
                </a:moveTo>
                <a:lnTo>
                  <a:pt x="61006" y="0"/>
                </a:lnTo>
              </a:path>
            </a:pathLst>
          </a:custGeom>
          <a:ln w="8732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6" name="object 26"/>
          <p:cNvSpPr/>
          <p:nvPr/>
        </p:nvSpPr>
        <p:spPr>
          <a:xfrm>
            <a:off x="5237583" y="2174368"/>
            <a:ext cx="56856" cy="0"/>
          </a:xfrm>
          <a:custGeom>
            <a:avLst/>
            <a:gdLst/>
            <a:ahLst/>
            <a:cxnLst/>
            <a:rect l="l" t="t" r="r" b="b"/>
            <a:pathLst>
              <a:path w="61595">
                <a:moveTo>
                  <a:pt x="0" y="0"/>
                </a:moveTo>
                <a:lnTo>
                  <a:pt x="61006" y="0"/>
                </a:lnTo>
              </a:path>
            </a:pathLst>
          </a:custGeom>
          <a:ln w="8732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7" name="object 27"/>
          <p:cNvSpPr/>
          <p:nvPr/>
        </p:nvSpPr>
        <p:spPr>
          <a:xfrm>
            <a:off x="5237583" y="1827742"/>
            <a:ext cx="56856" cy="0"/>
          </a:xfrm>
          <a:custGeom>
            <a:avLst/>
            <a:gdLst/>
            <a:ahLst/>
            <a:cxnLst/>
            <a:rect l="l" t="t" r="r" b="b"/>
            <a:pathLst>
              <a:path w="61595">
                <a:moveTo>
                  <a:pt x="0" y="0"/>
                </a:moveTo>
                <a:lnTo>
                  <a:pt x="61006" y="0"/>
                </a:lnTo>
              </a:path>
            </a:pathLst>
          </a:custGeom>
          <a:ln w="8732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8" name="object 28"/>
          <p:cNvSpPr/>
          <p:nvPr/>
        </p:nvSpPr>
        <p:spPr>
          <a:xfrm>
            <a:off x="5293896" y="4254066"/>
            <a:ext cx="3306494" cy="0"/>
          </a:xfrm>
          <a:custGeom>
            <a:avLst/>
            <a:gdLst/>
            <a:ahLst/>
            <a:cxnLst/>
            <a:rect l="l" t="t" r="r" b="b"/>
            <a:pathLst>
              <a:path w="3582034">
                <a:moveTo>
                  <a:pt x="0" y="0"/>
                </a:moveTo>
                <a:lnTo>
                  <a:pt x="3582000" y="0"/>
                </a:lnTo>
              </a:path>
            </a:pathLst>
          </a:custGeom>
          <a:ln w="8732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9" name="object 29"/>
          <p:cNvSpPr/>
          <p:nvPr/>
        </p:nvSpPr>
        <p:spPr>
          <a:xfrm>
            <a:off x="5293896" y="4254066"/>
            <a:ext cx="0" cy="48651"/>
          </a:xfrm>
          <a:custGeom>
            <a:avLst/>
            <a:gdLst/>
            <a:ahLst/>
            <a:cxnLst/>
            <a:rect l="l" t="t" r="r" b="b"/>
            <a:pathLst>
              <a:path h="52704">
                <a:moveTo>
                  <a:pt x="0" y="0"/>
                </a:moveTo>
                <a:lnTo>
                  <a:pt x="0" y="52396"/>
                </a:lnTo>
              </a:path>
            </a:pathLst>
          </a:custGeom>
          <a:ln w="8715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0" name="object 30"/>
          <p:cNvSpPr/>
          <p:nvPr/>
        </p:nvSpPr>
        <p:spPr>
          <a:xfrm>
            <a:off x="5293896" y="1827743"/>
            <a:ext cx="3306494" cy="419685"/>
          </a:xfrm>
          <a:custGeom>
            <a:avLst/>
            <a:gdLst/>
            <a:ahLst/>
            <a:cxnLst/>
            <a:rect l="l" t="t" r="r" b="b"/>
            <a:pathLst>
              <a:path w="3582034" h="454660">
                <a:moveTo>
                  <a:pt x="0" y="0"/>
                </a:moveTo>
                <a:lnTo>
                  <a:pt x="51171" y="2694"/>
                </a:lnTo>
                <a:lnTo>
                  <a:pt x="102344" y="5389"/>
                </a:lnTo>
                <a:lnTo>
                  <a:pt x="153518" y="8085"/>
                </a:lnTo>
                <a:lnTo>
                  <a:pt x="204693" y="10781"/>
                </a:lnTo>
                <a:lnTo>
                  <a:pt x="255869" y="13478"/>
                </a:lnTo>
                <a:lnTo>
                  <a:pt x="307046" y="16177"/>
                </a:lnTo>
                <a:lnTo>
                  <a:pt x="358223" y="18877"/>
                </a:lnTo>
                <a:lnTo>
                  <a:pt x="409400" y="21579"/>
                </a:lnTo>
                <a:lnTo>
                  <a:pt x="460576" y="24283"/>
                </a:lnTo>
                <a:lnTo>
                  <a:pt x="511752" y="26989"/>
                </a:lnTo>
                <a:lnTo>
                  <a:pt x="562927" y="29698"/>
                </a:lnTo>
                <a:lnTo>
                  <a:pt x="614102" y="32409"/>
                </a:lnTo>
                <a:lnTo>
                  <a:pt x="665275" y="35124"/>
                </a:lnTo>
                <a:lnTo>
                  <a:pt x="716446" y="37842"/>
                </a:lnTo>
                <a:lnTo>
                  <a:pt x="767593" y="40447"/>
                </a:lnTo>
                <a:lnTo>
                  <a:pt x="818744" y="42901"/>
                </a:lnTo>
                <a:lnTo>
                  <a:pt x="869898" y="45246"/>
                </a:lnTo>
                <a:lnTo>
                  <a:pt x="921055" y="47523"/>
                </a:lnTo>
                <a:lnTo>
                  <a:pt x="972214" y="49774"/>
                </a:lnTo>
                <a:lnTo>
                  <a:pt x="1023375" y="52039"/>
                </a:lnTo>
                <a:lnTo>
                  <a:pt x="1074539" y="54361"/>
                </a:lnTo>
                <a:lnTo>
                  <a:pt x="1125704" y="56781"/>
                </a:lnTo>
                <a:lnTo>
                  <a:pt x="1176871" y="59341"/>
                </a:lnTo>
                <a:lnTo>
                  <a:pt x="1228039" y="62081"/>
                </a:lnTo>
                <a:lnTo>
                  <a:pt x="1279208" y="65044"/>
                </a:lnTo>
                <a:lnTo>
                  <a:pt x="1330377" y="68272"/>
                </a:lnTo>
                <a:lnTo>
                  <a:pt x="1381548" y="71804"/>
                </a:lnTo>
                <a:lnTo>
                  <a:pt x="1432718" y="75684"/>
                </a:lnTo>
                <a:lnTo>
                  <a:pt x="1483891" y="79734"/>
                </a:lnTo>
                <a:lnTo>
                  <a:pt x="1535066" y="83830"/>
                </a:lnTo>
                <a:lnTo>
                  <a:pt x="1586244" y="88010"/>
                </a:lnTo>
                <a:lnTo>
                  <a:pt x="1637424" y="92318"/>
                </a:lnTo>
                <a:lnTo>
                  <a:pt x="1688605" y="96793"/>
                </a:lnTo>
                <a:lnTo>
                  <a:pt x="1739788" y="101476"/>
                </a:lnTo>
                <a:lnTo>
                  <a:pt x="1790971" y="106409"/>
                </a:lnTo>
                <a:lnTo>
                  <a:pt x="1842154" y="111632"/>
                </a:lnTo>
                <a:lnTo>
                  <a:pt x="1893336" y="117187"/>
                </a:lnTo>
                <a:lnTo>
                  <a:pt x="1944517" y="123114"/>
                </a:lnTo>
                <a:lnTo>
                  <a:pt x="1995697" y="129455"/>
                </a:lnTo>
                <a:lnTo>
                  <a:pt x="2046875" y="136250"/>
                </a:lnTo>
                <a:lnTo>
                  <a:pt x="2098051" y="143541"/>
                </a:lnTo>
                <a:lnTo>
                  <a:pt x="2149223" y="151368"/>
                </a:lnTo>
                <a:lnTo>
                  <a:pt x="2200370" y="159848"/>
                </a:lnTo>
                <a:lnTo>
                  <a:pt x="2251521" y="169016"/>
                </a:lnTo>
                <a:lnTo>
                  <a:pt x="2302675" y="178790"/>
                </a:lnTo>
                <a:lnTo>
                  <a:pt x="2353831" y="189086"/>
                </a:lnTo>
                <a:lnTo>
                  <a:pt x="2404991" y="199824"/>
                </a:lnTo>
                <a:lnTo>
                  <a:pt x="2456152" y="210920"/>
                </a:lnTo>
                <a:lnTo>
                  <a:pt x="2507315" y="222293"/>
                </a:lnTo>
                <a:lnTo>
                  <a:pt x="2558481" y="233860"/>
                </a:lnTo>
                <a:lnTo>
                  <a:pt x="2609647" y="245539"/>
                </a:lnTo>
                <a:lnTo>
                  <a:pt x="2660815" y="257248"/>
                </a:lnTo>
                <a:lnTo>
                  <a:pt x="2711984" y="268905"/>
                </a:lnTo>
                <a:lnTo>
                  <a:pt x="2763154" y="280426"/>
                </a:lnTo>
                <a:lnTo>
                  <a:pt x="2814325" y="291731"/>
                </a:lnTo>
                <a:lnTo>
                  <a:pt x="2865495" y="302737"/>
                </a:lnTo>
                <a:lnTo>
                  <a:pt x="2916666" y="313541"/>
                </a:lnTo>
                <a:lnTo>
                  <a:pt x="2967837" y="324345"/>
                </a:lnTo>
                <a:lnTo>
                  <a:pt x="3019008" y="335149"/>
                </a:lnTo>
                <a:lnTo>
                  <a:pt x="3070180" y="345954"/>
                </a:lnTo>
                <a:lnTo>
                  <a:pt x="3121353" y="356761"/>
                </a:lnTo>
                <a:lnTo>
                  <a:pt x="3172528" y="367568"/>
                </a:lnTo>
                <a:lnTo>
                  <a:pt x="3223704" y="378378"/>
                </a:lnTo>
                <a:lnTo>
                  <a:pt x="3274882" y="389188"/>
                </a:lnTo>
                <a:lnTo>
                  <a:pt x="3326061" y="400001"/>
                </a:lnTo>
                <a:lnTo>
                  <a:pt x="3377244" y="410817"/>
                </a:lnTo>
                <a:lnTo>
                  <a:pt x="3428428" y="421634"/>
                </a:lnTo>
                <a:lnTo>
                  <a:pt x="3479616" y="432455"/>
                </a:lnTo>
                <a:lnTo>
                  <a:pt x="3530806" y="443279"/>
                </a:lnTo>
                <a:lnTo>
                  <a:pt x="3582000" y="454106"/>
                </a:lnTo>
              </a:path>
            </a:pathLst>
          </a:custGeom>
          <a:ln w="261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1" name="object 31"/>
          <p:cNvSpPr/>
          <p:nvPr/>
        </p:nvSpPr>
        <p:spPr>
          <a:xfrm>
            <a:off x="5293896" y="2401856"/>
            <a:ext cx="3306494" cy="256735"/>
          </a:xfrm>
          <a:custGeom>
            <a:avLst/>
            <a:gdLst/>
            <a:ahLst/>
            <a:cxnLst/>
            <a:rect l="l" t="t" r="r" b="b"/>
            <a:pathLst>
              <a:path w="3582034" h="278130">
                <a:moveTo>
                  <a:pt x="0" y="202654"/>
                </a:moveTo>
                <a:lnTo>
                  <a:pt x="51171" y="191685"/>
                </a:lnTo>
                <a:lnTo>
                  <a:pt x="102344" y="180268"/>
                </a:lnTo>
                <a:lnTo>
                  <a:pt x="153518" y="168527"/>
                </a:lnTo>
                <a:lnTo>
                  <a:pt x="204693" y="156582"/>
                </a:lnTo>
                <a:lnTo>
                  <a:pt x="255869" y="144556"/>
                </a:lnTo>
                <a:lnTo>
                  <a:pt x="307046" y="132573"/>
                </a:lnTo>
                <a:lnTo>
                  <a:pt x="358223" y="120754"/>
                </a:lnTo>
                <a:lnTo>
                  <a:pt x="409400" y="109223"/>
                </a:lnTo>
                <a:lnTo>
                  <a:pt x="460576" y="98100"/>
                </a:lnTo>
                <a:lnTo>
                  <a:pt x="511752" y="87510"/>
                </a:lnTo>
                <a:lnTo>
                  <a:pt x="562927" y="77573"/>
                </a:lnTo>
                <a:lnTo>
                  <a:pt x="614102" y="68414"/>
                </a:lnTo>
                <a:lnTo>
                  <a:pt x="665275" y="60154"/>
                </a:lnTo>
                <a:lnTo>
                  <a:pt x="716446" y="52915"/>
                </a:lnTo>
                <a:lnTo>
                  <a:pt x="767593" y="46710"/>
                </a:lnTo>
                <a:lnTo>
                  <a:pt x="818744" y="41410"/>
                </a:lnTo>
                <a:lnTo>
                  <a:pt x="869898" y="36924"/>
                </a:lnTo>
                <a:lnTo>
                  <a:pt x="921055" y="33162"/>
                </a:lnTo>
                <a:lnTo>
                  <a:pt x="972214" y="30034"/>
                </a:lnTo>
                <a:lnTo>
                  <a:pt x="1023375" y="27450"/>
                </a:lnTo>
                <a:lnTo>
                  <a:pt x="1074539" y="25319"/>
                </a:lnTo>
                <a:lnTo>
                  <a:pt x="1125704" y="23552"/>
                </a:lnTo>
                <a:lnTo>
                  <a:pt x="1176871" y="22059"/>
                </a:lnTo>
                <a:lnTo>
                  <a:pt x="1228039" y="20749"/>
                </a:lnTo>
                <a:lnTo>
                  <a:pt x="1279208" y="19532"/>
                </a:lnTo>
                <a:lnTo>
                  <a:pt x="1330377" y="18318"/>
                </a:lnTo>
                <a:lnTo>
                  <a:pt x="1381548" y="17017"/>
                </a:lnTo>
                <a:lnTo>
                  <a:pt x="1432718" y="15539"/>
                </a:lnTo>
                <a:lnTo>
                  <a:pt x="1483891" y="13765"/>
                </a:lnTo>
                <a:lnTo>
                  <a:pt x="1535066" y="11759"/>
                </a:lnTo>
                <a:lnTo>
                  <a:pt x="1586244" y="9625"/>
                </a:lnTo>
                <a:lnTo>
                  <a:pt x="1637424" y="7469"/>
                </a:lnTo>
                <a:lnTo>
                  <a:pt x="1688605" y="5398"/>
                </a:lnTo>
                <a:lnTo>
                  <a:pt x="1739788" y="3516"/>
                </a:lnTo>
                <a:lnTo>
                  <a:pt x="1790971" y="1930"/>
                </a:lnTo>
                <a:lnTo>
                  <a:pt x="1842154" y="745"/>
                </a:lnTo>
                <a:lnTo>
                  <a:pt x="1893336" y="66"/>
                </a:lnTo>
                <a:lnTo>
                  <a:pt x="1944517" y="0"/>
                </a:lnTo>
                <a:lnTo>
                  <a:pt x="1995697" y="651"/>
                </a:lnTo>
                <a:lnTo>
                  <a:pt x="2046875" y="2126"/>
                </a:lnTo>
                <a:lnTo>
                  <a:pt x="2098051" y="4531"/>
                </a:lnTo>
                <a:lnTo>
                  <a:pt x="2149223" y="7970"/>
                </a:lnTo>
                <a:lnTo>
                  <a:pt x="2200370" y="12542"/>
                </a:lnTo>
                <a:lnTo>
                  <a:pt x="2251521" y="18151"/>
                </a:lnTo>
                <a:lnTo>
                  <a:pt x="2302675" y="24693"/>
                </a:lnTo>
                <a:lnTo>
                  <a:pt x="2353831" y="32060"/>
                </a:lnTo>
                <a:lnTo>
                  <a:pt x="2404991" y="40146"/>
                </a:lnTo>
                <a:lnTo>
                  <a:pt x="2456152" y="48846"/>
                </a:lnTo>
                <a:lnTo>
                  <a:pt x="2507315" y="58053"/>
                </a:lnTo>
                <a:lnTo>
                  <a:pt x="2558481" y="67661"/>
                </a:lnTo>
                <a:lnTo>
                  <a:pt x="2609647" y="77564"/>
                </a:lnTo>
                <a:lnTo>
                  <a:pt x="2660815" y="87655"/>
                </a:lnTo>
                <a:lnTo>
                  <a:pt x="2711984" y="97829"/>
                </a:lnTo>
                <a:lnTo>
                  <a:pt x="2763154" y="107979"/>
                </a:lnTo>
                <a:lnTo>
                  <a:pt x="2814325" y="118000"/>
                </a:lnTo>
                <a:lnTo>
                  <a:pt x="2865495" y="127784"/>
                </a:lnTo>
                <a:lnTo>
                  <a:pt x="2916666" y="137540"/>
                </a:lnTo>
                <a:lnTo>
                  <a:pt x="2967837" y="147573"/>
                </a:lnTo>
                <a:lnTo>
                  <a:pt x="3019008" y="157849"/>
                </a:lnTo>
                <a:lnTo>
                  <a:pt x="3070180" y="168336"/>
                </a:lnTo>
                <a:lnTo>
                  <a:pt x="3121353" y="179002"/>
                </a:lnTo>
                <a:lnTo>
                  <a:pt x="3172528" y="189811"/>
                </a:lnTo>
                <a:lnTo>
                  <a:pt x="3223704" y="200732"/>
                </a:lnTo>
                <a:lnTo>
                  <a:pt x="3274882" y="211732"/>
                </a:lnTo>
                <a:lnTo>
                  <a:pt x="3326061" y="222777"/>
                </a:lnTo>
                <a:lnTo>
                  <a:pt x="3377244" y="233834"/>
                </a:lnTo>
                <a:lnTo>
                  <a:pt x="3428428" y="244870"/>
                </a:lnTo>
                <a:lnTo>
                  <a:pt x="3479616" y="255853"/>
                </a:lnTo>
                <a:lnTo>
                  <a:pt x="3530806" y="266748"/>
                </a:lnTo>
                <a:lnTo>
                  <a:pt x="3582000" y="277523"/>
                </a:lnTo>
              </a:path>
            </a:pathLst>
          </a:custGeom>
          <a:ln w="261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2" name="object 32"/>
          <p:cNvSpPr/>
          <p:nvPr/>
        </p:nvSpPr>
        <p:spPr>
          <a:xfrm>
            <a:off x="5293896" y="2416199"/>
            <a:ext cx="3306494" cy="798341"/>
          </a:xfrm>
          <a:custGeom>
            <a:avLst/>
            <a:gdLst/>
            <a:ahLst/>
            <a:cxnLst/>
            <a:rect l="l" t="t" r="r" b="b"/>
            <a:pathLst>
              <a:path w="3582034" h="864869">
                <a:moveTo>
                  <a:pt x="0" y="0"/>
                </a:moveTo>
                <a:lnTo>
                  <a:pt x="51171" y="7946"/>
                </a:lnTo>
                <a:lnTo>
                  <a:pt x="102344" y="15745"/>
                </a:lnTo>
                <a:lnTo>
                  <a:pt x="153518" y="23436"/>
                </a:lnTo>
                <a:lnTo>
                  <a:pt x="204693" y="31062"/>
                </a:lnTo>
                <a:lnTo>
                  <a:pt x="255869" y="38663"/>
                </a:lnTo>
                <a:lnTo>
                  <a:pt x="307046" y="46280"/>
                </a:lnTo>
                <a:lnTo>
                  <a:pt x="358223" y="53954"/>
                </a:lnTo>
                <a:lnTo>
                  <a:pt x="409400" y="61726"/>
                </a:lnTo>
                <a:lnTo>
                  <a:pt x="460576" y="69637"/>
                </a:lnTo>
                <a:lnTo>
                  <a:pt x="511752" y="77727"/>
                </a:lnTo>
                <a:lnTo>
                  <a:pt x="562927" y="86039"/>
                </a:lnTo>
                <a:lnTo>
                  <a:pt x="614102" y="94613"/>
                </a:lnTo>
                <a:lnTo>
                  <a:pt x="665275" y="103490"/>
                </a:lnTo>
                <a:lnTo>
                  <a:pt x="716446" y="112711"/>
                </a:lnTo>
                <a:lnTo>
                  <a:pt x="767593" y="122177"/>
                </a:lnTo>
                <a:lnTo>
                  <a:pt x="818744" y="131774"/>
                </a:lnTo>
                <a:lnTo>
                  <a:pt x="869898" y="141517"/>
                </a:lnTo>
                <a:lnTo>
                  <a:pt x="921055" y="151423"/>
                </a:lnTo>
                <a:lnTo>
                  <a:pt x="972214" y="161509"/>
                </a:lnTo>
                <a:lnTo>
                  <a:pt x="1023375" y="171790"/>
                </a:lnTo>
                <a:lnTo>
                  <a:pt x="1074539" y="182282"/>
                </a:lnTo>
                <a:lnTo>
                  <a:pt x="1125704" y="193003"/>
                </a:lnTo>
                <a:lnTo>
                  <a:pt x="1176871" y="203969"/>
                </a:lnTo>
                <a:lnTo>
                  <a:pt x="1228039" y="215195"/>
                </a:lnTo>
                <a:lnTo>
                  <a:pt x="1279208" y="226698"/>
                </a:lnTo>
                <a:lnTo>
                  <a:pt x="1330377" y="238494"/>
                </a:lnTo>
                <a:lnTo>
                  <a:pt x="1381548" y="250600"/>
                </a:lnTo>
                <a:lnTo>
                  <a:pt x="1432718" y="263032"/>
                </a:lnTo>
                <a:lnTo>
                  <a:pt x="1480479" y="275103"/>
                </a:lnTo>
                <a:lnTo>
                  <a:pt x="1528242" y="287700"/>
                </a:lnTo>
                <a:lnTo>
                  <a:pt x="1576008" y="300750"/>
                </a:lnTo>
                <a:lnTo>
                  <a:pt x="1623776" y="314180"/>
                </a:lnTo>
                <a:lnTo>
                  <a:pt x="1671545" y="327918"/>
                </a:lnTo>
                <a:lnTo>
                  <a:pt x="1719315" y="341889"/>
                </a:lnTo>
                <a:lnTo>
                  <a:pt x="1767085" y="356021"/>
                </a:lnTo>
                <a:lnTo>
                  <a:pt x="1814856" y="370241"/>
                </a:lnTo>
                <a:lnTo>
                  <a:pt x="1862627" y="384475"/>
                </a:lnTo>
                <a:lnTo>
                  <a:pt x="1910397" y="398651"/>
                </a:lnTo>
                <a:lnTo>
                  <a:pt x="1958166" y="412696"/>
                </a:lnTo>
                <a:lnTo>
                  <a:pt x="2005933" y="426536"/>
                </a:lnTo>
                <a:lnTo>
                  <a:pt x="2053699" y="440098"/>
                </a:lnTo>
                <a:lnTo>
                  <a:pt x="2101462" y="453310"/>
                </a:lnTo>
                <a:lnTo>
                  <a:pt x="2149223" y="466099"/>
                </a:lnTo>
                <a:lnTo>
                  <a:pt x="2196960" y="478388"/>
                </a:lnTo>
                <a:lnTo>
                  <a:pt x="2244701" y="490248"/>
                </a:lnTo>
                <a:lnTo>
                  <a:pt x="2292444" y="501754"/>
                </a:lnTo>
                <a:lnTo>
                  <a:pt x="2340189" y="512977"/>
                </a:lnTo>
                <a:lnTo>
                  <a:pt x="2387937" y="523994"/>
                </a:lnTo>
                <a:lnTo>
                  <a:pt x="2435687" y="534877"/>
                </a:lnTo>
                <a:lnTo>
                  <a:pt x="2483439" y="545700"/>
                </a:lnTo>
                <a:lnTo>
                  <a:pt x="2531192" y="556538"/>
                </a:lnTo>
                <a:lnTo>
                  <a:pt x="2578947" y="567463"/>
                </a:lnTo>
                <a:lnTo>
                  <a:pt x="2626703" y="578551"/>
                </a:lnTo>
                <a:lnTo>
                  <a:pt x="2674460" y="589875"/>
                </a:lnTo>
                <a:lnTo>
                  <a:pt x="2722218" y="601509"/>
                </a:lnTo>
                <a:lnTo>
                  <a:pt x="2769977" y="613526"/>
                </a:lnTo>
                <a:lnTo>
                  <a:pt x="2817736" y="626001"/>
                </a:lnTo>
                <a:lnTo>
                  <a:pt x="2865495" y="639008"/>
                </a:lnTo>
                <a:lnTo>
                  <a:pt x="2913254" y="652509"/>
                </a:lnTo>
                <a:lnTo>
                  <a:pt x="2961014" y="666431"/>
                </a:lnTo>
                <a:lnTo>
                  <a:pt x="3008774" y="680729"/>
                </a:lnTo>
                <a:lnTo>
                  <a:pt x="3056534" y="695355"/>
                </a:lnTo>
                <a:lnTo>
                  <a:pt x="3104296" y="710264"/>
                </a:lnTo>
                <a:lnTo>
                  <a:pt x="3152058" y="725407"/>
                </a:lnTo>
                <a:lnTo>
                  <a:pt x="3199822" y="740738"/>
                </a:lnTo>
                <a:lnTo>
                  <a:pt x="3247587" y="756210"/>
                </a:lnTo>
                <a:lnTo>
                  <a:pt x="3295353" y="771778"/>
                </a:lnTo>
                <a:lnTo>
                  <a:pt x="3343122" y="787393"/>
                </a:lnTo>
                <a:lnTo>
                  <a:pt x="3390893" y="803009"/>
                </a:lnTo>
                <a:lnTo>
                  <a:pt x="3438665" y="818579"/>
                </a:lnTo>
                <a:lnTo>
                  <a:pt x="3486441" y="834057"/>
                </a:lnTo>
                <a:lnTo>
                  <a:pt x="3534219" y="849395"/>
                </a:lnTo>
                <a:lnTo>
                  <a:pt x="3582000" y="864547"/>
                </a:lnTo>
              </a:path>
            </a:pathLst>
          </a:custGeom>
          <a:ln w="2619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3" name="object 33"/>
          <p:cNvSpPr/>
          <p:nvPr/>
        </p:nvSpPr>
        <p:spPr>
          <a:xfrm>
            <a:off x="5293896" y="3633418"/>
            <a:ext cx="3306494" cy="274320"/>
          </a:xfrm>
          <a:custGeom>
            <a:avLst/>
            <a:gdLst/>
            <a:ahLst/>
            <a:cxnLst/>
            <a:rect l="l" t="t" r="r" b="b"/>
            <a:pathLst>
              <a:path w="3582034" h="297179">
                <a:moveTo>
                  <a:pt x="0" y="0"/>
                </a:moveTo>
                <a:lnTo>
                  <a:pt x="51171" y="1031"/>
                </a:lnTo>
                <a:lnTo>
                  <a:pt x="102344" y="2035"/>
                </a:lnTo>
                <a:lnTo>
                  <a:pt x="153518" y="3018"/>
                </a:lnTo>
                <a:lnTo>
                  <a:pt x="204693" y="3990"/>
                </a:lnTo>
                <a:lnTo>
                  <a:pt x="255869" y="4958"/>
                </a:lnTo>
                <a:lnTo>
                  <a:pt x="307046" y="5930"/>
                </a:lnTo>
                <a:lnTo>
                  <a:pt x="358223" y="6913"/>
                </a:lnTo>
                <a:lnTo>
                  <a:pt x="409400" y="7916"/>
                </a:lnTo>
                <a:lnTo>
                  <a:pt x="460576" y="8946"/>
                </a:lnTo>
                <a:lnTo>
                  <a:pt x="511752" y="10012"/>
                </a:lnTo>
                <a:lnTo>
                  <a:pt x="562927" y="11121"/>
                </a:lnTo>
                <a:lnTo>
                  <a:pt x="614102" y="12281"/>
                </a:lnTo>
                <a:lnTo>
                  <a:pt x="665275" y="13501"/>
                </a:lnTo>
                <a:lnTo>
                  <a:pt x="716446" y="14787"/>
                </a:lnTo>
                <a:lnTo>
                  <a:pt x="767593" y="16111"/>
                </a:lnTo>
                <a:lnTo>
                  <a:pt x="818744" y="17443"/>
                </a:lnTo>
                <a:lnTo>
                  <a:pt x="869898" y="18791"/>
                </a:lnTo>
                <a:lnTo>
                  <a:pt x="921055" y="20164"/>
                </a:lnTo>
                <a:lnTo>
                  <a:pt x="972214" y="21569"/>
                </a:lnTo>
                <a:lnTo>
                  <a:pt x="1023375" y="23015"/>
                </a:lnTo>
                <a:lnTo>
                  <a:pt x="1074539" y="24510"/>
                </a:lnTo>
                <a:lnTo>
                  <a:pt x="1125704" y="26061"/>
                </a:lnTo>
                <a:lnTo>
                  <a:pt x="1176871" y="27679"/>
                </a:lnTo>
                <a:lnTo>
                  <a:pt x="1228039" y="29369"/>
                </a:lnTo>
                <a:lnTo>
                  <a:pt x="1279208" y="31141"/>
                </a:lnTo>
                <a:lnTo>
                  <a:pt x="1330377" y="33002"/>
                </a:lnTo>
                <a:lnTo>
                  <a:pt x="1381548" y="34961"/>
                </a:lnTo>
                <a:lnTo>
                  <a:pt x="1432718" y="37027"/>
                </a:lnTo>
                <a:lnTo>
                  <a:pt x="1483891" y="39097"/>
                </a:lnTo>
                <a:lnTo>
                  <a:pt x="1535066" y="41094"/>
                </a:lnTo>
                <a:lnTo>
                  <a:pt x="1586244" y="43059"/>
                </a:lnTo>
                <a:lnTo>
                  <a:pt x="1637424" y="45032"/>
                </a:lnTo>
                <a:lnTo>
                  <a:pt x="1688605" y="47054"/>
                </a:lnTo>
                <a:lnTo>
                  <a:pt x="1739788" y="49165"/>
                </a:lnTo>
                <a:lnTo>
                  <a:pt x="1790971" y="51407"/>
                </a:lnTo>
                <a:lnTo>
                  <a:pt x="1842154" y="53819"/>
                </a:lnTo>
                <a:lnTo>
                  <a:pt x="1893336" y="56444"/>
                </a:lnTo>
                <a:lnTo>
                  <a:pt x="1944517" y="59321"/>
                </a:lnTo>
                <a:lnTo>
                  <a:pt x="1995697" y="62492"/>
                </a:lnTo>
                <a:lnTo>
                  <a:pt x="2046875" y="65996"/>
                </a:lnTo>
                <a:lnTo>
                  <a:pt x="2098051" y="69875"/>
                </a:lnTo>
                <a:lnTo>
                  <a:pt x="2149223" y="74170"/>
                </a:lnTo>
                <a:lnTo>
                  <a:pt x="2200370" y="78835"/>
                </a:lnTo>
                <a:lnTo>
                  <a:pt x="2251521" y="83791"/>
                </a:lnTo>
                <a:lnTo>
                  <a:pt x="2302675" y="89031"/>
                </a:lnTo>
                <a:lnTo>
                  <a:pt x="2353831" y="94548"/>
                </a:lnTo>
                <a:lnTo>
                  <a:pt x="2404991" y="100334"/>
                </a:lnTo>
                <a:lnTo>
                  <a:pt x="2456152" y="106381"/>
                </a:lnTo>
                <a:lnTo>
                  <a:pt x="2507315" y="112682"/>
                </a:lnTo>
                <a:lnTo>
                  <a:pt x="2558481" y="119228"/>
                </a:lnTo>
                <a:lnTo>
                  <a:pt x="2609647" y="126013"/>
                </a:lnTo>
                <a:lnTo>
                  <a:pt x="2660815" y="133029"/>
                </a:lnTo>
                <a:lnTo>
                  <a:pt x="2711984" y="140267"/>
                </a:lnTo>
                <a:lnTo>
                  <a:pt x="2763154" y="147721"/>
                </a:lnTo>
                <a:lnTo>
                  <a:pt x="2814325" y="155383"/>
                </a:lnTo>
                <a:lnTo>
                  <a:pt x="2865495" y="163245"/>
                </a:lnTo>
                <a:lnTo>
                  <a:pt x="2916666" y="171422"/>
                </a:lnTo>
                <a:lnTo>
                  <a:pt x="2967837" y="180004"/>
                </a:lnTo>
                <a:lnTo>
                  <a:pt x="3019008" y="188942"/>
                </a:lnTo>
                <a:lnTo>
                  <a:pt x="3070180" y="198188"/>
                </a:lnTo>
                <a:lnTo>
                  <a:pt x="3121353" y="207692"/>
                </a:lnTo>
                <a:lnTo>
                  <a:pt x="3172528" y="217408"/>
                </a:lnTo>
                <a:lnTo>
                  <a:pt x="3223704" y="227285"/>
                </a:lnTo>
                <a:lnTo>
                  <a:pt x="3274882" y="237277"/>
                </a:lnTo>
                <a:lnTo>
                  <a:pt x="3326061" y="247335"/>
                </a:lnTo>
                <a:lnTo>
                  <a:pt x="3377244" y="257410"/>
                </a:lnTo>
                <a:lnTo>
                  <a:pt x="3428428" y="267454"/>
                </a:lnTo>
                <a:lnTo>
                  <a:pt x="3479616" y="277418"/>
                </a:lnTo>
                <a:lnTo>
                  <a:pt x="3530806" y="287255"/>
                </a:lnTo>
                <a:lnTo>
                  <a:pt x="3582000" y="296915"/>
                </a:lnTo>
              </a:path>
            </a:pathLst>
          </a:custGeom>
          <a:ln w="261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4" name="object 34"/>
          <p:cNvSpPr txBox="1"/>
          <p:nvPr/>
        </p:nvSpPr>
        <p:spPr>
          <a:xfrm>
            <a:off x="4868135" y="3442687"/>
            <a:ext cx="292491" cy="911044"/>
          </a:xfrm>
          <a:prstGeom prst="rect">
            <a:avLst/>
          </a:prstGeom>
        </p:spPr>
        <p:txBody>
          <a:bodyPr vert="horz" wrap="square" lIns="0" tIns="11137" rIns="0" bIns="0" rtlCol="0">
            <a:spAutoFit/>
          </a:bodyPr>
          <a:lstStyle/>
          <a:p>
            <a:pPr marL="11723">
              <a:spcBef>
                <a:spcPts val="88"/>
              </a:spcBef>
            </a:pPr>
            <a:r>
              <a:rPr sz="1338" spc="23" dirty="0">
                <a:latin typeface="Times New Roman"/>
                <a:cs typeface="Times New Roman"/>
              </a:rPr>
              <a:t>150</a:t>
            </a:r>
            <a:endParaRPr sz="1338" dirty="0">
              <a:latin typeface="Times New Roman"/>
              <a:cs typeface="Times New Roman"/>
            </a:endParaRPr>
          </a:p>
          <a:p>
            <a:pPr marL="11723">
              <a:spcBef>
                <a:spcPts val="1126"/>
              </a:spcBef>
            </a:pPr>
            <a:r>
              <a:rPr sz="1338" spc="23" dirty="0">
                <a:latin typeface="Times New Roman"/>
                <a:cs typeface="Times New Roman"/>
              </a:rPr>
              <a:t>100</a:t>
            </a:r>
            <a:endParaRPr sz="1338" dirty="0">
              <a:latin typeface="Times New Roman"/>
              <a:cs typeface="Times New Roman"/>
            </a:endParaRPr>
          </a:p>
          <a:p>
            <a:pPr marL="102579">
              <a:spcBef>
                <a:spcPts val="1126"/>
              </a:spcBef>
            </a:pPr>
            <a:r>
              <a:rPr sz="1338" spc="23" dirty="0">
                <a:latin typeface="Times New Roman"/>
                <a:cs typeface="Times New Roman"/>
              </a:rPr>
              <a:t>50</a:t>
            </a:r>
            <a:endParaRPr sz="1338" dirty="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868135" y="2748630"/>
            <a:ext cx="288974" cy="564089"/>
          </a:xfrm>
          <a:prstGeom prst="rect">
            <a:avLst/>
          </a:prstGeom>
        </p:spPr>
        <p:txBody>
          <a:bodyPr vert="horz" wrap="square" lIns="0" tIns="11137" rIns="0" bIns="0" rtlCol="0">
            <a:spAutoFit/>
          </a:bodyPr>
          <a:lstStyle/>
          <a:p>
            <a:pPr marL="11723">
              <a:spcBef>
                <a:spcPts val="88"/>
              </a:spcBef>
            </a:pPr>
            <a:r>
              <a:rPr sz="1338" spc="23" dirty="0">
                <a:latin typeface="Times New Roman"/>
                <a:cs typeface="Times New Roman"/>
              </a:rPr>
              <a:t>250</a:t>
            </a:r>
            <a:endParaRPr sz="1338" dirty="0">
              <a:latin typeface="Times New Roman"/>
              <a:cs typeface="Times New Roman"/>
            </a:endParaRPr>
          </a:p>
          <a:p>
            <a:pPr marL="11723">
              <a:spcBef>
                <a:spcPts val="1126"/>
              </a:spcBef>
            </a:pPr>
            <a:r>
              <a:rPr sz="1338" spc="23" dirty="0">
                <a:latin typeface="Times New Roman"/>
                <a:cs typeface="Times New Roman"/>
              </a:rPr>
              <a:t>200</a:t>
            </a:r>
            <a:endParaRPr sz="1338" dirty="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868135" y="1707679"/>
            <a:ext cx="288974" cy="911044"/>
          </a:xfrm>
          <a:prstGeom prst="rect">
            <a:avLst/>
          </a:prstGeom>
        </p:spPr>
        <p:txBody>
          <a:bodyPr vert="horz" wrap="square" lIns="0" tIns="11137" rIns="0" bIns="0" rtlCol="0">
            <a:spAutoFit/>
          </a:bodyPr>
          <a:lstStyle/>
          <a:p>
            <a:pPr marL="11723">
              <a:spcBef>
                <a:spcPts val="88"/>
              </a:spcBef>
            </a:pPr>
            <a:r>
              <a:rPr sz="1338" spc="23" dirty="0">
                <a:latin typeface="Times New Roman"/>
                <a:cs typeface="Times New Roman"/>
              </a:rPr>
              <a:t>400</a:t>
            </a:r>
            <a:endParaRPr sz="1338" dirty="0">
              <a:latin typeface="Times New Roman"/>
              <a:cs typeface="Times New Roman"/>
            </a:endParaRPr>
          </a:p>
          <a:p>
            <a:pPr marL="11723">
              <a:spcBef>
                <a:spcPts val="1126"/>
              </a:spcBef>
            </a:pPr>
            <a:r>
              <a:rPr sz="1338" spc="23" dirty="0">
                <a:latin typeface="Times New Roman"/>
                <a:cs typeface="Times New Roman"/>
              </a:rPr>
              <a:t>350</a:t>
            </a:r>
            <a:endParaRPr sz="1338" dirty="0">
              <a:latin typeface="Times New Roman"/>
              <a:cs typeface="Times New Roman"/>
            </a:endParaRPr>
          </a:p>
          <a:p>
            <a:pPr marL="11723">
              <a:spcBef>
                <a:spcPts val="1126"/>
              </a:spcBef>
            </a:pPr>
            <a:r>
              <a:rPr sz="1338" spc="23" dirty="0">
                <a:latin typeface="Times New Roman"/>
                <a:cs typeface="Times New Roman"/>
              </a:rPr>
              <a:t>300</a:t>
            </a:r>
            <a:endParaRPr sz="1338" dirty="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232027" y="4386905"/>
            <a:ext cx="108438" cy="217136"/>
          </a:xfrm>
          <a:prstGeom prst="rect">
            <a:avLst/>
          </a:prstGeom>
        </p:spPr>
        <p:txBody>
          <a:bodyPr vert="horz" wrap="square" lIns="0" tIns="11137" rIns="0" bIns="0" rtlCol="0">
            <a:spAutoFit/>
          </a:bodyPr>
          <a:lstStyle/>
          <a:p>
            <a:pPr marL="11723">
              <a:spcBef>
                <a:spcPts val="88"/>
              </a:spcBef>
            </a:pPr>
            <a:r>
              <a:rPr sz="1338" spc="-5" dirty="0">
                <a:latin typeface="Times New Roman"/>
                <a:cs typeface="Times New Roman"/>
              </a:rPr>
              <a:t>0</a:t>
            </a:r>
            <a:endParaRPr sz="1338" dirty="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895777" y="4386905"/>
            <a:ext cx="108438" cy="217136"/>
          </a:xfrm>
          <a:prstGeom prst="rect">
            <a:avLst/>
          </a:prstGeom>
        </p:spPr>
        <p:txBody>
          <a:bodyPr vert="horz" wrap="square" lIns="0" tIns="11137" rIns="0" bIns="0" rtlCol="0">
            <a:spAutoFit/>
          </a:bodyPr>
          <a:lstStyle/>
          <a:p>
            <a:pPr marL="11723">
              <a:spcBef>
                <a:spcPts val="88"/>
              </a:spcBef>
            </a:pPr>
            <a:r>
              <a:rPr sz="1338" spc="-5" dirty="0">
                <a:latin typeface="Times New Roman"/>
                <a:cs typeface="Times New Roman"/>
              </a:rPr>
              <a:t>3</a:t>
            </a:r>
            <a:endParaRPr sz="1338" dirty="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559096" y="4386905"/>
            <a:ext cx="108438" cy="217136"/>
          </a:xfrm>
          <a:prstGeom prst="rect">
            <a:avLst/>
          </a:prstGeom>
        </p:spPr>
        <p:txBody>
          <a:bodyPr vert="horz" wrap="square" lIns="0" tIns="11137" rIns="0" bIns="0" rtlCol="0">
            <a:spAutoFit/>
          </a:bodyPr>
          <a:lstStyle/>
          <a:p>
            <a:pPr marL="11723">
              <a:spcBef>
                <a:spcPts val="88"/>
              </a:spcBef>
            </a:pPr>
            <a:r>
              <a:rPr sz="1338" spc="-5" dirty="0">
                <a:latin typeface="Times New Roman"/>
                <a:cs typeface="Times New Roman"/>
              </a:rPr>
              <a:t>6</a:t>
            </a:r>
            <a:endParaRPr sz="1338" dirty="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222845" y="4386905"/>
            <a:ext cx="108438" cy="217136"/>
          </a:xfrm>
          <a:prstGeom prst="rect">
            <a:avLst/>
          </a:prstGeom>
        </p:spPr>
        <p:txBody>
          <a:bodyPr vert="horz" wrap="square" lIns="0" tIns="11137" rIns="0" bIns="0" rtlCol="0">
            <a:spAutoFit/>
          </a:bodyPr>
          <a:lstStyle/>
          <a:p>
            <a:pPr marL="11723">
              <a:spcBef>
                <a:spcPts val="88"/>
              </a:spcBef>
            </a:pPr>
            <a:r>
              <a:rPr sz="1338" spc="-5" dirty="0">
                <a:latin typeface="Times New Roman"/>
                <a:cs typeface="Times New Roman"/>
              </a:rPr>
              <a:t>9</a:t>
            </a:r>
            <a:endParaRPr sz="1338" dirty="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846369" y="4386905"/>
            <a:ext cx="201050" cy="217136"/>
          </a:xfrm>
          <a:prstGeom prst="rect">
            <a:avLst/>
          </a:prstGeom>
        </p:spPr>
        <p:txBody>
          <a:bodyPr vert="horz" wrap="square" lIns="0" tIns="11137" rIns="0" bIns="0" rtlCol="0">
            <a:spAutoFit/>
          </a:bodyPr>
          <a:lstStyle/>
          <a:p>
            <a:pPr marL="11723">
              <a:spcBef>
                <a:spcPts val="88"/>
              </a:spcBef>
            </a:pPr>
            <a:r>
              <a:rPr sz="1338" spc="23" dirty="0">
                <a:latin typeface="Times New Roman"/>
                <a:cs typeface="Times New Roman"/>
              </a:rPr>
              <a:t>12</a:t>
            </a:r>
            <a:endParaRPr sz="1338" dirty="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509689" y="4386905"/>
            <a:ext cx="201050" cy="217136"/>
          </a:xfrm>
          <a:prstGeom prst="rect">
            <a:avLst/>
          </a:prstGeom>
        </p:spPr>
        <p:txBody>
          <a:bodyPr vert="horz" wrap="square" lIns="0" tIns="11137" rIns="0" bIns="0" rtlCol="0">
            <a:spAutoFit/>
          </a:bodyPr>
          <a:lstStyle/>
          <a:p>
            <a:pPr marL="11723">
              <a:spcBef>
                <a:spcPts val="88"/>
              </a:spcBef>
            </a:pPr>
            <a:r>
              <a:rPr sz="1338" spc="23" dirty="0">
                <a:latin typeface="Times New Roman"/>
                <a:cs typeface="Times New Roman"/>
              </a:rPr>
              <a:t>15</a:t>
            </a:r>
            <a:endParaRPr sz="1338" dirty="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577639" y="2951174"/>
            <a:ext cx="192360" cy="451338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1723">
              <a:lnSpc>
                <a:spcPts val="1546"/>
              </a:lnSpc>
            </a:pPr>
            <a:r>
              <a:rPr sz="1338" b="1" spc="-9" dirty="0">
                <a:latin typeface="Times New Roman"/>
                <a:cs typeface="Times New Roman"/>
              </a:rPr>
              <a:t>V</a:t>
            </a:r>
            <a:r>
              <a:rPr sz="1315" b="1" spc="-14" baseline="-14619" dirty="0">
                <a:latin typeface="Times New Roman"/>
                <a:cs typeface="Times New Roman"/>
              </a:rPr>
              <a:t>t</a:t>
            </a:r>
            <a:r>
              <a:rPr sz="1315" b="1" spc="-6" baseline="-14619" dirty="0">
                <a:latin typeface="Times New Roman"/>
                <a:cs typeface="Times New Roman"/>
              </a:rPr>
              <a:t> </a:t>
            </a:r>
            <a:r>
              <a:rPr sz="1338" b="1" spc="-9" dirty="0">
                <a:latin typeface="Times New Roman"/>
                <a:cs typeface="Times New Roman"/>
              </a:rPr>
              <a:t>[V]</a:t>
            </a:r>
            <a:endParaRPr sz="1338" dirty="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713493" y="4666086"/>
            <a:ext cx="473612" cy="217136"/>
          </a:xfrm>
          <a:prstGeom prst="rect">
            <a:avLst/>
          </a:prstGeom>
        </p:spPr>
        <p:txBody>
          <a:bodyPr vert="horz" wrap="square" lIns="0" tIns="11137" rIns="0" bIns="0" rtlCol="0">
            <a:spAutoFit/>
          </a:bodyPr>
          <a:lstStyle/>
          <a:p>
            <a:pPr marL="35170">
              <a:spcBef>
                <a:spcPts val="88"/>
              </a:spcBef>
            </a:pPr>
            <a:r>
              <a:rPr sz="1338" b="1" spc="-5" dirty="0">
                <a:latin typeface="Times New Roman"/>
                <a:cs typeface="Times New Roman"/>
              </a:rPr>
              <a:t>I</a:t>
            </a:r>
            <a:r>
              <a:rPr sz="1315" b="1" spc="-6" baseline="-17543" dirty="0">
                <a:latin typeface="Times New Roman"/>
                <a:cs typeface="Times New Roman"/>
              </a:rPr>
              <a:t>L</a:t>
            </a:r>
            <a:r>
              <a:rPr sz="1315" b="1" spc="-41" baseline="-17543" dirty="0">
                <a:latin typeface="Times New Roman"/>
                <a:cs typeface="Times New Roman"/>
              </a:rPr>
              <a:t> </a:t>
            </a:r>
            <a:r>
              <a:rPr sz="1338" b="1" spc="-9" dirty="0">
                <a:latin typeface="Times New Roman"/>
                <a:cs typeface="Times New Roman"/>
              </a:rPr>
              <a:t>[A]</a:t>
            </a:r>
            <a:endParaRPr sz="1338" dirty="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944708" y="1835979"/>
            <a:ext cx="651803" cy="29585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89095" rIns="0" bIns="0" rtlCol="0">
            <a:spAutoFit/>
          </a:bodyPr>
          <a:lstStyle/>
          <a:p>
            <a:pPr marL="154748">
              <a:spcBef>
                <a:spcPts val="702"/>
              </a:spcBef>
            </a:pPr>
            <a:r>
              <a:rPr sz="1338" b="1" spc="-9" dirty="0">
                <a:latin typeface="Calibri"/>
                <a:cs typeface="Calibri"/>
              </a:rPr>
              <a:t>Gen.</a:t>
            </a:r>
            <a:r>
              <a:rPr sz="1338" b="1" spc="-69" dirty="0">
                <a:latin typeface="Calibri"/>
                <a:cs typeface="Calibri"/>
              </a:rPr>
              <a:t> </a:t>
            </a:r>
            <a:r>
              <a:rPr sz="1338" b="1" spc="-5" dirty="0">
                <a:latin typeface="Calibri"/>
                <a:cs typeface="Calibri"/>
              </a:rPr>
              <a:t>1</a:t>
            </a:r>
            <a:endParaRPr sz="1338" dirty="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073769" y="2339128"/>
            <a:ext cx="472439" cy="217136"/>
          </a:xfrm>
          <a:prstGeom prst="rect">
            <a:avLst/>
          </a:prstGeom>
        </p:spPr>
        <p:txBody>
          <a:bodyPr vert="horz" wrap="square" lIns="0" tIns="11137" rIns="0" bIns="0" rtlCol="0">
            <a:spAutoFit/>
          </a:bodyPr>
          <a:lstStyle/>
          <a:p>
            <a:pPr marL="11723">
              <a:spcBef>
                <a:spcPts val="88"/>
              </a:spcBef>
            </a:pPr>
            <a:r>
              <a:rPr sz="1338" b="1" spc="-9" dirty="0">
                <a:latin typeface="Calibri"/>
                <a:cs typeface="Calibri"/>
              </a:rPr>
              <a:t>Gen.</a:t>
            </a:r>
            <a:r>
              <a:rPr sz="1338" b="1" spc="-88" dirty="0">
                <a:latin typeface="Calibri"/>
                <a:cs typeface="Calibri"/>
              </a:rPr>
              <a:t> </a:t>
            </a:r>
            <a:r>
              <a:rPr sz="1338" b="1" spc="-5" dirty="0">
                <a:latin typeface="Calibri"/>
                <a:cs typeface="Calibri"/>
              </a:rPr>
              <a:t>2</a:t>
            </a:r>
            <a:endParaRPr sz="1338" dirty="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944708" y="2878402"/>
            <a:ext cx="651803" cy="131896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111958">
              <a:lnSpc>
                <a:spcPts val="918"/>
              </a:lnSpc>
            </a:pPr>
            <a:r>
              <a:rPr sz="1338" b="1" spc="-9" dirty="0">
                <a:latin typeface="Calibri"/>
                <a:cs typeface="Calibri"/>
              </a:rPr>
              <a:t>Gen.</a:t>
            </a:r>
            <a:r>
              <a:rPr sz="1338" b="1" spc="-51" dirty="0">
                <a:latin typeface="Calibri"/>
                <a:cs typeface="Calibri"/>
              </a:rPr>
              <a:t> </a:t>
            </a:r>
            <a:r>
              <a:rPr sz="1338" b="1" spc="-5" dirty="0">
                <a:latin typeface="Calibri"/>
                <a:cs typeface="Calibri"/>
              </a:rPr>
              <a:t>3</a:t>
            </a:r>
            <a:endParaRPr sz="1338" dirty="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944708" y="3500780"/>
            <a:ext cx="651803" cy="217136"/>
          </a:xfrm>
          <a:prstGeom prst="rect">
            <a:avLst/>
          </a:prstGeom>
        </p:spPr>
        <p:txBody>
          <a:bodyPr vert="horz" wrap="square" lIns="0" tIns="11137" rIns="0" bIns="0" rtlCol="0">
            <a:spAutoFit/>
          </a:bodyPr>
          <a:lstStyle/>
          <a:p>
            <a:pPr marL="104338">
              <a:spcBef>
                <a:spcPts val="88"/>
              </a:spcBef>
            </a:pPr>
            <a:r>
              <a:rPr sz="1338" b="1" spc="-9" dirty="0">
                <a:latin typeface="Calibri"/>
                <a:cs typeface="Calibri"/>
              </a:rPr>
              <a:t>Gen.</a:t>
            </a:r>
            <a:r>
              <a:rPr sz="1338" b="1" spc="-51" dirty="0">
                <a:latin typeface="Calibri"/>
                <a:cs typeface="Calibri"/>
              </a:rPr>
              <a:t> </a:t>
            </a:r>
            <a:r>
              <a:rPr sz="1338" b="1" spc="-5" dirty="0">
                <a:latin typeface="Calibri"/>
                <a:cs typeface="Calibri"/>
              </a:rPr>
              <a:t>4</a:t>
            </a:r>
            <a:endParaRPr sz="1338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82105" y="6268517"/>
            <a:ext cx="189914" cy="211266"/>
          </a:xfrm>
          <a:prstGeom prst="rect">
            <a:avLst/>
          </a:prstGeom>
        </p:spPr>
        <p:txBody>
          <a:bodyPr vert="horz" wrap="square" lIns="0" tIns="12309" rIns="0" bIns="0" rtlCol="0">
            <a:spAutoFit/>
          </a:bodyPr>
          <a:lstStyle/>
          <a:p>
            <a:pPr marL="11723">
              <a:spcBef>
                <a:spcPts val="97"/>
              </a:spcBef>
            </a:pPr>
            <a:r>
              <a:rPr sz="1292" dirty="0">
                <a:latin typeface="Times New Roman"/>
                <a:cs typeface="Times New Roman"/>
              </a:rPr>
              <a:t>32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36413" y="694930"/>
            <a:ext cx="4588412" cy="467041"/>
          </a:xfrm>
          <a:prstGeom prst="rect">
            <a:avLst/>
          </a:prstGeom>
        </p:spPr>
        <p:txBody>
          <a:bodyPr vert="horz" wrap="square" lIns="0" tIns="12309" rIns="0" bIns="0" rtlCol="0" anchor="ctr">
            <a:spAutoFit/>
          </a:bodyPr>
          <a:lstStyle/>
          <a:p>
            <a:pPr marL="11723">
              <a:spcBef>
                <a:spcPts val="97"/>
              </a:spcBef>
            </a:pPr>
            <a:r>
              <a:rPr sz="2954" dirty="0">
                <a:solidFill>
                  <a:srgbClr val="FF0000"/>
                </a:solidFill>
              </a:rPr>
              <a:t>C</a:t>
            </a:r>
            <a:r>
              <a:rPr sz="2354" dirty="0">
                <a:solidFill>
                  <a:srgbClr val="FF0000"/>
                </a:solidFill>
              </a:rPr>
              <a:t>OMPOUND </a:t>
            </a:r>
            <a:r>
              <a:rPr sz="2954" dirty="0"/>
              <a:t>DC</a:t>
            </a:r>
            <a:r>
              <a:rPr sz="2954" spc="129" dirty="0"/>
              <a:t> </a:t>
            </a:r>
            <a:r>
              <a:rPr sz="2954" spc="5" dirty="0"/>
              <a:t>G</a:t>
            </a:r>
            <a:r>
              <a:rPr sz="2354" spc="5" dirty="0"/>
              <a:t>ENERATOR</a:t>
            </a:r>
            <a:endParaRPr sz="2354" dirty="0"/>
          </a:p>
        </p:txBody>
      </p:sp>
      <p:sp>
        <p:nvSpPr>
          <p:cNvPr id="6" name="object 6"/>
          <p:cNvSpPr txBox="1"/>
          <p:nvPr/>
        </p:nvSpPr>
        <p:spPr>
          <a:xfrm>
            <a:off x="371411" y="1396412"/>
            <a:ext cx="7177454" cy="1415373"/>
          </a:xfrm>
          <a:prstGeom prst="rect">
            <a:avLst/>
          </a:prstGeom>
        </p:spPr>
        <p:txBody>
          <a:bodyPr vert="horz" wrap="square" lIns="0" tIns="67994" rIns="0" bIns="0" rtlCol="0">
            <a:spAutoFit/>
          </a:bodyPr>
          <a:lstStyle/>
          <a:p>
            <a:pPr marL="328254" indent="-317117">
              <a:spcBef>
                <a:spcPts val="535"/>
              </a:spcBef>
              <a:buFont typeface="Courier New"/>
              <a:buChar char="o"/>
              <a:tabLst>
                <a:tab pos="328841" algn="l"/>
              </a:tabLst>
            </a:pPr>
            <a:r>
              <a:rPr sz="1846" dirty="0">
                <a:latin typeface="Arial"/>
                <a:cs typeface="Arial"/>
              </a:rPr>
              <a:t>When the series field is used along with the shunt field, we have</a:t>
            </a:r>
            <a:r>
              <a:rPr sz="1846" spc="-171" dirty="0">
                <a:latin typeface="Arial"/>
                <a:cs typeface="Arial"/>
              </a:rPr>
              <a:t> </a:t>
            </a:r>
            <a:r>
              <a:rPr sz="1846" dirty="0">
                <a:latin typeface="Arial"/>
                <a:cs typeface="Arial"/>
              </a:rPr>
              <a:t>a</a:t>
            </a:r>
          </a:p>
          <a:p>
            <a:pPr marL="328254">
              <a:spcBef>
                <a:spcPts val="447"/>
              </a:spcBef>
            </a:pPr>
            <a:r>
              <a:rPr sz="1846" b="1" dirty="0">
                <a:solidFill>
                  <a:srgbClr val="FF0000"/>
                </a:solidFill>
                <a:latin typeface="Arial"/>
                <a:cs typeface="Arial"/>
              </a:rPr>
              <a:t>compound dc</a:t>
            </a:r>
            <a:r>
              <a:rPr sz="1846" b="1" spc="-18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46" b="1" spc="-9" dirty="0">
                <a:solidFill>
                  <a:srgbClr val="FF0000"/>
                </a:solidFill>
                <a:latin typeface="Arial"/>
                <a:cs typeface="Arial"/>
              </a:rPr>
              <a:t>generator</a:t>
            </a:r>
            <a:r>
              <a:rPr sz="1846" b="1" spc="-9" dirty="0">
                <a:latin typeface="Arial"/>
                <a:cs typeface="Arial"/>
              </a:rPr>
              <a:t>.</a:t>
            </a:r>
            <a:endParaRPr sz="1846" dirty="0">
              <a:latin typeface="Arial"/>
              <a:cs typeface="Arial"/>
            </a:endParaRPr>
          </a:p>
          <a:p>
            <a:pPr marL="328254" marR="190505" indent="-317117">
              <a:lnSpc>
                <a:spcPct val="120000"/>
              </a:lnSpc>
              <a:spcBef>
                <a:spcPts val="554"/>
              </a:spcBef>
              <a:buFont typeface="Courier New"/>
              <a:buChar char="o"/>
              <a:tabLst>
                <a:tab pos="328841" algn="l"/>
              </a:tabLst>
            </a:pPr>
            <a:r>
              <a:rPr sz="1846" dirty="0">
                <a:latin typeface="Arial"/>
                <a:cs typeface="Arial"/>
              </a:rPr>
              <a:t>The purpose of the compound generator is </a:t>
            </a:r>
            <a:r>
              <a:rPr sz="1846" b="1" dirty="0">
                <a:solidFill>
                  <a:srgbClr val="FF0000"/>
                </a:solidFill>
                <a:latin typeface="Arial"/>
                <a:cs typeface="Arial"/>
              </a:rPr>
              <a:t>to </a:t>
            </a:r>
            <a:r>
              <a:rPr sz="1846" b="1" spc="-5" dirty="0">
                <a:solidFill>
                  <a:srgbClr val="FF0000"/>
                </a:solidFill>
                <a:latin typeface="Arial"/>
                <a:cs typeface="Arial"/>
              </a:rPr>
              <a:t>improve </a:t>
            </a:r>
            <a:r>
              <a:rPr sz="1846" b="1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1846" b="1" spc="-162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46" b="1" dirty="0">
                <a:solidFill>
                  <a:srgbClr val="FF0000"/>
                </a:solidFill>
                <a:latin typeface="Arial"/>
                <a:cs typeface="Arial"/>
              </a:rPr>
              <a:t>load  characteristics </a:t>
            </a:r>
            <a:r>
              <a:rPr sz="1846" dirty="0">
                <a:solidFill>
                  <a:srgbClr val="FF0000"/>
                </a:solidFill>
                <a:latin typeface="Arial"/>
                <a:cs typeface="Arial"/>
              </a:rPr>
              <a:t>of the shunt generator as load</a:t>
            </a:r>
            <a:r>
              <a:rPr sz="1846" spc="-162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46" dirty="0">
                <a:solidFill>
                  <a:srgbClr val="FF0000"/>
                </a:solidFill>
                <a:latin typeface="Arial"/>
                <a:cs typeface="Arial"/>
              </a:rPr>
              <a:t>increases</a:t>
            </a:r>
            <a:r>
              <a:rPr sz="1846" dirty="0">
                <a:latin typeface="Arial"/>
                <a:cs typeface="Arial"/>
              </a:rPr>
              <a:t>.</a:t>
            </a:r>
          </a:p>
        </p:txBody>
      </p:sp>
      <p:sp>
        <p:nvSpPr>
          <p:cNvPr id="7" name="object 7"/>
          <p:cNvSpPr/>
          <p:nvPr/>
        </p:nvSpPr>
        <p:spPr>
          <a:xfrm>
            <a:off x="505733" y="1337838"/>
            <a:ext cx="7849772" cy="0"/>
          </a:xfrm>
          <a:custGeom>
            <a:avLst/>
            <a:gdLst/>
            <a:ahLst/>
            <a:cxnLst/>
            <a:rect l="l" t="t" r="r" b="b"/>
            <a:pathLst>
              <a:path w="8503920">
                <a:moveTo>
                  <a:pt x="0" y="0"/>
                </a:moveTo>
                <a:lnTo>
                  <a:pt x="8503920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" name="object 8"/>
          <p:cNvSpPr/>
          <p:nvPr/>
        </p:nvSpPr>
        <p:spPr>
          <a:xfrm>
            <a:off x="853909" y="3296797"/>
            <a:ext cx="3052688" cy="2380371"/>
          </a:xfrm>
          <a:custGeom>
            <a:avLst/>
            <a:gdLst/>
            <a:ahLst/>
            <a:cxnLst/>
            <a:rect l="l" t="t" r="r" b="b"/>
            <a:pathLst>
              <a:path w="3307079" h="2578735">
                <a:moveTo>
                  <a:pt x="0" y="2578571"/>
                </a:moveTo>
                <a:lnTo>
                  <a:pt x="3307058" y="2578571"/>
                </a:lnTo>
                <a:lnTo>
                  <a:pt x="3307058" y="0"/>
                </a:lnTo>
                <a:lnTo>
                  <a:pt x="0" y="0"/>
                </a:lnTo>
                <a:lnTo>
                  <a:pt x="0" y="25785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" name="object 9"/>
          <p:cNvSpPr/>
          <p:nvPr/>
        </p:nvSpPr>
        <p:spPr>
          <a:xfrm>
            <a:off x="1356127" y="4624887"/>
            <a:ext cx="67408" cy="85578"/>
          </a:xfrm>
          <a:custGeom>
            <a:avLst/>
            <a:gdLst/>
            <a:ahLst/>
            <a:cxnLst/>
            <a:rect l="l" t="t" r="r" b="b"/>
            <a:pathLst>
              <a:path w="73025" h="92710">
                <a:moveTo>
                  <a:pt x="0" y="0"/>
                </a:moveTo>
                <a:lnTo>
                  <a:pt x="15325" y="49879"/>
                </a:lnTo>
                <a:lnTo>
                  <a:pt x="45992" y="84411"/>
                </a:lnTo>
                <a:lnTo>
                  <a:pt x="57475" y="88252"/>
                </a:lnTo>
                <a:lnTo>
                  <a:pt x="72800" y="92092"/>
                </a:lnTo>
              </a:path>
            </a:pathLst>
          </a:custGeom>
          <a:ln w="15354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0" name="object 10"/>
          <p:cNvSpPr/>
          <p:nvPr/>
        </p:nvSpPr>
        <p:spPr>
          <a:xfrm>
            <a:off x="1356127" y="4543438"/>
            <a:ext cx="67408" cy="81475"/>
          </a:xfrm>
          <a:custGeom>
            <a:avLst/>
            <a:gdLst/>
            <a:ahLst/>
            <a:cxnLst/>
            <a:rect l="l" t="t" r="r" b="b"/>
            <a:pathLst>
              <a:path w="73025" h="88264">
                <a:moveTo>
                  <a:pt x="72800" y="0"/>
                </a:moveTo>
                <a:lnTo>
                  <a:pt x="34494" y="15346"/>
                </a:lnTo>
                <a:lnTo>
                  <a:pt x="15325" y="42197"/>
                </a:lnTo>
                <a:lnTo>
                  <a:pt x="7670" y="53703"/>
                </a:lnTo>
                <a:lnTo>
                  <a:pt x="3843" y="72890"/>
                </a:lnTo>
                <a:lnTo>
                  <a:pt x="0" y="88236"/>
                </a:lnTo>
              </a:path>
            </a:pathLst>
          </a:custGeom>
          <a:ln w="15354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1" name="object 11"/>
          <p:cNvSpPr/>
          <p:nvPr/>
        </p:nvSpPr>
        <p:spPr>
          <a:xfrm>
            <a:off x="1423327" y="4543437"/>
            <a:ext cx="28722" cy="28722"/>
          </a:xfrm>
          <a:custGeom>
            <a:avLst/>
            <a:gdLst/>
            <a:ahLst/>
            <a:cxnLst/>
            <a:rect l="l" t="t" r="r" b="b"/>
            <a:pathLst>
              <a:path w="31115" h="31114">
                <a:moveTo>
                  <a:pt x="30651" y="30692"/>
                </a:moveTo>
                <a:lnTo>
                  <a:pt x="30651" y="19186"/>
                </a:lnTo>
                <a:lnTo>
                  <a:pt x="22996" y="7665"/>
                </a:lnTo>
                <a:lnTo>
                  <a:pt x="15325" y="3824"/>
                </a:lnTo>
                <a:lnTo>
                  <a:pt x="0" y="0"/>
                </a:lnTo>
              </a:path>
            </a:pathLst>
          </a:custGeom>
          <a:ln w="1535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2" name="object 12"/>
          <p:cNvSpPr/>
          <p:nvPr/>
        </p:nvSpPr>
        <p:spPr>
          <a:xfrm>
            <a:off x="1423327" y="4571769"/>
            <a:ext cx="28722" cy="28722"/>
          </a:xfrm>
          <a:custGeom>
            <a:avLst/>
            <a:gdLst/>
            <a:ahLst/>
            <a:cxnLst/>
            <a:rect l="l" t="t" r="r" b="b"/>
            <a:pathLst>
              <a:path w="31115" h="31114">
                <a:moveTo>
                  <a:pt x="0" y="30692"/>
                </a:moveTo>
                <a:lnTo>
                  <a:pt x="15325" y="26851"/>
                </a:lnTo>
                <a:lnTo>
                  <a:pt x="22996" y="23011"/>
                </a:lnTo>
                <a:lnTo>
                  <a:pt x="30651" y="11505"/>
                </a:lnTo>
                <a:lnTo>
                  <a:pt x="30651" y="0"/>
                </a:lnTo>
              </a:path>
            </a:pathLst>
          </a:custGeom>
          <a:ln w="1535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3" name="object 13"/>
          <p:cNvSpPr/>
          <p:nvPr/>
        </p:nvSpPr>
        <p:spPr>
          <a:xfrm>
            <a:off x="1356127" y="4515092"/>
            <a:ext cx="67408" cy="85578"/>
          </a:xfrm>
          <a:custGeom>
            <a:avLst/>
            <a:gdLst/>
            <a:ahLst/>
            <a:cxnLst/>
            <a:rect l="l" t="t" r="r" b="b"/>
            <a:pathLst>
              <a:path w="73025" h="92710">
                <a:moveTo>
                  <a:pt x="0" y="0"/>
                </a:moveTo>
                <a:lnTo>
                  <a:pt x="3843" y="19186"/>
                </a:lnTo>
                <a:lnTo>
                  <a:pt x="7670" y="34532"/>
                </a:lnTo>
                <a:lnTo>
                  <a:pt x="34494" y="76746"/>
                </a:lnTo>
                <a:lnTo>
                  <a:pt x="57475" y="88252"/>
                </a:lnTo>
                <a:lnTo>
                  <a:pt x="72800" y="92092"/>
                </a:lnTo>
              </a:path>
            </a:pathLst>
          </a:custGeom>
          <a:ln w="15354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" name="object 14"/>
          <p:cNvSpPr/>
          <p:nvPr/>
        </p:nvSpPr>
        <p:spPr>
          <a:xfrm>
            <a:off x="1356127" y="4437188"/>
            <a:ext cx="67408" cy="77958"/>
          </a:xfrm>
          <a:custGeom>
            <a:avLst/>
            <a:gdLst/>
            <a:ahLst/>
            <a:cxnLst/>
            <a:rect l="l" t="t" r="r" b="b"/>
            <a:pathLst>
              <a:path w="73025" h="84454">
                <a:moveTo>
                  <a:pt x="72800" y="0"/>
                </a:moveTo>
                <a:lnTo>
                  <a:pt x="57475" y="0"/>
                </a:lnTo>
                <a:lnTo>
                  <a:pt x="45992" y="7665"/>
                </a:lnTo>
                <a:lnTo>
                  <a:pt x="34494" y="15346"/>
                </a:lnTo>
                <a:lnTo>
                  <a:pt x="22996" y="23011"/>
                </a:lnTo>
                <a:lnTo>
                  <a:pt x="15325" y="38357"/>
                </a:lnTo>
                <a:lnTo>
                  <a:pt x="7670" y="49879"/>
                </a:lnTo>
                <a:lnTo>
                  <a:pt x="3843" y="69049"/>
                </a:lnTo>
                <a:lnTo>
                  <a:pt x="0" y="84395"/>
                </a:lnTo>
              </a:path>
            </a:pathLst>
          </a:custGeom>
          <a:ln w="1535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" name="object 15"/>
          <p:cNvSpPr/>
          <p:nvPr/>
        </p:nvSpPr>
        <p:spPr>
          <a:xfrm>
            <a:off x="1423327" y="4437188"/>
            <a:ext cx="28722" cy="25205"/>
          </a:xfrm>
          <a:custGeom>
            <a:avLst/>
            <a:gdLst/>
            <a:ahLst/>
            <a:cxnLst/>
            <a:rect l="l" t="t" r="r" b="b"/>
            <a:pathLst>
              <a:path w="31115" h="27304">
                <a:moveTo>
                  <a:pt x="30651" y="26851"/>
                </a:moveTo>
                <a:lnTo>
                  <a:pt x="30651" y="15346"/>
                </a:lnTo>
                <a:lnTo>
                  <a:pt x="22996" y="7665"/>
                </a:lnTo>
                <a:lnTo>
                  <a:pt x="15325" y="0"/>
                </a:lnTo>
                <a:lnTo>
                  <a:pt x="0" y="0"/>
                </a:lnTo>
              </a:path>
            </a:pathLst>
          </a:custGeom>
          <a:ln w="15352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6" name="object 16"/>
          <p:cNvSpPr/>
          <p:nvPr/>
        </p:nvSpPr>
        <p:spPr>
          <a:xfrm>
            <a:off x="1423327" y="4461973"/>
            <a:ext cx="28722" cy="28722"/>
          </a:xfrm>
          <a:custGeom>
            <a:avLst/>
            <a:gdLst/>
            <a:ahLst/>
            <a:cxnLst/>
            <a:rect l="l" t="t" r="r" b="b"/>
            <a:pathLst>
              <a:path w="31115" h="31114">
                <a:moveTo>
                  <a:pt x="0" y="30692"/>
                </a:moveTo>
                <a:lnTo>
                  <a:pt x="11498" y="26851"/>
                </a:lnTo>
                <a:lnTo>
                  <a:pt x="22996" y="19186"/>
                </a:lnTo>
                <a:lnTo>
                  <a:pt x="30651" y="11505"/>
                </a:lnTo>
                <a:lnTo>
                  <a:pt x="30651" y="0"/>
                </a:lnTo>
              </a:path>
            </a:pathLst>
          </a:custGeom>
          <a:ln w="1535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7" name="object 17"/>
          <p:cNvSpPr/>
          <p:nvPr/>
        </p:nvSpPr>
        <p:spPr>
          <a:xfrm>
            <a:off x="1356127" y="4408841"/>
            <a:ext cx="67408" cy="81475"/>
          </a:xfrm>
          <a:custGeom>
            <a:avLst/>
            <a:gdLst/>
            <a:ahLst/>
            <a:cxnLst/>
            <a:rect l="l" t="t" r="r" b="b"/>
            <a:pathLst>
              <a:path w="73025" h="88264">
                <a:moveTo>
                  <a:pt x="0" y="0"/>
                </a:moveTo>
                <a:lnTo>
                  <a:pt x="3843" y="15346"/>
                </a:lnTo>
                <a:lnTo>
                  <a:pt x="7670" y="34532"/>
                </a:lnTo>
                <a:lnTo>
                  <a:pt x="15325" y="46054"/>
                </a:lnTo>
                <a:lnTo>
                  <a:pt x="22996" y="61400"/>
                </a:lnTo>
                <a:lnTo>
                  <a:pt x="34494" y="72906"/>
                </a:lnTo>
                <a:lnTo>
                  <a:pt x="45992" y="80587"/>
                </a:lnTo>
                <a:lnTo>
                  <a:pt x="57475" y="84411"/>
                </a:lnTo>
                <a:lnTo>
                  <a:pt x="72800" y="88252"/>
                </a:lnTo>
              </a:path>
            </a:pathLst>
          </a:custGeom>
          <a:ln w="15354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8" name="object 18"/>
          <p:cNvSpPr/>
          <p:nvPr/>
        </p:nvSpPr>
        <p:spPr>
          <a:xfrm>
            <a:off x="1356127" y="4341558"/>
            <a:ext cx="46306" cy="67408"/>
          </a:xfrm>
          <a:custGeom>
            <a:avLst/>
            <a:gdLst/>
            <a:ahLst/>
            <a:cxnLst/>
            <a:rect l="l" t="t" r="r" b="b"/>
            <a:pathLst>
              <a:path w="50165" h="73025">
                <a:moveTo>
                  <a:pt x="49820" y="0"/>
                </a:moveTo>
                <a:lnTo>
                  <a:pt x="38322" y="0"/>
                </a:lnTo>
                <a:lnTo>
                  <a:pt x="30651" y="3840"/>
                </a:lnTo>
                <a:lnTo>
                  <a:pt x="22996" y="11505"/>
                </a:lnTo>
                <a:lnTo>
                  <a:pt x="15325" y="19186"/>
                </a:lnTo>
                <a:lnTo>
                  <a:pt x="11498" y="30692"/>
                </a:lnTo>
                <a:lnTo>
                  <a:pt x="3843" y="42197"/>
                </a:lnTo>
                <a:lnTo>
                  <a:pt x="3843" y="57544"/>
                </a:lnTo>
                <a:lnTo>
                  <a:pt x="0" y="72890"/>
                </a:lnTo>
              </a:path>
            </a:pathLst>
          </a:custGeom>
          <a:ln w="15355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9" name="object 19"/>
          <p:cNvSpPr/>
          <p:nvPr/>
        </p:nvSpPr>
        <p:spPr>
          <a:xfrm>
            <a:off x="1402114" y="4299047"/>
            <a:ext cx="0" cy="42789"/>
          </a:xfrm>
          <a:custGeom>
            <a:avLst/>
            <a:gdLst/>
            <a:ahLst/>
            <a:cxnLst/>
            <a:rect l="l" t="t" r="r" b="b"/>
            <a:pathLst>
              <a:path h="46354">
                <a:moveTo>
                  <a:pt x="0" y="46054"/>
                </a:moveTo>
                <a:lnTo>
                  <a:pt x="0" y="0"/>
                </a:lnTo>
              </a:path>
            </a:pathLst>
          </a:custGeom>
          <a:ln w="15358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0" name="object 20"/>
          <p:cNvSpPr/>
          <p:nvPr/>
        </p:nvSpPr>
        <p:spPr>
          <a:xfrm>
            <a:off x="1356127" y="4653233"/>
            <a:ext cx="67408" cy="84992"/>
          </a:xfrm>
          <a:custGeom>
            <a:avLst/>
            <a:gdLst/>
            <a:ahLst/>
            <a:cxnLst/>
            <a:rect l="l" t="t" r="r" b="b"/>
            <a:pathLst>
              <a:path w="73025" h="92075">
                <a:moveTo>
                  <a:pt x="72800" y="0"/>
                </a:moveTo>
                <a:lnTo>
                  <a:pt x="57475" y="0"/>
                </a:lnTo>
                <a:lnTo>
                  <a:pt x="45992" y="7665"/>
                </a:lnTo>
                <a:lnTo>
                  <a:pt x="15325" y="38357"/>
                </a:lnTo>
                <a:lnTo>
                  <a:pt x="3843" y="72890"/>
                </a:lnTo>
                <a:lnTo>
                  <a:pt x="0" y="88236"/>
                </a:lnTo>
                <a:lnTo>
                  <a:pt x="0" y="92077"/>
                </a:lnTo>
              </a:path>
            </a:pathLst>
          </a:custGeom>
          <a:ln w="15354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1" name="object 21"/>
          <p:cNvSpPr/>
          <p:nvPr/>
        </p:nvSpPr>
        <p:spPr>
          <a:xfrm>
            <a:off x="1423327" y="4653233"/>
            <a:ext cx="28722" cy="28722"/>
          </a:xfrm>
          <a:custGeom>
            <a:avLst/>
            <a:gdLst/>
            <a:ahLst/>
            <a:cxnLst/>
            <a:rect l="l" t="t" r="r" b="b"/>
            <a:pathLst>
              <a:path w="31115" h="31114">
                <a:moveTo>
                  <a:pt x="30651" y="30692"/>
                </a:moveTo>
                <a:lnTo>
                  <a:pt x="30651" y="19170"/>
                </a:lnTo>
                <a:lnTo>
                  <a:pt x="22996" y="7665"/>
                </a:lnTo>
                <a:lnTo>
                  <a:pt x="15325" y="3824"/>
                </a:lnTo>
                <a:lnTo>
                  <a:pt x="0" y="0"/>
                </a:lnTo>
              </a:path>
            </a:pathLst>
          </a:custGeom>
          <a:ln w="1535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2" name="object 22"/>
          <p:cNvSpPr/>
          <p:nvPr/>
        </p:nvSpPr>
        <p:spPr>
          <a:xfrm>
            <a:off x="1423327" y="4681564"/>
            <a:ext cx="28722" cy="28722"/>
          </a:xfrm>
          <a:custGeom>
            <a:avLst/>
            <a:gdLst/>
            <a:ahLst/>
            <a:cxnLst/>
            <a:rect l="l" t="t" r="r" b="b"/>
            <a:pathLst>
              <a:path w="31115" h="31114">
                <a:moveTo>
                  <a:pt x="0" y="30692"/>
                </a:moveTo>
                <a:lnTo>
                  <a:pt x="15325" y="26851"/>
                </a:lnTo>
                <a:lnTo>
                  <a:pt x="22996" y="19186"/>
                </a:lnTo>
                <a:lnTo>
                  <a:pt x="30651" y="11505"/>
                </a:lnTo>
                <a:lnTo>
                  <a:pt x="30651" y="0"/>
                </a:lnTo>
              </a:path>
            </a:pathLst>
          </a:custGeom>
          <a:ln w="1535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3" name="object 23"/>
          <p:cNvSpPr/>
          <p:nvPr/>
        </p:nvSpPr>
        <p:spPr>
          <a:xfrm>
            <a:off x="1356127" y="4738227"/>
            <a:ext cx="46306" cy="106680"/>
          </a:xfrm>
          <a:custGeom>
            <a:avLst/>
            <a:gdLst/>
            <a:ahLst/>
            <a:cxnLst/>
            <a:rect l="l" t="t" r="r" b="b"/>
            <a:pathLst>
              <a:path w="50165" h="115570">
                <a:moveTo>
                  <a:pt x="0" y="0"/>
                </a:moveTo>
                <a:lnTo>
                  <a:pt x="3843" y="11505"/>
                </a:lnTo>
                <a:lnTo>
                  <a:pt x="3843" y="26851"/>
                </a:lnTo>
                <a:lnTo>
                  <a:pt x="11498" y="38373"/>
                </a:lnTo>
                <a:lnTo>
                  <a:pt x="15325" y="49879"/>
                </a:lnTo>
                <a:lnTo>
                  <a:pt x="22996" y="57560"/>
                </a:lnTo>
                <a:lnTo>
                  <a:pt x="30651" y="65225"/>
                </a:lnTo>
                <a:lnTo>
                  <a:pt x="38322" y="69065"/>
                </a:lnTo>
                <a:lnTo>
                  <a:pt x="49820" y="69065"/>
                </a:lnTo>
                <a:lnTo>
                  <a:pt x="49820" y="115104"/>
                </a:lnTo>
              </a:path>
            </a:pathLst>
          </a:custGeom>
          <a:ln w="15357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4" name="object 24"/>
          <p:cNvSpPr/>
          <p:nvPr/>
        </p:nvSpPr>
        <p:spPr>
          <a:xfrm>
            <a:off x="2374701" y="4384055"/>
            <a:ext cx="120312" cy="435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5" name="object 25"/>
          <p:cNvSpPr/>
          <p:nvPr/>
        </p:nvSpPr>
        <p:spPr>
          <a:xfrm>
            <a:off x="2254483" y="5053447"/>
            <a:ext cx="347003" cy="344072"/>
          </a:xfrm>
          <a:custGeom>
            <a:avLst/>
            <a:gdLst/>
            <a:ahLst/>
            <a:cxnLst/>
            <a:rect l="l" t="t" r="r" b="b"/>
            <a:pathLst>
              <a:path w="375919" h="372745">
                <a:moveTo>
                  <a:pt x="187671" y="0"/>
                </a:moveTo>
                <a:lnTo>
                  <a:pt x="226105" y="3824"/>
                </a:lnTo>
                <a:lnTo>
                  <a:pt x="291171" y="30692"/>
                </a:lnTo>
                <a:lnTo>
                  <a:pt x="340928" y="80571"/>
                </a:lnTo>
                <a:lnTo>
                  <a:pt x="360224" y="115104"/>
                </a:lnTo>
                <a:lnTo>
                  <a:pt x="375534" y="187994"/>
                </a:lnTo>
                <a:lnTo>
                  <a:pt x="371707" y="222527"/>
                </a:lnTo>
                <a:lnTo>
                  <a:pt x="360224" y="260900"/>
                </a:lnTo>
                <a:lnTo>
                  <a:pt x="317963" y="318460"/>
                </a:lnTo>
                <a:lnTo>
                  <a:pt x="260552" y="356818"/>
                </a:lnTo>
                <a:lnTo>
                  <a:pt x="187671" y="372164"/>
                </a:lnTo>
                <a:lnTo>
                  <a:pt x="149397" y="368340"/>
                </a:lnTo>
                <a:lnTo>
                  <a:pt x="84331" y="341472"/>
                </a:lnTo>
                <a:lnTo>
                  <a:pt x="34478" y="291593"/>
                </a:lnTo>
                <a:lnTo>
                  <a:pt x="3827" y="222527"/>
                </a:lnTo>
                <a:lnTo>
                  <a:pt x="0" y="187994"/>
                </a:lnTo>
                <a:lnTo>
                  <a:pt x="3827" y="149637"/>
                </a:lnTo>
                <a:lnTo>
                  <a:pt x="34478" y="80571"/>
                </a:lnTo>
                <a:lnTo>
                  <a:pt x="84331" y="30692"/>
                </a:lnTo>
                <a:lnTo>
                  <a:pt x="149397" y="3824"/>
                </a:lnTo>
                <a:lnTo>
                  <a:pt x="187671" y="0"/>
                </a:lnTo>
                <a:close/>
              </a:path>
            </a:pathLst>
          </a:custGeom>
          <a:ln w="15353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6" name="object 26"/>
          <p:cNvSpPr/>
          <p:nvPr/>
        </p:nvSpPr>
        <p:spPr>
          <a:xfrm>
            <a:off x="2392388" y="4961353"/>
            <a:ext cx="81475" cy="81475"/>
          </a:xfrm>
          <a:custGeom>
            <a:avLst/>
            <a:gdLst/>
            <a:ahLst/>
            <a:cxnLst/>
            <a:rect l="l" t="t" r="r" b="b"/>
            <a:pathLst>
              <a:path w="88264" h="88264">
                <a:moveTo>
                  <a:pt x="0" y="88247"/>
                </a:moveTo>
                <a:lnTo>
                  <a:pt x="88124" y="88247"/>
                </a:lnTo>
                <a:lnTo>
                  <a:pt x="88124" y="0"/>
                </a:lnTo>
                <a:lnTo>
                  <a:pt x="0" y="0"/>
                </a:lnTo>
                <a:lnTo>
                  <a:pt x="0" y="882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7" name="object 27"/>
          <p:cNvSpPr/>
          <p:nvPr/>
        </p:nvSpPr>
        <p:spPr>
          <a:xfrm>
            <a:off x="2392389" y="4961353"/>
            <a:ext cx="81475" cy="81475"/>
          </a:xfrm>
          <a:custGeom>
            <a:avLst/>
            <a:gdLst/>
            <a:ahLst/>
            <a:cxnLst/>
            <a:rect l="l" t="t" r="r" b="b"/>
            <a:pathLst>
              <a:path w="88264" h="88264">
                <a:moveTo>
                  <a:pt x="0" y="88247"/>
                </a:moveTo>
                <a:lnTo>
                  <a:pt x="88124" y="88247"/>
                </a:lnTo>
                <a:lnTo>
                  <a:pt x="88124" y="0"/>
                </a:lnTo>
                <a:lnTo>
                  <a:pt x="0" y="0"/>
                </a:lnTo>
                <a:lnTo>
                  <a:pt x="0" y="88247"/>
                </a:lnTo>
                <a:close/>
              </a:path>
            </a:pathLst>
          </a:custGeom>
          <a:ln w="15353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8" name="object 28"/>
          <p:cNvSpPr/>
          <p:nvPr/>
        </p:nvSpPr>
        <p:spPr>
          <a:xfrm>
            <a:off x="2399454" y="5396988"/>
            <a:ext cx="81475" cy="81475"/>
          </a:xfrm>
          <a:custGeom>
            <a:avLst/>
            <a:gdLst/>
            <a:ahLst/>
            <a:cxnLst/>
            <a:rect l="l" t="t" r="r" b="b"/>
            <a:pathLst>
              <a:path w="88264" h="88264">
                <a:moveTo>
                  <a:pt x="0" y="88247"/>
                </a:moveTo>
                <a:lnTo>
                  <a:pt x="88124" y="88247"/>
                </a:lnTo>
                <a:lnTo>
                  <a:pt x="88124" y="0"/>
                </a:lnTo>
                <a:lnTo>
                  <a:pt x="0" y="0"/>
                </a:lnTo>
                <a:lnTo>
                  <a:pt x="0" y="882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9" name="object 29"/>
          <p:cNvSpPr/>
          <p:nvPr/>
        </p:nvSpPr>
        <p:spPr>
          <a:xfrm>
            <a:off x="2399454" y="5396988"/>
            <a:ext cx="81475" cy="81475"/>
          </a:xfrm>
          <a:custGeom>
            <a:avLst/>
            <a:gdLst/>
            <a:ahLst/>
            <a:cxnLst/>
            <a:rect l="l" t="t" r="r" b="b"/>
            <a:pathLst>
              <a:path w="88264" h="88264">
                <a:moveTo>
                  <a:pt x="0" y="88247"/>
                </a:moveTo>
                <a:lnTo>
                  <a:pt x="88124" y="88247"/>
                </a:lnTo>
                <a:lnTo>
                  <a:pt x="88124" y="0"/>
                </a:lnTo>
                <a:lnTo>
                  <a:pt x="0" y="0"/>
                </a:lnTo>
                <a:lnTo>
                  <a:pt x="0" y="88247"/>
                </a:lnTo>
                <a:close/>
              </a:path>
            </a:pathLst>
          </a:custGeom>
          <a:ln w="15353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0" name="object 30"/>
          <p:cNvSpPr/>
          <p:nvPr/>
        </p:nvSpPr>
        <p:spPr>
          <a:xfrm>
            <a:off x="2438317" y="4816146"/>
            <a:ext cx="0" cy="138332"/>
          </a:xfrm>
          <a:custGeom>
            <a:avLst/>
            <a:gdLst/>
            <a:ahLst/>
            <a:cxnLst/>
            <a:rect l="l" t="t" r="r" b="b"/>
            <a:pathLst>
              <a:path h="149860">
                <a:moveTo>
                  <a:pt x="0" y="0"/>
                </a:moveTo>
                <a:lnTo>
                  <a:pt x="0" y="149637"/>
                </a:lnTo>
              </a:path>
            </a:pathLst>
          </a:custGeom>
          <a:ln w="153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1" name="object 31"/>
          <p:cNvSpPr/>
          <p:nvPr/>
        </p:nvSpPr>
        <p:spPr>
          <a:xfrm>
            <a:off x="1402114" y="4844477"/>
            <a:ext cx="0" cy="804202"/>
          </a:xfrm>
          <a:custGeom>
            <a:avLst/>
            <a:gdLst/>
            <a:ahLst/>
            <a:cxnLst/>
            <a:rect l="l" t="t" r="r" b="b"/>
            <a:pathLst>
              <a:path h="871220">
                <a:moveTo>
                  <a:pt x="0" y="0"/>
                </a:moveTo>
                <a:lnTo>
                  <a:pt x="0" y="870971"/>
                </a:lnTo>
              </a:path>
            </a:pathLst>
          </a:custGeom>
          <a:ln w="153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2" name="object 32"/>
          <p:cNvSpPr/>
          <p:nvPr/>
        </p:nvSpPr>
        <p:spPr>
          <a:xfrm>
            <a:off x="2441997" y="5478447"/>
            <a:ext cx="0" cy="174088"/>
          </a:xfrm>
          <a:custGeom>
            <a:avLst/>
            <a:gdLst/>
            <a:ahLst/>
            <a:cxnLst/>
            <a:rect l="l" t="t" r="r" b="b"/>
            <a:pathLst>
              <a:path h="188595">
                <a:moveTo>
                  <a:pt x="0" y="0"/>
                </a:moveTo>
                <a:lnTo>
                  <a:pt x="0" y="188007"/>
                </a:lnTo>
              </a:path>
            </a:pathLst>
          </a:custGeom>
          <a:ln w="153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3" name="object 33"/>
          <p:cNvSpPr/>
          <p:nvPr/>
        </p:nvSpPr>
        <p:spPr>
          <a:xfrm>
            <a:off x="1402114" y="3335632"/>
            <a:ext cx="0" cy="967154"/>
          </a:xfrm>
          <a:custGeom>
            <a:avLst/>
            <a:gdLst/>
            <a:ahLst/>
            <a:cxnLst/>
            <a:rect l="l" t="t" r="r" b="b"/>
            <a:pathLst>
              <a:path h="1047750">
                <a:moveTo>
                  <a:pt x="0" y="0"/>
                </a:moveTo>
                <a:lnTo>
                  <a:pt x="0" y="1047539"/>
                </a:lnTo>
              </a:path>
            </a:pathLst>
          </a:custGeom>
          <a:ln w="153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4" name="object 34"/>
          <p:cNvSpPr/>
          <p:nvPr/>
        </p:nvSpPr>
        <p:spPr>
          <a:xfrm>
            <a:off x="2438317" y="4100696"/>
            <a:ext cx="0" cy="280182"/>
          </a:xfrm>
          <a:custGeom>
            <a:avLst/>
            <a:gdLst/>
            <a:ahLst/>
            <a:cxnLst/>
            <a:rect l="l" t="t" r="r" b="b"/>
            <a:pathLst>
              <a:path h="303529">
                <a:moveTo>
                  <a:pt x="0" y="0"/>
                </a:moveTo>
                <a:lnTo>
                  <a:pt x="0" y="303130"/>
                </a:lnTo>
              </a:path>
            </a:pathLst>
          </a:custGeom>
          <a:ln w="153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5" name="object 35"/>
          <p:cNvSpPr/>
          <p:nvPr/>
        </p:nvSpPr>
        <p:spPr>
          <a:xfrm>
            <a:off x="3446403" y="3328570"/>
            <a:ext cx="0" cy="1137138"/>
          </a:xfrm>
          <a:custGeom>
            <a:avLst/>
            <a:gdLst/>
            <a:ahLst/>
            <a:cxnLst/>
            <a:rect l="l" t="t" r="r" b="b"/>
            <a:pathLst>
              <a:path h="1231900">
                <a:moveTo>
                  <a:pt x="0" y="0"/>
                </a:moveTo>
                <a:lnTo>
                  <a:pt x="0" y="1231693"/>
                </a:lnTo>
              </a:path>
            </a:pathLst>
          </a:custGeom>
          <a:ln w="153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6" name="object 36"/>
          <p:cNvSpPr/>
          <p:nvPr/>
        </p:nvSpPr>
        <p:spPr>
          <a:xfrm>
            <a:off x="3446403" y="4741771"/>
            <a:ext cx="0" cy="906779"/>
          </a:xfrm>
          <a:custGeom>
            <a:avLst/>
            <a:gdLst/>
            <a:ahLst/>
            <a:cxnLst/>
            <a:rect l="l" t="t" r="r" b="b"/>
            <a:pathLst>
              <a:path h="982345">
                <a:moveTo>
                  <a:pt x="0" y="0"/>
                </a:moveTo>
                <a:lnTo>
                  <a:pt x="0" y="982234"/>
                </a:lnTo>
              </a:path>
            </a:pathLst>
          </a:custGeom>
          <a:ln w="153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7" name="object 37"/>
          <p:cNvSpPr/>
          <p:nvPr/>
        </p:nvSpPr>
        <p:spPr>
          <a:xfrm>
            <a:off x="1398581" y="3321510"/>
            <a:ext cx="2051538" cy="0"/>
          </a:xfrm>
          <a:custGeom>
            <a:avLst/>
            <a:gdLst/>
            <a:ahLst/>
            <a:cxnLst/>
            <a:rect l="l" t="t" r="r" b="b"/>
            <a:pathLst>
              <a:path w="2222500">
                <a:moveTo>
                  <a:pt x="2222301" y="0"/>
                </a:moveTo>
                <a:lnTo>
                  <a:pt x="0" y="0"/>
                </a:lnTo>
              </a:path>
            </a:pathLst>
          </a:custGeom>
          <a:ln w="153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8" name="object 38"/>
          <p:cNvSpPr/>
          <p:nvPr/>
        </p:nvSpPr>
        <p:spPr>
          <a:xfrm>
            <a:off x="1402114" y="5651993"/>
            <a:ext cx="2040988" cy="0"/>
          </a:xfrm>
          <a:custGeom>
            <a:avLst/>
            <a:gdLst/>
            <a:ahLst/>
            <a:cxnLst/>
            <a:rect l="l" t="t" r="r" b="b"/>
            <a:pathLst>
              <a:path w="2211070">
                <a:moveTo>
                  <a:pt x="2210818" y="0"/>
                </a:moveTo>
                <a:lnTo>
                  <a:pt x="0" y="0"/>
                </a:lnTo>
              </a:path>
            </a:pathLst>
          </a:custGeom>
          <a:ln w="153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9" name="object 39"/>
          <p:cNvSpPr/>
          <p:nvPr/>
        </p:nvSpPr>
        <p:spPr>
          <a:xfrm>
            <a:off x="3205864" y="4465518"/>
            <a:ext cx="446062" cy="276665"/>
          </a:xfrm>
          <a:custGeom>
            <a:avLst/>
            <a:gdLst/>
            <a:ahLst/>
            <a:cxnLst/>
            <a:rect l="l" t="t" r="r" b="b"/>
            <a:pathLst>
              <a:path w="483235" h="299720">
                <a:moveTo>
                  <a:pt x="0" y="299274"/>
                </a:moveTo>
                <a:lnTo>
                  <a:pt x="482766" y="299274"/>
                </a:lnTo>
                <a:lnTo>
                  <a:pt x="482766" y="0"/>
                </a:lnTo>
                <a:lnTo>
                  <a:pt x="0" y="0"/>
                </a:lnTo>
                <a:lnTo>
                  <a:pt x="0" y="2992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0" name="object 40"/>
          <p:cNvSpPr/>
          <p:nvPr/>
        </p:nvSpPr>
        <p:spPr>
          <a:xfrm>
            <a:off x="3205864" y="4465518"/>
            <a:ext cx="446062" cy="276665"/>
          </a:xfrm>
          <a:custGeom>
            <a:avLst/>
            <a:gdLst/>
            <a:ahLst/>
            <a:cxnLst/>
            <a:rect l="l" t="t" r="r" b="b"/>
            <a:pathLst>
              <a:path w="483235" h="299720">
                <a:moveTo>
                  <a:pt x="0" y="299274"/>
                </a:moveTo>
                <a:lnTo>
                  <a:pt x="482766" y="299274"/>
                </a:lnTo>
                <a:lnTo>
                  <a:pt x="482766" y="0"/>
                </a:lnTo>
                <a:lnTo>
                  <a:pt x="0" y="0"/>
                </a:lnTo>
                <a:lnTo>
                  <a:pt x="0" y="299274"/>
                </a:lnTo>
                <a:close/>
              </a:path>
            </a:pathLst>
          </a:custGeom>
          <a:ln w="15350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1" name="object 41"/>
          <p:cNvSpPr/>
          <p:nvPr/>
        </p:nvSpPr>
        <p:spPr>
          <a:xfrm>
            <a:off x="2537390" y="4532801"/>
            <a:ext cx="173264" cy="1735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2" name="object 42"/>
          <p:cNvSpPr/>
          <p:nvPr/>
        </p:nvSpPr>
        <p:spPr>
          <a:xfrm>
            <a:off x="2523257" y="4982603"/>
            <a:ext cx="99646" cy="0"/>
          </a:xfrm>
          <a:custGeom>
            <a:avLst/>
            <a:gdLst/>
            <a:ahLst/>
            <a:cxnLst/>
            <a:rect l="l" t="t" r="r" b="b"/>
            <a:pathLst>
              <a:path w="107950">
                <a:moveTo>
                  <a:pt x="0" y="0"/>
                </a:moveTo>
                <a:lnTo>
                  <a:pt x="107327" y="0"/>
                </a:lnTo>
              </a:path>
            </a:pathLst>
          </a:custGeom>
          <a:ln w="76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3" name="object 43"/>
          <p:cNvSpPr/>
          <p:nvPr/>
        </p:nvSpPr>
        <p:spPr>
          <a:xfrm>
            <a:off x="2572719" y="4933016"/>
            <a:ext cx="0" cy="103163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111279"/>
                </a:moveTo>
                <a:lnTo>
                  <a:pt x="0" y="0"/>
                </a:lnTo>
                <a:lnTo>
                  <a:pt x="0" y="1112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4" name="object 44"/>
          <p:cNvSpPr/>
          <p:nvPr/>
        </p:nvSpPr>
        <p:spPr>
          <a:xfrm>
            <a:off x="3251794" y="4532802"/>
            <a:ext cx="353742" cy="1239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5" name="object 45"/>
          <p:cNvSpPr/>
          <p:nvPr/>
        </p:nvSpPr>
        <p:spPr>
          <a:xfrm>
            <a:off x="2530323" y="5443025"/>
            <a:ext cx="46306" cy="14654"/>
          </a:xfrm>
          <a:custGeom>
            <a:avLst/>
            <a:gdLst/>
            <a:ahLst/>
            <a:cxnLst/>
            <a:rect l="l" t="t" r="r" b="b"/>
            <a:pathLst>
              <a:path w="50164" h="15875">
                <a:moveTo>
                  <a:pt x="0" y="15347"/>
                </a:moveTo>
                <a:lnTo>
                  <a:pt x="49809" y="15347"/>
                </a:lnTo>
                <a:lnTo>
                  <a:pt x="49809" y="0"/>
                </a:lnTo>
                <a:lnTo>
                  <a:pt x="0" y="0"/>
                </a:lnTo>
                <a:lnTo>
                  <a:pt x="0" y="153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6" name="object 46"/>
          <p:cNvSpPr/>
          <p:nvPr/>
        </p:nvSpPr>
        <p:spPr>
          <a:xfrm>
            <a:off x="3754069" y="4423014"/>
            <a:ext cx="99646" cy="0"/>
          </a:xfrm>
          <a:custGeom>
            <a:avLst/>
            <a:gdLst/>
            <a:ahLst/>
            <a:cxnLst/>
            <a:rect l="l" t="t" r="r" b="b"/>
            <a:pathLst>
              <a:path w="107950">
                <a:moveTo>
                  <a:pt x="0" y="0"/>
                </a:moveTo>
                <a:lnTo>
                  <a:pt x="107327" y="0"/>
                </a:lnTo>
              </a:path>
            </a:pathLst>
          </a:custGeom>
          <a:ln w="76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7" name="object 47"/>
          <p:cNvSpPr/>
          <p:nvPr/>
        </p:nvSpPr>
        <p:spPr>
          <a:xfrm>
            <a:off x="3803532" y="4369890"/>
            <a:ext cx="0" cy="103163"/>
          </a:xfrm>
          <a:custGeom>
            <a:avLst/>
            <a:gdLst/>
            <a:ahLst/>
            <a:cxnLst/>
            <a:rect l="l" t="t" r="r" b="b"/>
            <a:pathLst>
              <a:path h="111760">
                <a:moveTo>
                  <a:pt x="0" y="111263"/>
                </a:moveTo>
                <a:lnTo>
                  <a:pt x="0" y="0"/>
                </a:lnTo>
                <a:lnTo>
                  <a:pt x="0" y="1112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8" name="object 48"/>
          <p:cNvSpPr/>
          <p:nvPr/>
        </p:nvSpPr>
        <p:spPr>
          <a:xfrm>
            <a:off x="3722273" y="4550513"/>
            <a:ext cx="131298" cy="131298"/>
          </a:xfrm>
          <a:custGeom>
            <a:avLst/>
            <a:gdLst/>
            <a:ahLst/>
            <a:cxnLst/>
            <a:rect l="l" t="t" r="r" b="b"/>
            <a:pathLst>
              <a:path w="142239" h="142239">
                <a:moveTo>
                  <a:pt x="45929" y="3840"/>
                </a:moveTo>
                <a:lnTo>
                  <a:pt x="3827" y="3840"/>
                </a:lnTo>
                <a:lnTo>
                  <a:pt x="7654" y="7681"/>
                </a:lnTo>
                <a:lnTo>
                  <a:pt x="11482" y="7681"/>
                </a:lnTo>
                <a:lnTo>
                  <a:pt x="15309" y="11521"/>
                </a:lnTo>
                <a:lnTo>
                  <a:pt x="15309" y="15346"/>
                </a:lnTo>
                <a:lnTo>
                  <a:pt x="19137" y="23027"/>
                </a:lnTo>
                <a:lnTo>
                  <a:pt x="68893" y="141972"/>
                </a:lnTo>
                <a:lnTo>
                  <a:pt x="72721" y="141972"/>
                </a:lnTo>
                <a:lnTo>
                  <a:pt x="85601" y="111279"/>
                </a:lnTo>
                <a:lnTo>
                  <a:pt x="76548" y="111279"/>
                </a:lnTo>
                <a:lnTo>
                  <a:pt x="42101" y="30692"/>
                </a:lnTo>
                <a:lnTo>
                  <a:pt x="38274" y="19186"/>
                </a:lnTo>
                <a:lnTo>
                  <a:pt x="38274" y="11521"/>
                </a:lnTo>
                <a:lnTo>
                  <a:pt x="45929" y="3840"/>
                </a:lnTo>
                <a:close/>
              </a:path>
              <a:path w="142239" h="142239">
                <a:moveTo>
                  <a:pt x="134119" y="3840"/>
                </a:moveTo>
                <a:lnTo>
                  <a:pt x="107327" y="3840"/>
                </a:lnTo>
                <a:lnTo>
                  <a:pt x="114982" y="11521"/>
                </a:lnTo>
                <a:lnTo>
                  <a:pt x="114982" y="15346"/>
                </a:lnTo>
                <a:lnTo>
                  <a:pt x="111154" y="19186"/>
                </a:lnTo>
                <a:lnTo>
                  <a:pt x="107327" y="30692"/>
                </a:lnTo>
                <a:lnTo>
                  <a:pt x="76548" y="111279"/>
                </a:lnTo>
                <a:lnTo>
                  <a:pt x="85601" y="111279"/>
                </a:lnTo>
                <a:lnTo>
                  <a:pt x="122637" y="23027"/>
                </a:lnTo>
                <a:lnTo>
                  <a:pt x="130292" y="7681"/>
                </a:lnTo>
                <a:lnTo>
                  <a:pt x="134119" y="3840"/>
                </a:lnTo>
                <a:close/>
              </a:path>
              <a:path w="142239" h="142239">
                <a:moveTo>
                  <a:pt x="53584" y="0"/>
                </a:moveTo>
                <a:lnTo>
                  <a:pt x="0" y="0"/>
                </a:lnTo>
                <a:lnTo>
                  <a:pt x="0" y="3840"/>
                </a:lnTo>
                <a:lnTo>
                  <a:pt x="53584" y="3840"/>
                </a:lnTo>
                <a:lnTo>
                  <a:pt x="53584" y="0"/>
                </a:lnTo>
                <a:close/>
              </a:path>
              <a:path w="142239" h="142239">
                <a:moveTo>
                  <a:pt x="141774" y="0"/>
                </a:moveTo>
                <a:lnTo>
                  <a:pt x="99513" y="0"/>
                </a:lnTo>
                <a:lnTo>
                  <a:pt x="99513" y="3840"/>
                </a:lnTo>
                <a:lnTo>
                  <a:pt x="141774" y="3840"/>
                </a:lnTo>
                <a:lnTo>
                  <a:pt x="1417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9" name="object 49"/>
          <p:cNvSpPr/>
          <p:nvPr/>
        </p:nvSpPr>
        <p:spPr>
          <a:xfrm>
            <a:off x="3778801" y="4819690"/>
            <a:ext cx="49823" cy="14654"/>
          </a:xfrm>
          <a:custGeom>
            <a:avLst/>
            <a:gdLst/>
            <a:ahLst/>
            <a:cxnLst/>
            <a:rect l="l" t="t" r="r" b="b"/>
            <a:pathLst>
              <a:path w="53975" h="15875">
                <a:moveTo>
                  <a:pt x="0" y="15347"/>
                </a:moveTo>
                <a:lnTo>
                  <a:pt x="53641" y="15347"/>
                </a:lnTo>
                <a:lnTo>
                  <a:pt x="53641" y="0"/>
                </a:lnTo>
                <a:lnTo>
                  <a:pt x="0" y="0"/>
                </a:lnTo>
                <a:lnTo>
                  <a:pt x="0" y="153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0" name="object 50"/>
          <p:cNvSpPr/>
          <p:nvPr/>
        </p:nvSpPr>
        <p:spPr>
          <a:xfrm>
            <a:off x="3856674" y="4653233"/>
            <a:ext cx="28722" cy="70925"/>
          </a:xfrm>
          <a:custGeom>
            <a:avLst/>
            <a:gdLst/>
            <a:ahLst/>
            <a:cxnLst/>
            <a:rect l="l" t="t" r="r" b="b"/>
            <a:pathLst>
              <a:path w="31114" h="76835">
                <a:moveTo>
                  <a:pt x="19137" y="23011"/>
                </a:moveTo>
                <a:lnTo>
                  <a:pt x="7654" y="23011"/>
                </a:lnTo>
                <a:lnTo>
                  <a:pt x="7654" y="72890"/>
                </a:lnTo>
                <a:lnTo>
                  <a:pt x="11482" y="76730"/>
                </a:lnTo>
                <a:lnTo>
                  <a:pt x="26792" y="76730"/>
                </a:lnTo>
                <a:lnTo>
                  <a:pt x="30619" y="72890"/>
                </a:lnTo>
                <a:lnTo>
                  <a:pt x="22964" y="72890"/>
                </a:lnTo>
                <a:lnTo>
                  <a:pt x="22964" y="69049"/>
                </a:lnTo>
                <a:lnTo>
                  <a:pt x="19137" y="69049"/>
                </a:lnTo>
                <a:lnTo>
                  <a:pt x="19137" y="23011"/>
                </a:lnTo>
                <a:close/>
              </a:path>
              <a:path w="31114" h="76835">
                <a:moveTo>
                  <a:pt x="30619" y="69049"/>
                </a:moveTo>
                <a:lnTo>
                  <a:pt x="26792" y="69049"/>
                </a:lnTo>
                <a:lnTo>
                  <a:pt x="26792" y="72890"/>
                </a:lnTo>
                <a:lnTo>
                  <a:pt x="30619" y="72890"/>
                </a:lnTo>
                <a:lnTo>
                  <a:pt x="30619" y="69049"/>
                </a:lnTo>
                <a:close/>
              </a:path>
              <a:path w="31114" h="76835">
                <a:moveTo>
                  <a:pt x="30619" y="19170"/>
                </a:moveTo>
                <a:lnTo>
                  <a:pt x="3827" y="19170"/>
                </a:lnTo>
                <a:lnTo>
                  <a:pt x="0" y="23011"/>
                </a:lnTo>
                <a:lnTo>
                  <a:pt x="30619" y="23011"/>
                </a:lnTo>
                <a:lnTo>
                  <a:pt x="30619" y="19170"/>
                </a:lnTo>
                <a:close/>
              </a:path>
              <a:path w="31114" h="76835">
                <a:moveTo>
                  <a:pt x="19137" y="0"/>
                </a:moveTo>
                <a:lnTo>
                  <a:pt x="15309" y="0"/>
                </a:lnTo>
                <a:lnTo>
                  <a:pt x="15309" y="7665"/>
                </a:lnTo>
                <a:lnTo>
                  <a:pt x="7654" y="15346"/>
                </a:lnTo>
                <a:lnTo>
                  <a:pt x="7654" y="19170"/>
                </a:lnTo>
                <a:lnTo>
                  <a:pt x="19137" y="19170"/>
                </a:lnTo>
                <a:lnTo>
                  <a:pt x="191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1" name="object 51"/>
          <p:cNvSpPr/>
          <p:nvPr/>
        </p:nvSpPr>
        <p:spPr>
          <a:xfrm>
            <a:off x="2671790" y="5141986"/>
            <a:ext cx="166198" cy="19833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2" name="object 52"/>
          <p:cNvSpPr/>
          <p:nvPr/>
        </p:nvSpPr>
        <p:spPr>
          <a:xfrm>
            <a:off x="2028121" y="5223449"/>
            <a:ext cx="396239" cy="269631"/>
          </a:xfrm>
          <a:custGeom>
            <a:avLst/>
            <a:gdLst/>
            <a:ahLst/>
            <a:cxnLst/>
            <a:rect l="l" t="t" r="r" b="b"/>
            <a:pathLst>
              <a:path w="429260" h="292100">
                <a:moveTo>
                  <a:pt x="383141" y="23011"/>
                </a:moveTo>
                <a:lnTo>
                  <a:pt x="379314" y="26851"/>
                </a:lnTo>
                <a:lnTo>
                  <a:pt x="379314" y="34532"/>
                </a:lnTo>
                <a:lnTo>
                  <a:pt x="383141" y="38357"/>
                </a:lnTo>
                <a:lnTo>
                  <a:pt x="390796" y="38357"/>
                </a:lnTo>
                <a:lnTo>
                  <a:pt x="383141" y="23011"/>
                </a:lnTo>
                <a:close/>
              </a:path>
              <a:path w="429260" h="292100">
                <a:moveTo>
                  <a:pt x="413761" y="0"/>
                </a:moveTo>
                <a:lnTo>
                  <a:pt x="383141" y="23011"/>
                </a:lnTo>
                <a:lnTo>
                  <a:pt x="390796" y="38357"/>
                </a:lnTo>
                <a:lnTo>
                  <a:pt x="425243" y="15346"/>
                </a:lnTo>
                <a:lnTo>
                  <a:pt x="413761" y="0"/>
                </a:lnTo>
                <a:close/>
              </a:path>
              <a:path w="429260" h="292100">
                <a:moveTo>
                  <a:pt x="425243" y="0"/>
                </a:moveTo>
                <a:lnTo>
                  <a:pt x="413761" y="0"/>
                </a:lnTo>
                <a:lnTo>
                  <a:pt x="425243" y="15346"/>
                </a:lnTo>
                <a:lnTo>
                  <a:pt x="425243" y="11505"/>
                </a:lnTo>
                <a:lnTo>
                  <a:pt x="429070" y="7665"/>
                </a:lnTo>
                <a:lnTo>
                  <a:pt x="425243" y="3824"/>
                </a:lnTo>
                <a:lnTo>
                  <a:pt x="425243" y="0"/>
                </a:lnTo>
                <a:close/>
              </a:path>
              <a:path w="429260" h="292100">
                <a:moveTo>
                  <a:pt x="314184" y="69049"/>
                </a:moveTo>
                <a:lnTo>
                  <a:pt x="314184" y="80571"/>
                </a:lnTo>
                <a:lnTo>
                  <a:pt x="318011" y="84411"/>
                </a:lnTo>
                <a:lnTo>
                  <a:pt x="321854" y="84411"/>
                </a:lnTo>
                <a:lnTo>
                  <a:pt x="325730" y="80571"/>
                </a:lnTo>
                <a:lnTo>
                  <a:pt x="314184" y="69049"/>
                </a:lnTo>
                <a:close/>
              </a:path>
              <a:path w="429260" h="292100">
                <a:moveTo>
                  <a:pt x="348694" y="46038"/>
                </a:moveTo>
                <a:lnTo>
                  <a:pt x="314184" y="69049"/>
                </a:lnTo>
                <a:lnTo>
                  <a:pt x="325730" y="80571"/>
                </a:lnTo>
                <a:lnTo>
                  <a:pt x="356349" y="57544"/>
                </a:lnTo>
                <a:lnTo>
                  <a:pt x="348694" y="46038"/>
                </a:lnTo>
                <a:close/>
              </a:path>
              <a:path w="429260" h="292100">
                <a:moveTo>
                  <a:pt x="356349" y="46038"/>
                </a:moveTo>
                <a:lnTo>
                  <a:pt x="348694" y="46038"/>
                </a:lnTo>
                <a:lnTo>
                  <a:pt x="356349" y="57544"/>
                </a:lnTo>
                <a:lnTo>
                  <a:pt x="360177" y="57544"/>
                </a:lnTo>
                <a:lnTo>
                  <a:pt x="360177" y="49879"/>
                </a:lnTo>
                <a:lnTo>
                  <a:pt x="356349" y="46038"/>
                </a:lnTo>
                <a:close/>
              </a:path>
              <a:path w="429260" h="292100">
                <a:moveTo>
                  <a:pt x="249053" y="111263"/>
                </a:moveTo>
                <a:lnTo>
                  <a:pt x="249053" y="115104"/>
                </a:lnTo>
                <a:lnTo>
                  <a:pt x="245226" y="118928"/>
                </a:lnTo>
                <a:lnTo>
                  <a:pt x="245226" y="122769"/>
                </a:lnTo>
                <a:lnTo>
                  <a:pt x="249053" y="122769"/>
                </a:lnTo>
                <a:lnTo>
                  <a:pt x="249053" y="126609"/>
                </a:lnTo>
                <a:lnTo>
                  <a:pt x="260552" y="126609"/>
                </a:lnTo>
                <a:lnTo>
                  <a:pt x="249053" y="111263"/>
                </a:lnTo>
                <a:close/>
              </a:path>
              <a:path w="429260" h="292100">
                <a:moveTo>
                  <a:pt x="283532" y="92077"/>
                </a:moveTo>
                <a:lnTo>
                  <a:pt x="249053" y="111263"/>
                </a:lnTo>
                <a:lnTo>
                  <a:pt x="260552" y="126609"/>
                </a:lnTo>
                <a:lnTo>
                  <a:pt x="291203" y="103582"/>
                </a:lnTo>
                <a:lnTo>
                  <a:pt x="283532" y="92077"/>
                </a:lnTo>
                <a:close/>
              </a:path>
              <a:path w="429260" h="292100">
                <a:moveTo>
                  <a:pt x="287360" y="88236"/>
                </a:moveTo>
                <a:lnTo>
                  <a:pt x="283532" y="92077"/>
                </a:lnTo>
                <a:lnTo>
                  <a:pt x="291203" y="103582"/>
                </a:lnTo>
                <a:lnTo>
                  <a:pt x="295030" y="103582"/>
                </a:lnTo>
                <a:lnTo>
                  <a:pt x="295030" y="92077"/>
                </a:lnTo>
                <a:lnTo>
                  <a:pt x="291203" y="92077"/>
                </a:lnTo>
                <a:lnTo>
                  <a:pt x="287360" y="88236"/>
                </a:lnTo>
                <a:close/>
              </a:path>
              <a:path w="429260" h="292100">
                <a:moveTo>
                  <a:pt x="183907" y="157302"/>
                </a:moveTo>
                <a:lnTo>
                  <a:pt x="180080" y="161142"/>
                </a:lnTo>
                <a:lnTo>
                  <a:pt x="180080" y="168807"/>
                </a:lnTo>
                <a:lnTo>
                  <a:pt x="183907" y="172648"/>
                </a:lnTo>
                <a:lnTo>
                  <a:pt x="191578" y="172648"/>
                </a:lnTo>
                <a:lnTo>
                  <a:pt x="183907" y="157302"/>
                </a:lnTo>
                <a:close/>
              </a:path>
              <a:path w="429260" h="292100">
                <a:moveTo>
                  <a:pt x="218402" y="134290"/>
                </a:moveTo>
                <a:lnTo>
                  <a:pt x="183907" y="157302"/>
                </a:lnTo>
                <a:lnTo>
                  <a:pt x="191578" y="172648"/>
                </a:lnTo>
                <a:lnTo>
                  <a:pt x="226057" y="149637"/>
                </a:lnTo>
                <a:lnTo>
                  <a:pt x="218402" y="134290"/>
                </a:lnTo>
                <a:close/>
              </a:path>
              <a:path w="429260" h="292100">
                <a:moveTo>
                  <a:pt x="226057" y="134290"/>
                </a:moveTo>
                <a:lnTo>
                  <a:pt x="218402" y="134290"/>
                </a:lnTo>
                <a:lnTo>
                  <a:pt x="226057" y="149637"/>
                </a:lnTo>
                <a:lnTo>
                  <a:pt x="226057" y="145796"/>
                </a:lnTo>
                <a:lnTo>
                  <a:pt x="229900" y="141956"/>
                </a:lnTo>
                <a:lnTo>
                  <a:pt x="226057" y="138115"/>
                </a:lnTo>
                <a:lnTo>
                  <a:pt x="226057" y="134290"/>
                </a:lnTo>
                <a:close/>
              </a:path>
              <a:path w="429260" h="292100">
                <a:moveTo>
                  <a:pt x="118777" y="203340"/>
                </a:moveTo>
                <a:lnTo>
                  <a:pt x="114950" y="203340"/>
                </a:lnTo>
                <a:lnTo>
                  <a:pt x="114950" y="214862"/>
                </a:lnTo>
                <a:lnTo>
                  <a:pt x="118777" y="214862"/>
                </a:lnTo>
                <a:lnTo>
                  <a:pt x="118777" y="218686"/>
                </a:lnTo>
                <a:lnTo>
                  <a:pt x="122605" y="218686"/>
                </a:lnTo>
                <a:lnTo>
                  <a:pt x="126448" y="214862"/>
                </a:lnTo>
                <a:lnTo>
                  <a:pt x="118777" y="203340"/>
                </a:lnTo>
                <a:close/>
              </a:path>
              <a:path w="429260" h="292100">
                <a:moveTo>
                  <a:pt x="149429" y="180329"/>
                </a:moveTo>
                <a:lnTo>
                  <a:pt x="118777" y="203340"/>
                </a:lnTo>
                <a:lnTo>
                  <a:pt x="126448" y="214862"/>
                </a:lnTo>
                <a:lnTo>
                  <a:pt x="160927" y="191835"/>
                </a:lnTo>
                <a:lnTo>
                  <a:pt x="149429" y="180329"/>
                </a:lnTo>
                <a:close/>
              </a:path>
              <a:path w="429260" h="292100">
                <a:moveTo>
                  <a:pt x="160927" y="180329"/>
                </a:moveTo>
                <a:lnTo>
                  <a:pt x="149429" y="180329"/>
                </a:lnTo>
                <a:lnTo>
                  <a:pt x="160927" y="191835"/>
                </a:lnTo>
                <a:lnTo>
                  <a:pt x="164754" y="187994"/>
                </a:lnTo>
                <a:lnTo>
                  <a:pt x="164754" y="184170"/>
                </a:lnTo>
                <a:lnTo>
                  <a:pt x="160927" y="184170"/>
                </a:lnTo>
                <a:lnTo>
                  <a:pt x="160927" y="180329"/>
                </a:lnTo>
                <a:close/>
              </a:path>
              <a:path w="429260" h="292100">
                <a:moveTo>
                  <a:pt x="49804" y="245554"/>
                </a:moveTo>
                <a:lnTo>
                  <a:pt x="49804" y="260900"/>
                </a:lnTo>
                <a:lnTo>
                  <a:pt x="61302" y="260900"/>
                </a:lnTo>
                <a:lnTo>
                  <a:pt x="49804" y="245554"/>
                </a:lnTo>
                <a:close/>
              </a:path>
              <a:path w="429260" h="292100">
                <a:moveTo>
                  <a:pt x="84299" y="226368"/>
                </a:moveTo>
                <a:lnTo>
                  <a:pt x="49804" y="245554"/>
                </a:lnTo>
                <a:lnTo>
                  <a:pt x="61302" y="260900"/>
                </a:lnTo>
                <a:lnTo>
                  <a:pt x="91953" y="237873"/>
                </a:lnTo>
                <a:lnTo>
                  <a:pt x="84299" y="226368"/>
                </a:lnTo>
                <a:close/>
              </a:path>
              <a:path w="429260" h="292100">
                <a:moveTo>
                  <a:pt x="91953" y="222527"/>
                </a:moveTo>
                <a:lnTo>
                  <a:pt x="88126" y="222527"/>
                </a:lnTo>
                <a:lnTo>
                  <a:pt x="84299" y="226368"/>
                </a:lnTo>
                <a:lnTo>
                  <a:pt x="91953" y="237873"/>
                </a:lnTo>
                <a:lnTo>
                  <a:pt x="95797" y="237873"/>
                </a:lnTo>
                <a:lnTo>
                  <a:pt x="95797" y="226368"/>
                </a:lnTo>
                <a:lnTo>
                  <a:pt x="91953" y="226368"/>
                </a:lnTo>
                <a:lnTo>
                  <a:pt x="91953" y="222527"/>
                </a:lnTo>
                <a:close/>
              </a:path>
              <a:path w="429260" h="292100">
                <a:moveTo>
                  <a:pt x="3827" y="280087"/>
                </a:moveTo>
                <a:lnTo>
                  <a:pt x="0" y="283928"/>
                </a:lnTo>
                <a:lnTo>
                  <a:pt x="0" y="287752"/>
                </a:lnTo>
                <a:lnTo>
                  <a:pt x="3827" y="291593"/>
                </a:lnTo>
                <a:lnTo>
                  <a:pt x="15325" y="291593"/>
                </a:lnTo>
                <a:lnTo>
                  <a:pt x="3827" y="280087"/>
                </a:lnTo>
                <a:close/>
              </a:path>
              <a:path w="429260" h="292100">
                <a:moveTo>
                  <a:pt x="19153" y="268581"/>
                </a:moveTo>
                <a:lnTo>
                  <a:pt x="3827" y="280087"/>
                </a:lnTo>
                <a:lnTo>
                  <a:pt x="15325" y="291593"/>
                </a:lnTo>
                <a:lnTo>
                  <a:pt x="26823" y="283928"/>
                </a:lnTo>
                <a:lnTo>
                  <a:pt x="19153" y="268581"/>
                </a:lnTo>
                <a:close/>
              </a:path>
              <a:path w="429260" h="292100">
                <a:moveTo>
                  <a:pt x="26823" y="268581"/>
                </a:moveTo>
                <a:lnTo>
                  <a:pt x="19153" y="268581"/>
                </a:lnTo>
                <a:lnTo>
                  <a:pt x="26823" y="283928"/>
                </a:lnTo>
                <a:lnTo>
                  <a:pt x="30651" y="280087"/>
                </a:lnTo>
                <a:lnTo>
                  <a:pt x="30651" y="272406"/>
                </a:lnTo>
                <a:lnTo>
                  <a:pt x="26823" y="268581"/>
                </a:lnTo>
                <a:close/>
              </a:path>
            </a:pathLst>
          </a:custGeom>
          <a:solidFill>
            <a:srgbClr val="1F1A17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3" name="object 53"/>
          <p:cNvSpPr/>
          <p:nvPr/>
        </p:nvSpPr>
        <p:spPr>
          <a:xfrm>
            <a:off x="2855801" y="3388881"/>
            <a:ext cx="180330" cy="672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4" name="object 54"/>
          <p:cNvSpPr/>
          <p:nvPr/>
        </p:nvSpPr>
        <p:spPr>
          <a:xfrm>
            <a:off x="1847744" y="3378143"/>
            <a:ext cx="176841" cy="673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5" name="object 55"/>
          <p:cNvSpPr/>
          <p:nvPr/>
        </p:nvSpPr>
        <p:spPr>
          <a:xfrm>
            <a:off x="2123614" y="4479685"/>
            <a:ext cx="190988" cy="21604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6" name="object 56"/>
          <p:cNvSpPr/>
          <p:nvPr/>
        </p:nvSpPr>
        <p:spPr>
          <a:xfrm>
            <a:off x="1830065" y="3491557"/>
            <a:ext cx="106093" cy="17357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7" name="object 57"/>
          <p:cNvSpPr/>
          <p:nvPr/>
        </p:nvSpPr>
        <p:spPr>
          <a:xfrm>
            <a:off x="3071462" y="3424185"/>
            <a:ext cx="123802" cy="17357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8" name="object 58"/>
          <p:cNvSpPr/>
          <p:nvPr/>
        </p:nvSpPr>
        <p:spPr>
          <a:xfrm>
            <a:off x="882204" y="4373434"/>
            <a:ext cx="431482" cy="13458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9" name="object 59"/>
          <p:cNvSpPr/>
          <p:nvPr/>
        </p:nvSpPr>
        <p:spPr>
          <a:xfrm>
            <a:off x="924644" y="4564679"/>
            <a:ext cx="339535" cy="13812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0" name="object 60"/>
          <p:cNvSpPr/>
          <p:nvPr/>
        </p:nvSpPr>
        <p:spPr>
          <a:xfrm>
            <a:off x="2395921" y="3874016"/>
            <a:ext cx="63891" cy="82062"/>
          </a:xfrm>
          <a:custGeom>
            <a:avLst/>
            <a:gdLst/>
            <a:ahLst/>
            <a:cxnLst/>
            <a:rect l="l" t="t" r="r" b="b"/>
            <a:pathLst>
              <a:path w="69214" h="88900">
                <a:moveTo>
                  <a:pt x="0" y="0"/>
                </a:moveTo>
                <a:lnTo>
                  <a:pt x="0" y="19282"/>
                </a:lnTo>
                <a:lnTo>
                  <a:pt x="3827" y="34580"/>
                </a:lnTo>
                <a:lnTo>
                  <a:pt x="11482" y="49879"/>
                </a:lnTo>
                <a:lnTo>
                  <a:pt x="19137" y="65336"/>
                </a:lnTo>
                <a:lnTo>
                  <a:pt x="30619" y="72985"/>
                </a:lnTo>
                <a:lnTo>
                  <a:pt x="42101" y="80635"/>
                </a:lnTo>
                <a:lnTo>
                  <a:pt x="57570" y="88284"/>
                </a:lnTo>
                <a:lnTo>
                  <a:pt x="69053" y="88284"/>
                </a:lnTo>
              </a:path>
            </a:pathLst>
          </a:custGeom>
          <a:ln w="15354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1" name="object 61"/>
          <p:cNvSpPr/>
          <p:nvPr/>
        </p:nvSpPr>
        <p:spPr>
          <a:xfrm>
            <a:off x="2395921" y="3792523"/>
            <a:ext cx="63891" cy="82062"/>
          </a:xfrm>
          <a:custGeom>
            <a:avLst/>
            <a:gdLst/>
            <a:ahLst/>
            <a:cxnLst/>
            <a:rect l="l" t="t" r="r" b="b"/>
            <a:pathLst>
              <a:path w="69214" h="88900">
                <a:moveTo>
                  <a:pt x="69053" y="0"/>
                </a:moveTo>
                <a:lnTo>
                  <a:pt x="57570" y="3983"/>
                </a:lnTo>
                <a:lnTo>
                  <a:pt x="42101" y="7808"/>
                </a:lnTo>
                <a:lnTo>
                  <a:pt x="30619" y="15457"/>
                </a:lnTo>
                <a:lnTo>
                  <a:pt x="19137" y="26931"/>
                </a:lnTo>
                <a:lnTo>
                  <a:pt x="11482" y="38405"/>
                </a:lnTo>
                <a:lnTo>
                  <a:pt x="3827" y="53862"/>
                </a:lnTo>
                <a:lnTo>
                  <a:pt x="0" y="72985"/>
                </a:lnTo>
                <a:lnTo>
                  <a:pt x="0" y="88284"/>
                </a:lnTo>
              </a:path>
            </a:pathLst>
          </a:custGeom>
          <a:ln w="15354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2" name="object 62"/>
          <p:cNvSpPr/>
          <p:nvPr/>
        </p:nvSpPr>
        <p:spPr>
          <a:xfrm>
            <a:off x="2459663" y="3792524"/>
            <a:ext cx="32238" cy="28722"/>
          </a:xfrm>
          <a:custGeom>
            <a:avLst/>
            <a:gdLst/>
            <a:ahLst/>
            <a:cxnLst/>
            <a:rect l="l" t="t" r="r" b="b"/>
            <a:pathLst>
              <a:path w="34925" h="31114">
                <a:moveTo>
                  <a:pt x="34446" y="30756"/>
                </a:moveTo>
                <a:lnTo>
                  <a:pt x="30619" y="19282"/>
                </a:lnTo>
                <a:lnTo>
                  <a:pt x="22964" y="7808"/>
                </a:lnTo>
                <a:lnTo>
                  <a:pt x="15309" y="3983"/>
                </a:lnTo>
                <a:lnTo>
                  <a:pt x="3827" y="0"/>
                </a:lnTo>
                <a:lnTo>
                  <a:pt x="0" y="0"/>
                </a:lnTo>
              </a:path>
            </a:pathLst>
          </a:custGeom>
          <a:ln w="15352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3" name="object 63"/>
          <p:cNvSpPr/>
          <p:nvPr/>
        </p:nvSpPr>
        <p:spPr>
          <a:xfrm>
            <a:off x="2459663" y="3820913"/>
            <a:ext cx="32238" cy="28722"/>
          </a:xfrm>
          <a:custGeom>
            <a:avLst/>
            <a:gdLst/>
            <a:ahLst/>
            <a:cxnLst/>
            <a:rect l="l" t="t" r="r" b="b"/>
            <a:pathLst>
              <a:path w="34925" h="31114">
                <a:moveTo>
                  <a:pt x="0" y="30756"/>
                </a:moveTo>
                <a:lnTo>
                  <a:pt x="3827" y="30756"/>
                </a:lnTo>
                <a:lnTo>
                  <a:pt x="15309" y="26931"/>
                </a:lnTo>
                <a:lnTo>
                  <a:pt x="22964" y="19122"/>
                </a:lnTo>
                <a:lnTo>
                  <a:pt x="30619" y="11473"/>
                </a:lnTo>
                <a:lnTo>
                  <a:pt x="34446" y="0"/>
                </a:lnTo>
              </a:path>
            </a:pathLst>
          </a:custGeom>
          <a:ln w="15352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4" name="object 64"/>
          <p:cNvSpPr/>
          <p:nvPr/>
        </p:nvSpPr>
        <p:spPr>
          <a:xfrm>
            <a:off x="2395921" y="3764280"/>
            <a:ext cx="63891" cy="85578"/>
          </a:xfrm>
          <a:custGeom>
            <a:avLst/>
            <a:gdLst/>
            <a:ahLst/>
            <a:cxnLst/>
            <a:rect l="l" t="t" r="r" b="b"/>
            <a:pathLst>
              <a:path w="69214" h="92710">
                <a:moveTo>
                  <a:pt x="0" y="0"/>
                </a:moveTo>
                <a:lnTo>
                  <a:pt x="0" y="19122"/>
                </a:lnTo>
                <a:lnTo>
                  <a:pt x="3827" y="34580"/>
                </a:lnTo>
                <a:lnTo>
                  <a:pt x="11482" y="49879"/>
                </a:lnTo>
                <a:lnTo>
                  <a:pt x="19137" y="65177"/>
                </a:lnTo>
                <a:lnTo>
                  <a:pt x="30619" y="76651"/>
                </a:lnTo>
                <a:lnTo>
                  <a:pt x="42101" y="84459"/>
                </a:lnTo>
                <a:lnTo>
                  <a:pt x="57570" y="88284"/>
                </a:lnTo>
                <a:lnTo>
                  <a:pt x="69053" y="92108"/>
                </a:lnTo>
              </a:path>
            </a:pathLst>
          </a:custGeom>
          <a:ln w="15354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5" name="object 65"/>
          <p:cNvSpPr/>
          <p:nvPr/>
        </p:nvSpPr>
        <p:spPr>
          <a:xfrm>
            <a:off x="2395921" y="3682786"/>
            <a:ext cx="63891" cy="82062"/>
          </a:xfrm>
          <a:custGeom>
            <a:avLst/>
            <a:gdLst/>
            <a:ahLst/>
            <a:cxnLst/>
            <a:rect l="l" t="t" r="r" b="b"/>
            <a:pathLst>
              <a:path w="69214" h="88900">
                <a:moveTo>
                  <a:pt x="69053" y="0"/>
                </a:moveTo>
                <a:lnTo>
                  <a:pt x="57570" y="3824"/>
                </a:lnTo>
                <a:lnTo>
                  <a:pt x="42101" y="7649"/>
                </a:lnTo>
                <a:lnTo>
                  <a:pt x="30619" y="15298"/>
                </a:lnTo>
                <a:lnTo>
                  <a:pt x="19137" y="26931"/>
                </a:lnTo>
                <a:lnTo>
                  <a:pt x="11482" y="38405"/>
                </a:lnTo>
                <a:lnTo>
                  <a:pt x="3827" y="53703"/>
                </a:lnTo>
                <a:lnTo>
                  <a:pt x="0" y="69002"/>
                </a:lnTo>
                <a:lnTo>
                  <a:pt x="0" y="88284"/>
                </a:lnTo>
              </a:path>
            </a:pathLst>
          </a:custGeom>
          <a:ln w="15354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6" name="object 66"/>
          <p:cNvSpPr/>
          <p:nvPr/>
        </p:nvSpPr>
        <p:spPr>
          <a:xfrm>
            <a:off x="2459663" y="3682786"/>
            <a:ext cx="32238" cy="28722"/>
          </a:xfrm>
          <a:custGeom>
            <a:avLst/>
            <a:gdLst/>
            <a:ahLst/>
            <a:cxnLst/>
            <a:rect l="l" t="t" r="r" b="b"/>
            <a:pathLst>
              <a:path w="34925" h="31114">
                <a:moveTo>
                  <a:pt x="34446" y="30756"/>
                </a:moveTo>
                <a:lnTo>
                  <a:pt x="30619" y="19122"/>
                </a:lnTo>
                <a:lnTo>
                  <a:pt x="22964" y="11473"/>
                </a:lnTo>
                <a:lnTo>
                  <a:pt x="15309" y="3824"/>
                </a:lnTo>
                <a:lnTo>
                  <a:pt x="3827" y="0"/>
                </a:lnTo>
                <a:lnTo>
                  <a:pt x="0" y="0"/>
                </a:lnTo>
              </a:path>
            </a:pathLst>
          </a:custGeom>
          <a:ln w="15352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7" name="object 67"/>
          <p:cNvSpPr/>
          <p:nvPr/>
        </p:nvSpPr>
        <p:spPr>
          <a:xfrm>
            <a:off x="2459663" y="3711178"/>
            <a:ext cx="32238" cy="25205"/>
          </a:xfrm>
          <a:custGeom>
            <a:avLst/>
            <a:gdLst/>
            <a:ahLst/>
            <a:cxnLst/>
            <a:rect l="l" t="t" r="r" b="b"/>
            <a:pathLst>
              <a:path w="34925" h="27304">
                <a:moveTo>
                  <a:pt x="0" y="26772"/>
                </a:moveTo>
                <a:lnTo>
                  <a:pt x="3827" y="26772"/>
                </a:lnTo>
                <a:lnTo>
                  <a:pt x="15309" y="26772"/>
                </a:lnTo>
                <a:lnTo>
                  <a:pt x="22964" y="19122"/>
                </a:lnTo>
                <a:lnTo>
                  <a:pt x="30619" y="11473"/>
                </a:lnTo>
                <a:lnTo>
                  <a:pt x="34446" y="0"/>
                </a:lnTo>
              </a:path>
            </a:pathLst>
          </a:custGeom>
          <a:ln w="15351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8" name="object 68"/>
          <p:cNvSpPr/>
          <p:nvPr/>
        </p:nvSpPr>
        <p:spPr>
          <a:xfrm>
            <a:off x="2395921" y="3654396"/>
            <a:ext cx="63891" cy="82062"/>
          </a:xfrm>
          <a:custGeom>
            <a:avLst/>
            <a:gdLst/>
            <a:ahLst/>
            <a:cxnLst/>
            <a:rect l="l" t="t" r="r" b="b"/>
            <a:pathLst>
              <a:path w="69214" h="88900">
                <a:moveTo>
                  <a:pt x="0" y="0"/>
                </a:moveTo>
                <a:lnTo>
                  <a:pt x="0" y="3983"/>
                </a:lnTo>
                <a:lnTo>
                  <a:pt x="0" y="19282"/>
                </a:lnTo>
                <a:lnTo>
                  <a:pt x="3827" y="34580"/>
                </a:lnTo>
                <a:lnTo>
                  <a:pt x="11482" y="49879"/>
                </a:lnTo>
                <a:lnTo>
                  <a:pt x="19137" y="65336"/>
                </a:lnTo>
                <a:lnTo>
                  <a:pt x="30619" y="72985"/>
                </a:lnTo>
                <a:lnTo>
                  <a:pt x="42101" y="84459"/>
                </a:lnTo>
                <a:lnTo>
                  <a:pt x="57570" y="88284"/>
                </a:lnTo>
                <a:lnTo>
                  <a:pt x="69053" y="88284"/>
                </a:lnTo>
              </a:path>
            </a:pathLst>
          </a:custGeom>
          <a:ln w="15354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9" name="object 69"/>
          <p:cNvSpPr/>
          <p:nvPr/>
        </p:nvSpPr>
        <p:spPr>
          <a:xfrm>
            <a:off x="2395922" y="3590702"/>
            <a:ext cx="42789" cy="63891"/>
          </a:xfrm>
          <a:custGeom>
            <a:avLst/>
            <a:gdLst/>
            <a:ahLst/>
            <a:cxnLst/>
            <a:rect l="l" t="t" r="r" b="b"/>
            <a:pathLst>
              <a:path w="46355" h="69214">
                <a:moveTo>
                  <a:pt x="45929" y="0"/>
                </a:moveTo>
                <a:lnTo>
                  <a:pt x="38274" y="0"/>
                </a:lnTo>
                <a:lnTo>
                  <a:pt x="26792" y="3824"/>
                </a:lnTo>
                <a:lnTo>
                  <a:pt x="19137" y="11473"/>
                </a:lnTo>
                <a:lnTo>
                  <a:pt x="11482" y="19122"/>
                </a:lnTo>
                <a:lnTo>
                  <a:pt x="7654" y="30756"/>
                </a:lnTo>
                <a:lnTo>
                  <a:pt x="3827" y="42229"/>
                </a:lnTo>
                <a:lnTo>
                  <a:pt x="0" y="57528"/>
                </a:lnTo>
                <a:lnTo>
                  <a:pt x="0" y="69002"/>
                </a:lnTo>
              </a:path>
            </a:pathLst>
          </a:custGeom>
          <a:ln w="15355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0" name="object 70"/>
          <p:cNvSpPr/>
          <p:nvPr/>
        </p:nvSpPr>
        <p:spPr>
          <a:xfrm>
            <a:off x="2438317" y="3548191"/>
            <a:ext cx="0" cy="42789"/>
          </a:xfrm>
          <a:custGeom>
            <a:avLst/>
            <a:gdLst/>
            <a:ahLst/>
            <a:cxnLst/>
            <a:rect l="l" t="t" r="r" b="b"/>
            <a:pathLst>
              <a:path h="46354">
                <a:moveTo>
                  <a:pt x="0" y="46054"/>
                </a:moveTo>
                <a:lnTo>
                  <a:pt x="0" y="0"/>
                </a:lnTo>
              </a:path>
            </a:pathLst>
          </a:custGeom>
          <a:ln w="15358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1" name="object 71"/>
          <p:cNvSpPr/>
          <p:nvPr/>
        </p:nvSpPr>
        <p:spPr>
          <a:xfrm>
            <a:off x="2395921" y="3902407"/>
            <a:ext cx="63891" cy="85578"/>
          </a:xfrm>
          <a:custGeom>
            <a:avLst/>
            <a:gdLst/>
            <a:ahLst/>
            <a:cxnLst/>
            <a:rect l="l" t="t" r="r" b="b"/>
            <a:pathLst>
              <a:path w="69214" h="92710">
                <a:moveTo>
                  <a:pt x="69053" y="0"/>
                </a:moveTo>
                <a:lnTo>
                  <a:pt x="57570" y="0"/>
                </a:lnTo>
                <a:lnTo>
                  <a:pt x="42101" y="7649"/>
                </a:lnTo>
                <a:lnTo>
                  <a:pt x="11482" y="38405"/>
                </a:lnTo>
                <a:lnTo>
                  <a:pt x="0" y="69002"/>
                </a:lnTo>
                <a:lnTo>
                  <a:pt x="0" y="88284"/>
                </a:lnTo>
                <a:lnTo>
                  <a:pt x="0" y="92108"/>
                </a:lnTo>
              </a:path>
            </a:pathLst>
          </a:custGeom>
          <a:ln w="15354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2" name="object 72"/>
          <p:cNvSpPr/>
          <p:nvPr/>
        </p:nvSpPr>
        <p:spPr>
          <a:xfrm>
            <a:off x="2459663" y="3902407"/>
            <a:ext cx="32238" cy="28722"/>
          </a:xfrm>
          <a:custGeom>
            <a:avLst/>
            <a:gdLst/>
            <a:ahLst/>
            <a:cxnLst/>
            <a:rect l="l" t="t" r="r" b="b"/>
            <a:pathLst>
              <a:path w="34925" h="31114">
                <a:moveTo>
                  <a:pt x="34446" y="30596"/>
                </a:moveTo>
                <a:lnTo>
                  <a:pt x="34446" y="26772"/>
                </a:lnTo>
                <a:lnTo>
                  <a:pt x="30619" y="19122"/>
                </a:lnTo>
                <a:lnTo>
                  <a:pt x="22964" y="7649"/>
                </a:lnTo>
                <a:lnTo>
                  <a:pt x="15309" y="0"/>
                </a:lnTo>
                <a:lnTo>
                  <a:pt x="3827" y="0"/>
                </a:lnTo>
                <a:lnTo>
                  <a:pt x="0" y="0"/>
                </a:lnTo>
              </a:path>
            </a:pathLst>
          </a:custGeom>
          <a:ln w="15352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3" name="object 73"/>
          <p:cNvSpPr/>
          <p:nvPr/>
        </p:nvSpPr>
        <p:spPr>
          <a:xfrm>
            <a:off x="2459663" y="3930650"/>
            <a:ext cx="32238" cy="25205"/>
          </a:xfrm>
          <a:custGeom>
            <a:avLst/>
            <a:gdLst/>
            <a:ahLst/>
            <a:cxnLst/>
            <a:rect l="l" t="t" r="r" b="b"/>
            <a:pathLst>
              <a:path w="34925" h="27304">
                <a:moveTo>
                  <a:pt x="0" y="26931"/>
                </a:moveTo>
                <a:lnTo>
                  <a:pt x="3827" y="26931"/>
                </a:lnTo>
                <a:lnTo>
                  <a:pt x="15309" y="26931"/>
                </a:lnTo>
                <a:lnTo>
                  <a:pt x="22964" y="19282"/>
                </a:lnTo>
                <a:lnTo>
                  <a:pt x="30619" y="11633"/>
                </a:lnTo>
                <a:lnTo>
                  <a:pt x="34446" y="0"/>
                </a:lnTo>
              </a:path>
            </a:pathLst>
          </a:custGeom>
          <a:ln w="15351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4" name="object 74"/>
          <p:cNvSpPr/>
          <p:nvPr/>
        </p:nvSpPr>
        <p:spPr>
          <a:xfrm>
            <a:off x="2395922" y="3987430"/>
            <a:ext cx="42789" cy="106680"/>
          </a:xfrm>
          <a:custGeom>
            <a:avLst/>
            <a:gdLst/>
            <a:ahLst/>
            <a:cxnLst/>
            <a:rect l="l" t="t" r="r" b="b"/>
            <a:pathLst>
              <a:path w="46355" h="115570">
                <a:moveTo>
                  <a:pt x="0" y="0"/>
                </a:moveTo>
                <a:lnTo>
                  <a:pt x="0" y="11473"/>
                </a:lnTo>
                <a:lnTo>
                  <a:pt x="3827" y="26772"/>
                </a:lnTo>
                <a:lnTo>
                  <a:pt x="7654" y="38245"/>
                </a:lnTo>
                <a:lnTo>
                  <a:pt x="11482" y="49879"/>
                </a:lnTo>
                <a:lnTo>
                  <a:pt x="19137" y="57528"/>
                </a:lnTo>
                <a:lnTo>
                  <a:pt x="26792" y="65177"/>
                </a:lnTo>
                <a:lnTo>
                  <a:pt x="38274" y="69002"/>
                </a:lnTo>
                <a:lnTo>
                  <a:pt x="45929" y="69002"/>
                </a:lnTo>
                <a:lnTo>
                  <a:pt x="45929" y="115056"/>
                </a:lnTo>
              </a:path>
            </a:pathLst>
          </a:custGeom>
          <a:ln w="15357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5" name="object 75"/>
          <p:cNvSpPr/>
          <p:nvPr/>
        </p:nvSpPr>
        <p:spPr>
          <a:xfrm>
            <a:off x="2438317" y="3325041"/>
            <a:ext cx="0" cy="216291"/>
          </a:xfrm>
          <a:custGeom>
            <a:avLst/>
            <a:gdLst/>
            <a:ahLst/>
            <a:cxnLst/>
            <a:rect l="l" t="t" r="r" b="b"/>
            <a:pathLst>
              <a:path h="234314">
                <a:moveTo>
                  <a:pt x="0" y="0"/>
                </a:moveTo>
                <a:lnTo>
                  <a:pt x="0" y="234096"/>
                </a:lnTo>
              </a:path>
            </a:pathLst>
          </a:custGeom>
          <a:ln w="153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6" name="object 76"/>
          <p:cNvSpPr/>
          <p:nvPr/>
        </p:nvSpPr>
        <p:spPr>
          <a:xfrm>
            <a:off x="1529435" y="4500926"/>
            <a:ext cx="173309" cy="17354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7" name="object 77"/>
          <p:cNvSpPr/>
          <p:nvPr/>
        </p:nvSpPr>
        <p:spPr>
          <a:xfrm>
            <a:off x="1865424" y="3711177"/>
            <a:ext cx="81347" cy="13106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8" name="object 78"/>
          <p:cNvSpPr/>
          <p:nvPr/>
        </p:nvSpPr>
        <p:spPr>
          <a:xfrm>
            <a:off x="1964467" y="3707646"/>
            <a:ext cx="343055" cy="13459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9" name="object 79"/>
          <p:cNvSpPr/>
          <p:nvPr/>
        </p:nvSpPr>
        <p:spPr>
          <a:xfrm>
            <a:off x="1918479" y="3898876"/>
            <a:ext cx="339536" cy="13459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0" name="object 80"/>
          <p:cNvSpPr/>
          <p:nvPr/>
        </p:nvSpPr>
        <p:spPr>
          <a:xfrm>
            <a:off x="2555054" y="3820913"/>
            <a:ext cx="162812" cy="17710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1" name="object 81"/>
          <p:cNvSpPr/>
          <p:nvPr/>
        </p:nvSpPr>
        <p:spPr>
          <a:xfrm>
            <a:off x="4892743" y="3296722"/>
            <a:ext cx="3824068" cy="2217420"/>
          </a:xfrm>
          <a:custGeom>
            <a:avLst/>
            <a:gdLst/>
            <a:ahLst/>
            <a:cxnLst/>
            <a:rect l="l" t="t" r="r" b="b"/>
            <a:pathLst>
              <a:path w="4142740" h="2402204">
                <a:moveTo>
                  <a:pt x="0" y="2401869"/>
                </a:moveTo>
                <a:lnTo>
                  <a:pt x="4142253" y="2401869"/>
                </a:lnTo>
                <a:lnTo>
                  <a:pt x="4142253" y="0"/>
                </a:lnTo>
                <a:lnTo>
                  <a:pt x="0" y="0"/>
                </a:lnTo>
                <a:lnTo>
                  <a:pt x="0" y="24018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2" name="object 82"/>
          <p:cNvSpPr/>
          <p:nvPr/>
        </p:nvSpPr>
        <p:spPr>
          <a:xfrm>
            <a:off x="6332321" y="4498846"/>
            <a:ext cx="59202" cy="35755"/>
          </a:xfrm>
          <a:custGeom>
            <a:avLst/>
            <a:gdLst/>
            <a:ahLst/>
            <a:cxnLst/>
            <a:rect l="l" t="t" r="r" b="b"/>
            <a:pathLst>
              <a:path w="64134" h="38735">
                <a:moveTo>
                  <a:pt x="0" y="0"/>
                </a:moveTo>
                <a:lnTo>
                  <a:pt x="63556" y="38175"/>
                </a:lnTo>
              </a:path>
            </a:pathLst>
          </a:custGeom>
          <a:ln w="169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3" name="object 83"/>
          <p:cNvSpPr/>
          <p:nvPr/>
        </p:nvSpPr>
        <p:spPr>
          <a:xfrm>
            <a:off x="6332321" y="4295225"/>
            <a:ext cx="117817" cy="203981"/>
          </a:xfrm>
          <a:custGeom>
            <a:avLst/>
            <a:gdLst/>
            <a:ahLst/>
            <a:cxnLst/>
            <a:rect l="l" t="t" r="r" b="b"/>
            <a:pathLst>
              <a:path w="127634" h="220979">
                <a:moveTo>
                  <a:pt x="0" y="220589"/>
                </a:moveTo>
                <a:lnTo>
                  <a:pt x="127130" y="148461"/>
                </a:lnTo>
                <a:lnTo>
                  <a:pt x="0" y="76350"/>
                </a:lnTo>
                <a:lnTo>
                  <a:pt x="127130" y="0"/>
                </a:lnTo>
              </a:path>
            </a:pathLst>
          </a:custGeom>
          <a:ln w="169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4" name="object 84"/>
          <p:cNvSpPr/>
          <p:nvPr/>
        </p:nvSpPr>
        <p:spPr>
          <a:xfrm>
            <a:off x="6332321" y="4158167"/>
            <a:ext cx="117817" cy="137160"/>
          </a:xfrm>
          <a:custGeom>
            <a:avLst/>
            <a:gdLst/>
            <a:ahLst/>
            <a:cxnLst/>
            <a:rect l="l" t="t" r="r" b="b"/>
            <a:pathLst>
              <a:path w="127634" h="148589">
                <a:moveTo>
                  <a:pt x="127130" y="0"/>
                </a:moveTo>
                <a:lnTo>
                  <a:pt x="0" y="72128"/>
                </a:lnTo>
                <a:lnTo>
                  <a:pt x="127130" y="148478"/>
                </a:lnTo>
              </a:path>
            </a:pathLst>
          </a:custGeom>
          <a:ln w="169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5" name="object 85"/>
          <p:cNvSpPr/>
          <p:nvPr/>
        </p:nvSpPr>
        <p:spPr>
          <a:xfrm>
            <a:off x="6390988" y="4534084"/>
            <a:ext cx="0" cy="3575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0"/>
                </a:moveTo>
                <a:lnTo>
                  <a:pt x="0" y="38175"/>
                </a:lnTo>
              </a:path>
            </a:pathLst>
          </a:custGeom>
          <a:ln w="169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6" name="object 86"/>
          <p:cNvSpPr/>
          <p:nvPr/>
        </p:nvSpPr>
        <p:spPr>
          <a:xfrm>
            <a:off x="6390988" y="4087691"/>
            <a:ext cx="0" cy="35755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175"/>
                </a:moveTo>
                <a:lnTo>
                  <a:pt x="0" y="0"/>
                </a:lnTo>
              </a:path>
            </a:pathLst>
          </a:custGeom>
          <a:ln w="169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7" name="object 87"/>
          <p:cNvSpPr/>
          <p:nvPr/>
        </p:nvSpPr>
        <p:spPr>
          <a:xfrm>
            <a:off x="6390988" y="4122929"/>
            <a:ext cx="59202" cy="35755"/>
          </a:xfrm>
          <a:custGeom>
            <a:avLst/>
            <a:gdLst/>
            <a:ahLst/>
            <a:cxnLst/>
            <a:rect l="l" t="t" r="r" b="b"/>
            <a:pathLst>
              <a:path w="64134" h="38735">
                <a:moveTo>
                  <a:pt x="63573" y="38175"/>
                </a:moveTo>
                <a:lnTo>
                  <a:pt x="0" y="0"/>
                </a:lnTo>
              </a:path>
            </a:pathLst>
          </a:custGeom>
          <a:ln w="169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8" name="object 88"/>
          <p:cNvSpPr/>
          <p:nvPr/>
        </p:nvSpPr>
        <p:spPr>
          <a:xfrm>
            <a:off x="6191487" y="4827749"/>
            <a:ext cx="379828" cy="379828"/>
          </a:xfrm>
          <a:custGeom>
            <a:avLst/>
            <a:gdLst/>
            <a:ahLst/>
            <a:cxnLst/>
            <a:rect l="l" t="t" r="r" b="b"/>
            <a:pathLst>
              <a:path w="411479" h="411479">
                <a:moveTo>
                  <a:pt x="207658" y="0"/>
                </a:moveTo>
                <a:lnTo>
                  <a:pt x="250035" y="4239"/>
                </a:lnTo>
                <a:lnTo>
                  <a:pt x="288186" y="16976"/>
                </a:lnTo>
                <a:lnTo>
                  <a:pt x="351742" y="59391"/>
                </a:lnTo>
                <a:lnTo>
                  <a:pt x="377183" y="93326"/>
                </a:lnTo>
                <a:lnTo>
                  <a:pt x="406760" y="165437"/>
                </a:lnTo>
                <a:lnTo>
                  <a:pt x="411162" y="207852"/>
                </a:lnTo>
                <a:lnTo>
                  <a:pt x="406760" y="250284"/>
                </a:lnTo>
                <a:lnTo>
                  <a:pt x="394084" y="288460"/>
                </a:lnTo>
                <a:lnTo>
                  <a:pt x="351742" y="352091"/>
                </a:lnTo>
                <a:lnTo>
                  <a:pt x="322077" y="377547"/>
                </a:lnTo>
                <a:lnTo>
                  <a:pt x="250035" y="407225"/>
                </a:lnTo>
                <a:lnTo>
                  <a:pt x="207658" y="411482"/>
                </a:lnTo>
                <a:lnTo>
                  <a:pt x="165281" y="407225"/>
                </a:lnTo>
                <a:lnTo>
                  <a:pt x="127147" y="394506"/>
                </a:lnTo>
                <a:lnTo>
                  <a:pt x="59330" y="352091"/>
                </a:lnTo>
                <a:lnTo>
                  <a:pt x="33908" y="322395"/>
                </a:lnTo>
                <a:lnTo>
                  <a:pt x="4242" y="250284"/>
                </a:lnTo>
                <a:lnTo>
                  <a:pt x="0" y="207852"/>
                </a:lnTo>
                <a:lnTo>
                  <a:pt x="4242" y="165437"/>
                </a:lnTo>
                <a:lnTo>
                  <a:pt x="16954" y="127262"/>
                </a:lnTo>
                <a:lnTo>
                  <a:pt x="59330" y="59391"/>
                </a:lnTo>
                <a:lnTo>
                  <a:pt x="93239" y="33935"/>
                </a:lnTo>
                <a:lnTo>
                  <a:pt x="165281" y="4239"/>
                </a:lnTo>
                <a:lnTo>
                  <a:pt x="207658" y="0"/>
                </a:lnTo>
                <a:close/>
              </a:path>
            </a:pathLst>
          </a:custGeom>
          <a:ln w="16974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9" name="object 89"/>
          <p:cNvSpPr/>
          <p:nvPr/>
        </p:nvSpPr>
        <p:spPr>
          <a:xfrm>
            <a:off x="6344054" y="4725949"/>
            <a:ext cx="90268" cy="90268"/>
          </a:xfrm>
          <a:custGeom>
            <a:avLst/>
            <a:gdLst/>
            <a:ahLst/>
            <a:cxnLst/>
            <a:rect l="l" t="t" r="r" b="b"/>
            <a:pathLst>
              <a:path w="97790" h="97789">
                <a:moveTo>
                  <a:pt x="0" y="97564"/>
                </a:moveTo>
                <a:lnTo>
                  <a:pt x="97471" y="97564"/>
                </a:lnTo>
                <a:lnTo>
                  <a:pt x="97471" y="0"/>
                </a:lnTo>
                <a:lnTo>
                  <a:pt x="0" y="0"/>
                </a:lnTo>
                <a:lnTo>
                  <a:pt x="0" y="975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0" name="object 90"/>
          <p:cNvSpPr/>
          <p:nvPr/>
        </p:nvSpPr>
        <p:spPr>
          <a:xfrm>
            <a:off x="6344054" y="4725949"/>
            <a:ext cx="90268" cy="90268"/>
          </a:xfrm>
          <a:custGeom>
            <a:avLst/>
            <a:gdLst/>
            <a:ahLst/>
            <a:cxnLst/>
            <a:rect l="l" t="t" r="r" b="b"/>
            <a:pathLst>
              <a:path w="97790" h="97789">
                <a:moveTo>
                  <a:pt x="0" y="97564"/>
                </a:moveTo>
                <a:lnTo>
                  <a:pt x="97471" y="97564"/>
                </a:lnTo>
                <a:lnTo>
                  <a:pt x="97471" y="0"/>
                </a:lnTo>
                <a:lnTo>
                  <a:pt x="0" y="0"/>
                </a:lnTo>
                <a:lnTo>
                  <a:pt x="0" y="97564"/>
                </a:lnTo>
                <a:close/>
              </a:path>
            </a:pathLst>
          </a:custGeom>
          <a:ln w="16974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1" name="object 91"/>
          <p:cNvSpPr/>
          <p:nvPr/>
        </p:nvSpPr>
        <p:spPr>
          <a:xfrm>
            <a:off x="6347970" y="5207566"/>
            <a:ext cx="90268" cy="90268"/>
          </a:xfrm>
          <a:custGeom>
            <a:avLst/>
            <a:gdLst/>
            <a:ahLst/>
            <a:cxnLst/>
            <a:rect l="l" t="t" r="r" b="b"/>
            <a:pathLst>
              <a:path w="97790" h="97789">
                <a:moveTo>
                  <a:pt x="0" y="97564"/>
                </a:moveTo>
                <a:lnTo>
                  <a:pt x="97471" y="97564"/>
                </a:lnTo>
                <a:lnTo>
                  <a:pt x="97471" y="0"/>
                </a:lnTo>
                <a:lnTo>
                  <a:pt x="0" y="0"/>
                </a:lnTo>
                <a:lnTo>
                  <a:pt x="0" y="975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2" name="object 92"/>
          <p:cNvSpPr/>
          <p:nvPr/>
        </p:nvSpPr>
        <p:spPr>
          <a:xfrm>
            <a:off x="6347970" y="5207566"/>
            <a:ext cx="90268" cy="90268"/>
          </a:xfrm>
          <a:custGeom>
            <a:avLst/>
            <a:gdLst/>
            <a:ahLst/>
            <a:cxnLst/>
            <a:rect l="l" t="t" r="r" b="b"/>
            <a:pathLst>
              <a:path w="97790" h="97789">
                <a:moveTo>
                  <a:pt x="0" y="97564"/>
                </a:moveTo>
                <a:lnTo>
                  <a:pt x="97471" y="97564"/>
                </a:lnTo>
                <a:lnTo>
                  <a:pt x="97471" y="0"/>
                </a:lnTo>
                <a:lnTo>
                  <a:pt x="0" y="0"/>
                </a:lnTo>
                <a:lnTo>
                  <a:pt x="0" y="97564"/>
                </a:lnTo>
                <a:close/>
              </a:path>
            </a:pathLst>
          </a:custGeom>
          <a:ln w="16974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3" name="object 93"/>
          <p:cNvSpPr/>
          <p:nvPr/>
        </p:nvSpPr>
        <p:spPr>
          <a:xfrm>
            <a:off x="6394904" y="4565410"/>
            <a:ext cx="0" cy="152986"/>
          </a:xfrm>
          <a:custGeom>
            <a:avLst/>
            <a:gdLst/>
            <a:ahLst/>
            <a:cxnLst/>
            <a:rect l="l" t="t" r="r" b="b"/>
            <a:pathLst>
              <a:path h="165735">
                <a:moveTo>
                  <a:pt x="0" y="0"/>
                </a:moveTo>
                <a:lnTo>
                  <a:pt x="0" y="165437"/>
                </a:lnTo>
              </a:path>
            </a:pathLst>
          </a:custGeom>
          <a:ln w="169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4" name="object 94"/>
          <p:cNvSpPr/>
          <p:nvPr/>
        </p:nvSpPr>
        <p:spPr>
          <a:xfrm>
            <a:off x="6398821" y="5297625"/>
            <a:ext cx="0" cy="192258"/>
          </a:xfrm>
          <a:custGeom>
            <a:avLst/>
            <a:gdLst/>
            <a:ahLst/>
            <a:cxnLst/>
            <a:rect l="l" t="t" r="r" b="b"/>
            <a:pathLst>
              <a:path h="208279">
                <a:moveTo>
                  <a:pt x="0" y="0"/>
                </a:moveTo>
                <a:lnTo>
                  <a:pt x="0" y="207864"/>
                </a:lnTo>
              </a:path>
            </a:pathLst>
          </a:custGeom>
          <a:ln w="169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5" name="object 95"/>
          <p:cNvSpPr/>
          <p:nvPr/>
        </p:nvSpPr>
        <p:spPr>
          <a:xfrm>
            <a:off x="6390988" y="3833095"/>
            <a:ext cx="0" cy="250874"/>
          </a:xfrm>
          <a:custGeom>
            <a:avLst/>
            <a:gdLst/>
            <a:ahLst/>
            <a:cxnLst/>
            <a:rect l="l" t="t" r="r" b="b"/>
            <a:pathLst>
              <a:path h="271779">
                <a:moveTo>
                  <a:pt x="0" y="0"/>
                </a:moveTo>
                <a:lnTo>
                  <a:pt x="0" y="271571"/>
                </a:lnTo>
              </a:path>
            </a:pathLst>
          </a:custGeom>
          <a:ln w="169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6" name="object 96"/>
          <p:cNvSpPr/>
          <p:nvPr/>
        </p:nvSpPr>
        <p:spPr>
          <a:xfrm>
            <a:off x="8213870" y="3821403"/>
            <a:ext cx="0" cy="709246"/>
          </a:xfrm>
          <a:custGeom>
            <a:avLst/>
            <a:gdLst/>
            <a:ahLst/>
            <a:cxnLst/>
            <a:rect l="l" t="t" r="r" b="b"/>
            <a:pathLst>
              <a:path h="768350">
                <a:moveTo>
                  <a:pt x="0" y="0"/>
                </a:moveTo>
                <a:lnTo>
                  <a:pt x="0" y="767813"/>
                </a:lnTo>
              </a:path>
            </a:pathLst>
          </a:custGeom>
          <a:ln w="169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7" name="object 97"/>
          <p:cNvSpPr/>
          <p:nvPr/>
        </p:nvSpPr>
        <p:spPr>
          <a:xfrm>
            <a:off x="8213870" y="4835578"/>
            <a:ext cx="0" cy="650045"/>
          </a:xfrm>
          <a:custGeom>
            <a:avLst/>
            <a:gdLst/>
            <a:ahLst/>
            <a:cxnLst/>
            <a:rect l="l" t="t" r="r" b="b"/>
            <a:pathLst>
              <a:path h="704214">
                <a:moveTo>
                  <a:pt x="0" y="0"/>
                </a:moveTo>
                <a:lnTo>
                  <a:pt x="0" y="704175"/>
                </a:lnTo>
              </a:path>
            </a:pathLst>
          </a:custGeom>
          <a:ln w="169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8" name="object 98"/>
          <p:cNvSpPr/>
          <p:nvPr/>
        </p:nvSpPr>
        <p:spPr>
          <a:xfrm>
            <a:off x="5510814" y="3829197"/>
            <a:ext cx="1416148" cy="0"/>
          </a:xfrm>
          <a:custGeom>
            <a:avLst/>
            <a:gdLst/>
            <a:ahLst/>
            <a:cxnLst/>
            <a:rect l="l" t="t" r="r" b="b"/>
            <a:pathLst>
              <a:path w="1534159">
                <a:moveTo>
                  <a:pt x="1534119" y="0"/>
                </a:moveTo>
                <a:lnTo>
                  <a:pt x="0" y="0"/>
                </a:lnTo>
              </a:path>
            </a:pathLst>
          </a:custGeom>
          <a:ln w="16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9" name="object 99"/>
          <p:cNvSpPr/>
          <p:nvPr/>
        </p:nvSpPr>
        <p:spPr>
          <a:xfrm>
            <a:off x="5518648" y="5489501"/>
            <a:ext cx="2695722" cy="0"/>
          </a:xfrm>
          <a:custGeom>
            <a:avLst/>
            <a:gdLst/>
            <a:ahLst/>
            <a:cxnLst/>
            <a:rect l="l" t="t" r="r" b="b"/>
            <a:pathLst>
              <a:path w="2920365">
                <a:moveTo>
                  <a:pt x="2919824" y="0"/>
                </a:moveTo>
                <a:lnTo>
                  <a:pt x="0" y="0"/>
                </a:lnTo>
              </a:path>
            </a:pathLst>
          </a:custGeom>
          <a:ln w="16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00" name="object 100"/>
          <p:cNvSpPr/>
          <p:nvPr/>
        </p:nvSpPr>
        <p:spPr>
          <a:xfrm>
            <a:off x="7947999" y="4530154"/>
            <a:ext cx="492955" cy="305972"/>
          </a:xfrm>
          <a:custGeom>
            <a:avLst/>
            <a:gdLst/>
            <a:ahLst/>
            <a:cxnLst/>
            <a:rect l="l" t="t" r="r" b="b"/>
            <a:pathLst>
              <a:path w="534034" h="331470">
                <a:moveTo>
                  <a:pt x="0" y="330875"/>
                </a:moveTo>
                <a:lnTo>
                  <a:pt x="533978" y="330875"/>
                </a:lnTo>
                <a:lnTo>
                  <a:pt x="533978" y="0"/>
                </a:lnTo>
                <a:lnTo>
                  <a:pt x="0" y="0"/>
                </a:lnTo>
                <a:lnTo>
                  <a:pt x="0" y="3308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01" name="object 101"/>
          <p:cNvSpPr/>
          <p:nvPr/>
        </p:nvSpPr>
        <p:spPr>
          <a:xfrm>
            <a:off x="7947999" y="4530154"/>
            <a:ext cx="492955" cy="305972"/>
          </a:xfrm>
          <a:custGeom>
            <a:avLst/>
            <a:gdLst/>
            <a:ahLst/>
            <a:cxnLst/>
            <a:rect l="l" t="t" r="r" b="b"/>
            <a:pathLst>
              <a:path w="534034" h="331470">
                <a:moveTo>
                  <a:pt x="0" y="330875"/>
                </a:moveTo>
                <a:lnTo>
                  <a:pt x="533978" y="330875"/>
                </a:lnTo>
                <a:lnTo>
                  <a:pt x="533978" y="0"/>
                </a:lnTo>
                <a:lnTo>
                  <a:pt x="0" y="0"/>
                </a:lnTo>
                <a:lnTo>
                  <a:pt x="0" y="330875"/>
                </a:lnTo>
                <a:close/>
              </a:path>
            </a:pathLst>
          </a:custGeom>
          <a:ln w="16971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02" name="object 102"/>
          <p:cNvSpPr/>
          <p:nvPr/>
        </p:nvSpPr>
        <p:spPr>
          <a:xfrm>
            <a:off x="6504439" y="4252159"/>
            <a:ext cx="191717" cy="19577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03" name="object 103"/>
          <p:cNvSpPr/>
          <p:nvPr/>
        </p:nvSpPr>
        <p:spPr>
          <a:xfrm>
            <a:off x="6488789" y="4751402"/>
            <a:ext cx="106094" cy="0"/>
          </a:xfrm>
          <a:custGeom>
            <a:avLst/>
            <a:gdLst/>
            <a:ahLst/>
            <a:cxnLst/>
            <a:rect l="l" t="t" r="r" b="b"/>
            <a:pathLst>
              <a:path w="114934">
                <a:moveTo>
                  <a:pt x="0" y="0"/>
                </a:moveTo>
                <a:lnTo>
                  <a:pt x="114436" y="0"/>
                </a:lnTo>
              </a:path>
            </a:pathLst>
          </a:custGeom>
          <a:ln w="127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04" name="object 104"/>
          <p:cNvSpPr/>
          <p:nvPr/>
        </p:nvSpPr>
        <p:spPr>
          <a:xfrm>
            <a:off x="6539656" y="4694623"/>
            <a:ext cx="0" cy="113713"/>
          </a:xfrm>
          <a:custGeom>
            <a:avLst/>
            <a:gdLst/>
            <a:ahLst/>
            <a:cxnLst/>
            <a:rect l="l" t="t" r="r" b="b"/>
            <a:pathLst>
              <a:path h="123189">
                <a:moveTo>
                  <a:pt x="0" y="123022"/>
                </a:moveTo>
                <a:lnTo>
                  <a:pt x="0" y="0"/>
                </a:lnTo>
                <a:lnTo>
                  <a:pt x="0" y="123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05" name="object 105"/>
          <p:cNvSpPr/>
          <p:nvPr/>
        </p:nvSpPr>
        <p:spPr>
          <a:xfrm>
            <a:off x="7998703" y="4604561"/>
            <a:ext cx="391332" cy="13704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06" name="object 106"/>
          <p:cNvSpPr/>
          <p:nvPr/>
        </p:nvSpPr>
        <p:spPr>
          <a:xfrm>
            <a:off x="6496622" y="5262396"/>
            <a:ext cx="50994" cy="15826"/>
          </a:xfrm>
          <a:custGeom>
            <a:avLst/>
            <a:gdLst/>
            <a:ahLst/>
            <a:cxnLst/>
            <a:rect l="l" t="t" r="r" b="b"/>
            <a:pathLst>
              <a:path w="55245" h="17145">
                <a:moveTo>
                  <a:pt x="0" y="16967"/>
                </a:moveTo>
                <a:lnTo>
                  <a:pt x="55091" y="16967"/>
                </a:lnTo>
                <a:lnTo>
                  <a:pt x="55091" y="0"/>
                </a:lnTo>
                <a:lnTo>
                  <a:pt x="0" y="0"/>
                </a:lnTo>
                <a:lnTo>
                  <a:pt x="0" y="169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07" name="object 107"/>
          <p:cNvSpPr/>
          <p:nvPr/>
        </p:nvSpPr>
        <p:spPr>
          <a:xfrm>
            <a:off x="8605203" y="4487088"/>
            <a:ext cx="8206" cy="50994"/>
          </a:xfrm>
          <a:custGeom>
            <a:avLst/>
            <a:gdLst/>
            <a:ahLst/>
            <a:cxnLst/>
            <a:rect l="l" t="t" r="r" b="b"/>
            <a:pathLst>
              <a:path w="8890" h="55245">
                <a:moveTo>
                  <a:pt x="8450" y="0"/>
                </a:moveTo>
                <a:lnTo>
                  <a:pt x="0" y="0"/>
                </a:lnTo>
                <a:lnTo>
                  <a:pt x="0" y="55151"/>
                </a:lnTo>
                <a:lnTo>
                  <a:pt x="8450" y="55151"/>
                </a:lnTo>
                <a:lnTo>
                  <a:pt x="84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08" name="object 108"/>
          <p:cNvSpPr/>
          <p:nvPr/>
        </p:nvSpPr>
        <p:spPr>
          <a:xfrm>
            <a:off x="8554336" y="4483174"/>
            <a:ext cx="109611" cy="0"/>
          </a:xfrm>
          <a:custGeom>
            <a:avLst/>
            <a:gdLst/>
            <a:ahLst/>
            <a:cxnLst/>
            <a:rect l="l" t="t" r="r" b="b"/>
            <a:pathLst>
              <a:path w="118745">
                <a:moveTo>
                  <a:pt x="0" y="0"/>
                </a:moveTo>
                <a:lnTo>
                  <a:pt x="118661" y="0"/>
                </a:lnTo>
              </a:path>
            </a:pathLst>
          </a:custGeom>
          <a:ln w="84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09" name="object 109"/>
          <p:cNvSpPr/>
          <p:nvPr/>
        </p:nvSpPr>
        <p:spPr>
          <a:xfrm>
            <a:off x="8605203" y="4428352"/>
            <a:ext cx="8206" cy="50994"/>
          </a:xfrm>
          <a:custGeom>
            <a:avLst/>
            <a:gdLst/>
            <a:ahLst/>
            <a:cxnLst/>
            <a:rect l="l" t="t" r="r" b="b"/>
            <a:pathLst>
              <a:path w="8890" h="55245">
                <a:moveTo>
                  <a:pt x="8450" y="0"/>
                </a:moveTo>
                <a:lnTo>
                  <a:pt x="0" y="0"/>
                </a:lnTo>
                <a:lnTo>
                  <a:pt x="0" y="55151"/>
                </a:lnTo>
                <a:lnTo>
                  <a:pt x="8450" y="55151"/>
                </a:lnTo>
                <a:lnTo>
                  <a:pt x="84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10" name="object 110"/>
          <p:cNvSpPr/>
          <p:nvPr/>
        </p:nvSpPr>
        <p:spPr>
          <a:xfrm>
            <a:off x="8519071" y="4624146"/>
            <a:ext cx="145366" cy="145366"/>
          </a:xfrm>
          <a:custGeom>
            <a:avLst/>
            <a:gdLst/>
            <a:ahLst/>
            <a:cxnLst/>
            <a:rect l="l" t="t" r="r" b="b"/>
            <a:pathLst>
              <a:path w="157479" h="157479">
                <a:moveTo>
                  <a:pt x="46654" y="8479"/>
                </a:moveTo>
                <a:lnTo>
                  <a:pt x="12676" y="8479"/>
                </a:lnTo>
                <a:lnTo>
                  <a:pt x="16901" y="12719"/>
                </a:lnTo>
                <a:lnTo>
                  <a:pt x="16901" y="16958"/>
                </a:lnTo>
                <a:lnTo>
                  <a:pt x="21126" y="25438"/>
                </a:lnTo>
                <a:lnTo>
                  <a:pt x="76232" y="156940"/>
                </a:lnTo>
                <a:lnTo>
                  <a:pt x="80457" y="156940"/>
                </a:lnTo>
                <a:lnTo>
                  <a:pt x="94678" y="123005"/>
                </a:lnTo>
                <a:lnTo>
                  <a:pt x="84683" y="123005"/>
                </a:lnTo>
                <a:lnTo>
                  <a:pt x="46654" y="33935"/>
                </a:lnTo>
                <a:lnTo>
                  <a:pt x="42429" y="21198"/>
                </a:lnTo>
                <a:lnTo>
                  <a:pt x="42429" y="12719"/>
                </a:lnTo>
                <a:lnTo>
                  <a:pt x="46654" y="8479"/>
                </a:lnTo>
                <a:close/>
              </a:path>
              <a:path w="157479" h="157479">
                <a:moveTo>
                  <a:pt x="144014" y="8479"/>
                </a:moveTo>
                <a:lnTo>
                  <a:pt x="122887" y="8479"/>
                </a:lnTo>
                <a:lnTo>
                  <a:pt x="127112" y="12719"/>
                </a:lnTo>
                <a:lnTo>
                  <a:pt x="127112" y="16958"/>
                </a:lnTo>
                <a:lnTo>
                  <a:pt x="122887" y="21198"/>
                </a:lnTo>
                <a:lnTo>
                  <a:pt x="118661" y="33935"/>
                </a:lnTo>
                <a:lnTo>
                  <a:pt x="84683" y="123005"/>
                </a:lnTo>
                <a:lnTo>
                  <a:pt x="94678" y="123005"/>
                </a:lnTo>
                <a:lnTo>
                  <a:pt x="135563" y="25438"/>
                </a:lnTo>
                <a:lnTo>
                  <a:pt x="144014" y="8479"/>
                </a:lnTo>
                <a:close/>
              </a:path>
              <a:path w="157479" h="157479">
                <a:moveTo>
                  <a:pt x="59330" y="0"/>
                </a:moveTo>
                <a:lnTo>
                  <a:pt x="0" y="0"/>
                </a:lnTo>
                <a:lnTo>
                  <a:pt x="0" y="4239"/>
                </a:lnTo>
                <a:lnTo>
                  <a:pt x="4225" y="4239"/>
                </a:lnTo>
                <a:lnTo>
                  <a:pt x="8450" y="8479"/>
                </a:lnTo>
                <a:lnTo>
                  <a:pt x="50880" y="8479"/>
                </a:lnTo>
                <a:lnTo>
                  <a:pt x="59330" y="4239"/>
                </a:lnTo>
                <a:lnTo>
                  <a:pt x="59330" y="0"/>
                </a:lnTo>
                <a:close/>
              </a:path>
              <a:path w="157479" h="157479">
                <a:moveTo>
                  <a:pt x="156866" y="0"/>
                </a:moveTo>
                <a:lnTo>
                  <a:pt x="110211" y="0"/>
                </a:lnTo>
                <a:lnTo>
                  <a:pt x="110211" y="4239"/>
                </a:lnTo>
                <a:lnTo>
                  <a:pt x="118661" y="8479"/>
                </a:lnTo>
                <a:lnTo>
                  <a:pt x="148239" y="8479"/>
                </a:lnTo>
                <a:lnTo>
                  <a:pt x="156866" y="4239"/>
                </a:lnTo>
                <a:lnTo>
                  <a:pt x="1568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11" name="object 111"/>
          <p:cNvSpPr/>
          <p:nvPr/>
        </p:nvSpPr>
        <p:spPr>
          <a:xfrm>
            <a:off x="8581639" y="4921733"/>
            <a:ext cx="55098" cy="15826"/>
          </a:xfrm>
          <a:custGeom>
            <a:avLst/>
            <a:gdLst/>
            <a:ahLst/>
            <a:cxnLst/>
            <a:rect l="l" t="t" r="r" b="b"/>
            <a:pathLst>
              <a:path w="59690" h="17145">
                <a:moveTo>
                  <a:pt x="0" y="16968"/>
                </a:moveTo>
                <a:lnTo>
                  <a:pt x="59330" y="16968"/>
                </a:lnTo>
                <a:lnTo>
                  <a:pt x="59330" y="0"/>
                </a:lnTo>
                <a:lnTo>
                  <a:pt x="0" y="0"/>
                </a:lnTo>
                <a:lnTo>
                  <a:pt x="0" y="169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12" name="object 112"/>
          <p:cNvSpPr/>
          <p:nvPr/>
        </p:nvSpPr>
        <p:spPr>
          <a:xfrm>
            <a:off x="8667770" y="4741602"/>
            <a:ext cx="31652" cy="78545"/>
          </a:xfrm>
          <a:custGeom>
            <a:avLst/>
            <a:gdLst/>
            <a:ahLst/>
            <a:cxnLst/>
            <a:rect l="l" t="t" r="r" b="b"/>
            <a:pathLst>
              <a:path w="34290" h="85089">
                <a:moveTo>
                  <a:pt x="21126" y="25455"/>
                </a:moveTo>
                <a:lnTo>
                  <a:pt x="8450" y="25455"/>
                </a:lnTo>
                <a:lnTo>
                  <a:pt x="8450" y="76367"/>
                </a:lnTo>
                <a:lnTo>
                  <a:pt x="16901" y="84847"/>
                </a:lnTo>
                <a:lnTo>
                  <a:pt x="25352" y="84847"/>
                </a:lnTo>
                <a:lnTo>
                  <a:pt x="33802" y="76367"/>
                </a:lnTo>
                <a:lnTo>
                  <a:pt x="25352" y="76367"/>
                </a:lnTo>
                <a:lnTo>
                  <a:pt x="21126" y="72128"/>
                </a:lnTo>
                <a:lnTo>
                  <a:pt x="21126" y="25455"/>
                </a:lnTo>
                <a:close/>
              </a:path>
              <a:path w="34290" h="85089">
                <a:moveTo>
                  <a:pt x="33802" y="72128"/>
                </a:moveTo>
                <a:lnTo>
                  <a:pt x="29577" y="72128"/>
                </a:lnTo>
                <a:lnTo>
                  <a:pt x="29577" y="76367"/>
                </a:lnTo>
                <a:lnTo>
                  <a:pt x="33802" y="76367"/>
                </a:lnTo>
                <a:lnTo>
                  <a:pt x="33802" y="72128"/>
                </a:lnTo>
                <a:close/>
              </a:path>
              <a:path w="34290" h="85089">
                <a:moveTo>
                  <a:pt x="33802" y="21216"/>
                </a:moveTo>
                <a:lnTo>
                  <a:pt x="0" y="21216"/>
                </a:lnTo>
                <a:lnTo>
                  <a:pt x="0" y="25455"/>
                </a:lnTo>
                <a:lnTo>
                  <a:pt x="33802" y="25455"/>
                </a:lnTo>
                <a:lnTo>
                  <a:pt x="33802" y="21216"/>
                </a:lnTo>
                <a:close/>
              </a:path>
              <a:path w="34290" h="85089">
                <a:moveTo>
                  <a:pt x="21126" y="0"/>
                </a:moveTo>
                <a:lnTo>
                  <a:pt x="16901" y="0"/>
                </a:lnTo>
                <a:lnTo>
                  <a:pt x="16901" y="4257"/>
                </a:lnTo>
                <a:lnTo>
                  <a:pt x="8450" y="12736"/>
                </a:lnTo>
                <a:lnTo>
                  <a:pt x="8450" y="16976"/>
                </a:lnTo>
                <a:lnTo>
                  <a:pt x="4225" y="21216"/>
                </a:lnTo>
                <a:lnTo>
                  <a:pt x="21126" y="21216"/>
                </a:lnTo>
                <a:lnTo>
                  <a:pt x="211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13" name="object 113"/>
          <p:cNvSpPr/>
          <p:nvPr/>
        </p:nvSpPr>
        <p:spPr>
          <a:xfrm>
            <a:off x="6770425" y="4925639"/>
            <a:ext cx="183802" cy="21929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14" name="object 114"/>
          <p:cNvSpPr/>
          <p:nvPr/>
        </p:nvSpPr>
        <p:spPr>
          <a:xfrm>
            <a:off x="7548865" y="3934979"/>
            <a:ext cx="195666" cy="7049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15" name="object 115"/>
          <p:cNvSpPr/>
          <p:nvPr/>
        </p:nvSpPr>
        <p:spPr>
          <a:xfrm>
            <a:off x="6183670" y="4236488"/>
            <a:ext cx="70417" cy="195777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16" name="object 116"/>
          <p:cNvSpPr/>
          <p:nvPr/>
        </p:nvSpPr>
        <p:spPr>
          <a:xfrm>
            <a:off x="6042836" y="4193422"/>
            <a:ext cx="121267" cy="19186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17" name="object 117"/>
          <p:cNvSpPr/>
          <p:nvPr/>
        </p:nvSpPr>
        <p:spPr>
          <a:xfrm>
            <a:off x="7783697" y="3962390"/>
            <a:ext cx="140736" cy="19186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18" name="object 118"/>
          <p:cNvSpPr/>
          <p:nvPr/>
        </p:nvSpPr>
        <p:spPr>
          <a:xfrm>
            <a:off x="7044261" y="3782267"/>
            <a:ext cx="94371" cy="70925"/>
          </a:xfrm>
          <a:custGeom>
            <a:avLst/>
            <a:gdLst/>
            <a:ahLst/>
            <a:cxnLst/>
            <a:rect l="l" t="t" r="r" b="b"/>
            <a:pathLst>
              <a:path w="102234" h="76835">
                <a:moveTo>
                  <a:pt x="101760" y="0"/>
                </a:moveTo>
                <a:lnTo>
                  <a:pt x="80457" y="0"/>
                </a:lnTo>
                <a:lnTo>
                  <a:pt x="63556" y="4222"/>
                </a:lnTo>
                <a:lnTo>
                  <a:pt x="46654" y="12666"/>
                </a:lnTo>
                <a:lnTo>
                  <a:pt x="29753" y="21286"/>
                </a:lnTo>
                <a:lnTo>
                  <a:pt x="21126" y="33953"/>
                </a:lnTo>
                <a:lnTo>
                  <a:pt x="8450" y="46619"/>
                </a:lnTo>
                <a:lnTo>
                  <a:pt x="4225" y="63683"/>
                </a:lnTo>
                <a:lnTo>
                  <a:pt x="0" y="76350"/>
                </a:lnTo>
              </a:path>
            </a:pathLst>
          </a:custGeom>
          <a:ln w="16972">
            <a:solidFill>
              <a:srgbClr val="007BC3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19" name="object 119"/>
          <p:cNvSpPr/>
          <p:nvPr/>
        </p:nvSpPr>
        <p:spPr>
          <a:xfrm>
            <a:off x="7138192" y="3782267"/>
            <a:ext cx="90268" cy="70925"/>
          </a:xfrm>
          <a:custGeom>
            <a:avLst/>
            <a:gdLst/>
            <a:ahLst/>
            <a:cxnLst/>
            <a:rect l="l" t="t" r="r" b="b"/>
            <a:pathLst>
              <a:path w="97790" h="76835">
                <a:moveTo>
                  <a:pt x="97359" y="76350"/>
                </a:moveTo>
                <a:lnTo>
                  <a:pt x="93133" y="63683"/>
                </a:lnTo>
                <a:lnTo>
                  <a:pt x="88908" y="46619"/>
                </a:lnTo>
                <a:lnTo>
                  <a:pt x="80457" y="33953"/>
                </a:lnTo>
                <a:lnTo>
                  <a:pt x="67781" y="21286"/>
                </a:lnTo>
                <a:lnTo>
                  <a:pt x="50880" y="12666"/>
                </a:lnTo>
                <a:lnTo>
                  <a:pt x="38028" y="4222"/>
                </a:lnTo>
                <a:lnTo>
                  <a:pt x="16901" y="0"/>
                </a:lnTo>
                <a:lnTo>
                  <a:pt x="0" y="0"/>
                </a:lnTo>
              </a:path>
            </a:pathLst>
          </a:custGeom>
          <a:ln w="16972">
            <a:solidFill>
              <a:srgbClr val="007BC3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20" name="object 120"/>
          <p:cNvSpPr/>
          <p:nvPr/>
        </p:nvSpPr>
        <p:spPr>
          <a:xfrm>
            <a:off x="7196861" y="3852745"/>
            <a:ext cx="31652" cy="35755"/>
          </a:xfrm>
          <a:custGeom>
            <a:avLst/>
            <a:gdLst/>
            <a:ahLst/>
            <a:cxnLst/>
            <a:rect l="l" t="t" r="r" b="b"/>
            <a:pathLst>
              <a:path w="34290" h="38735">
                <a:moveTo>
                  <a:pt x="0" y="38175"/>
                </a:moveTo>
                <a:lnTo>
                  <a:pt x="12676" y="33953"/>
                </a:lnTo>
                <a:lnTo>
                  <a:pt x="25352" y="25508"/>
                </a:lnTo>
                <a:lnTo>
                  <a:pt x="29577" y="17064"/>
                </a:lnTo>
                <a:lnTo>
                  <a:pt x="33802" y="4222"/>
                </a:lnTo>
                <a:lnTo>
                  <a:pt x="33802" y="0"/>
                </a:lnTo>
              </a:path>
            </a:pathLst>
          </a:custGeom>
          <a:ln w="16975">
            <a:solidFill>
              <a:srgbClr val="007BC3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21" name="object 121"/>
          <p:cNvSpPr/>
          <p:nvPr/>
        </p:nvSpPr>
        <p:spPr>
          <a:xfrm>
            <a:off x="7165495" y="3852745"/>
            <a:ext cx="31652" cy="35755"/>
          </a:xfrm>
          <a:custGeom>
            <a:avLst/>
            <a:gdLst/>
            <a:ahLst/>
            <a:cxnLst/>
            <a:rect l="l" t="t" r="r" b="b"/>
            <a:pathLst>
              <a:path w="34290" h="38735">
                <a:moveTo>
                  <a:pt x="0" y="0"/>
                </a:moveTo>
                <a:lnTo>
                  <a:pt x="0" y="4222"/>
                </a:lnTo>
                <a:lnTo>
                  <a:pt x="4225" y="17064"/>
                </a:lnTo>
                <a:lnTo>
                  <a:pt x="8450" y="25508"/>
                </a:lnTo>
                <a:lnTo>
                  <a:pt x="21302" y="33953"/>
                </a:lnTo>
                <a:lnTo>
                  <a:pt x="33978" y="38175"/>
                </a:lnTo>
              </a:path>
            </a:pathLst>
          </a:custGeom>
          <a:ln w="16975">
            <a:solidFill>
              <a:srgbClr val="007BC3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22" name="object 122"/>
          <p:cNvSpPr/>
          <p:nvPr/>
        </p:nvSpPr>
        <p:spPr>
          <a:xfrm>
            <a:off x="7165495" y="3782267"/>
            <a:ext cx="94371" cy="70925"/>
          </a:xfrm>
          <a:custGeom>
            <a:avLst/>
            <a:gdLst/>
            <a:ahLst/>
            <a:cxnLst/>
            <a:rect l="l" t="t" r="r" b="b"/>
            <a:pathLst>
              <a:path w="102234" h="76835">
                <a:moveTo>
                  <a:pt x="101760" y="0"/>
                </a:moveTo>
                <a:lnTo>
                  <a:pt x="80633" y="0"/>
                </a:lnTo>
                <a:lnTo>
                  <a:pt x="63556" y="4222"/>
                </a:lnTo>
                <a:lnTo>
                  <a:pt x="17077" y="33953"/>
                </a:lnTo>
                <a:lnTo>
                  <a:pt x="4225" y="63683"/>
                </a:lnTo>
                <a:lnTo>
                  <a:pt x="0" y="76350"/>
                </a:lnTo>
              </a:path>
            </a:pathLst>
          </a:custGeom>
          <a:ln w="16972">
            <a:solidFill>
              <a:srgbClr val="007BC3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23" name="object 123"/>
          <p:cNvSpPr/>
          <p:nvPr/>
        </p:nvSpPr>
        <p:spPr>
          <a:xfrm>
            <a:off x="7259428" y="3782267"/>
            <a:ext cx="86165" cy="70925"/>
          </a:xfrm>
          <a:custGeom>
            <a:avLst/>
            <a:gdLst/>
            <a:ahLst/>
            <a:cxnLst/>
            <a:rect l="l" t="t" r="r" b="b"/>
            <a:pathLst>
              <a:path w="93345" h="76835">
                <a:moveTo>
                  <a:pt x="93309" y="76350"/>
                </a:moveTo>
                <a:lnTo>
                  <a:pt x="93309" y="63683"/>
                </a:lnTo>
                <a:lnTo>
                  <a:pt x="89084" y="46619"/>
                </a:lnTo>
                <a:lnTo>
                  <a:pt x="76232" y="33953"/>
                </a:lnTo>
                <a:lnTo>
                  <a:pt x="67781" y="21286"/>
                </a:lnTo>
                <a:lnTo>
                  <a:pt x="50880" y="12666"/>
                </a:lnTo>
                <a:lnTo>
                  <a:pt x="38204" y="4222"/>
                </a:lnTo>
                <a:lnTo>
                  <a:pt x="16901" y="0"/>
                </a:lnTo>
                <a:lnTo>
                  <a:pt x="0" y="0"/>
                </a:lnTo>
              </a:path>
            </a:pathLst>
          </a:custGeom>
          <a:ln w="16973">
            <a:solidFill>
              <a:srgbClr val="007BC3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24" name="object 124"/>
          <p:cNvSpPr/>
          <p:nvPr/>
        </p:nvSpPr>
        <p:spPr>
          <a:xfrm>
            <a:off x="7318096" y="3852745"/>
            <a:ext cx="27549" cy="35755"/>
          </a:xfrm>
          <a:custGeom>
            <a:avLst/>
            <a:gdLst/>
            <a:ahLst/>
            <a:cxnLst/>
            <a:rect l="l" t="t" r="r" b="b"/>
            <a:pathLst>
              <a:path w="29845" h="38735">
                <a:moveTo>
                  <a:pt x="0" y="38175"/>
                </a:moveTo>
                <a:lnTo>
                  <a:pt x="12676" y="33953"/>
                </a:lnTo>
                <a:lnTo>
                  <a:pt x="21126" y="25508"/>
                </a:lnTo>
                <a:lnTo>
                  <a:pt x="29753" y="17064"/>
                </a:lnTo>
                <a:lnTo>
                  <a:pt x="29753" y="4222"/>
                </a:lnTo>
                <a:lnTo>
                  <a:pt x="29753" y="0"/>
                </a:lnTo>
              </a:path>
            </a:pathLst>
          </a:custGeom>
          <a:ln w="16975">
            <a:solidFill>
              <a:srgbClr val="007BC3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25" name="object 125"/>
          <p:cNvSpPr/>
          <p:nvPr/>
        </p:nvSpPr>
        <p:spPr>
          <a:xfrm>
            <a:off x="7286893" y="3852745"/>
            <a:ext cx="31652" cy="35755"/>
          </a:xfrm>
          <a:custGeom>
            <a:avLst/>
            <a:gdLst/>
            <a:ahLst/>
            <a:cxnLst/>
            <a:rect l="l" t="t" r="r" b="b"/>
            <a:pathLst>
              <a:path w="34290" h="38735">
                <a:moveTo>
                  <a:pt x="0" y="0"/>
                </a:moveTo>
                <a:lnTo>
                  <a:pt x="0" y="4222"/>
                </a:lnTo>
                <a:lnTo>
                  <a:pt x="4225" y="17064"/>
                </a:lnTo>
                <a:lnTo>
                  <a:pt x="12676" y="25508"/>
                </a:lnTo>
                <a:lnTo>
                  <a:pt x="21126" y="33953"/>
                </a:lnTo>
                <a:lnTo>
                  <a:pt x="33802" y="38175"/>
                </a:lnTo>
              </a:path>
            </a:pathLst>
          </a:custGeom>
          <a:ln w="16975">
            <a:solidFill>
              <a:srgbClr val="007BC3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26" name="object 126"/>
          <p:cNvSpPr/>
          <p:nvPr/>
        </p:nvSpPr>
        <p:spPr>
          <a:xfrm>
            <a:off x="7286893" y="3782267"/>
            <a:ext cx="93785" cy="70925"/>
          </a:xfrm>
          <a:custGeom>
            <a:avLst/>
            <a:gdLst/>
            <a:ahLst/>
            <a:cxnLst/>
            <a:rect l="l" t="t" r="r" b="b"/>
            <a:pathLst>
              <a:path w="101600" h="76835">
                <a:moveTo>
                  <a:pt x="101584" y="0"/>
                </a:moveTo>
                <a:lnTo>
                  <a:pt x="97359" y="0"/>
                </a:lnTo>
                <a:lnTo>
                  <a:pt x="80457" y="0"/>
                </a:lnTo>
                <a:lnTo>
                  <a:pt x="59330" y="4222"/>
                </a:lnTo>
                <a:lnTo>
                  <a:pt x="46478" y="12666"/>
                </a:lnTo>
                <a:lnTo>
                  <a:pt x="29577" y="21286"/>
                </a:lnTo>
                <a:lnTo>
                  <a:pt x="16901" y="33953"/>
                </a:lnTo>
                <a:lnTo>
                  <a:pt x="8450" y="46619"/>
                </a:lnTo>
                <a:lnTo>
                  <a:pt x="4225" y="63683"/>
                </a:lnTo>
                <a:lnTo>
                  <a:pt x="0" y="76350"/>
                </a:lnTo>
              </a:path>
            </a:pathLst>
          </a:custGeom>
          <a:ln w="16972">
            <a:solidFill>
              <a:srgbClr val="007BC3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27" name="object 127"/>
          <p:cNvSpPr/>
          <p:nvPr/>
        </p:nvSpPr>
        <p:spPr>
          <a:xfrm>
            <a:off x="7380663" y="3782268"/>
            <a:ext cx="70925" cy="47478"/>
          </a:xfrm>
          <a:custGeom>
            <a:avLst/>
            <a:gdLst/>
            <a:ahLst/>
            <a:cxnLst/>
            <a:rect l="l" t="t" r="r" b="b"/>
            <a:pathLst>
              <a:path w="76834" h="51435">
                <a:moveTo>
                  <a:pt x="76408" y="50841"/>
                </a:moveTo>
                <a:lnTo>
                  <a:pt x="76408" y="42397"/>
                </a:lnTo>
                <a:lnTo>
                  <a:pt x="72007" y="29730"/>
                </a:lnTo>
                <a:lnTo>
                  <a:pt x="63556" y="21286"/>
                </a:lnTo>
                <a:lnTo>
                  <a:pt x="55105" y="12666"/>
                </a:lnTo>
                <a:lnTo>
                  <a:pt x="42429" y="8444"/>
                </a:lnTo>
                <a:lnTo>
                  <a:pt x="29753" y="4222"/>
                </a:lnTo>
                <a:lnTo>
                  <a:pt x="12676" y="0"/>
                </a:lnTo>
                <a:lnTo>
                  <a:pt x="0" y="0"/>
                </a:lnTo>
              </a:path>
            </a:pathLst>
          </a:custGeom>
          <a:ln w="16971">
            <a:solidFill>
              <a:srgbClr val="007BC3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28" name="object 128"/>
          <p:cNvSpPr/>
          <p:nvPr/>
        </p:nvSpPr>
        <p:spPr>
          <a:xfrm>
            <a:off x="7451194" y="3829197"/>
            <a:ext cx="46892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704" y="0"/>
                </a:lnTo>
              </a:path>
            </a:pathLst>
          </a:custGeom>
          <a:ln w="16967">
            <a:solidFill>
              <a:srgbClr val="007BC3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29" name="object 129"/>
          <p:cNvSpPr/>
          <p:nvPr/>
        </p:nvSpPr>
        <p:spPr>
          <a:xfrm>
            <a:off x="7013057" y="3782267"/>
            <a:ext cx="93785" cy="70925"/>
          </a:xfrm>
          <a:custGeom>
            <a:avLst/>
            <a:gdLst/>
            <a:ahLst/>
            <a:cxnLst/>
            <a:rect l="l" t="t" r="r" b="b"/>
            <a:pathLst>
              <a:path w="101600" h="76835">
                <a:moveTo>
                  <a:pt x="101584" y="76350"/>
                </a:moveTo>
                <a:lnTo>
                  <a:pt x="101584" y="63683"/>
                </a:lnTo>
                <a:lnTo>
                  <a:pt x="93133" y="46619"/>
                </a:lnTo>
                <a:lnTo>
                  <a:pt x="59330" y="12666"/>
                </a:lnTo>
                <a:lnTo>
                  <a:pt x="21126" y="0"/>
                </a:lnTo>
                <a:lnTo>
                  <a:pt x="4225" y="0"/>
                </a:lnTo>
                <a:lnTo>
                  <a:pt x="0" y="0"/>
                </a:lnTo>
              </a:path>
            </a:pathLst>
          </a:custGeom>
          <a:ln w="16972">
            <a:solidFill>
              <a:srgbClr val="007BC3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30" name="object 130"/>
          <p:cNvSpPr/>
          <p:nvPr/>
        </p:nvSpPr>
        <p:spPr>
          <a:xfrm>
            <a:off x="7075625" y="3852745"/>
            <a:ext cx="31652" cy="35755"/>
          </a:xfrm>
          <a:custGeom>
            <a:avLst/>
            <a:gdLst/>
            <a:ahLst/>
            <a:cxnLst/>
            <a:rect l="l" t="t" r="r" b="b"/>
            <a:pathLst>
              <a:path w="34290" h="38735">
                <a:moveTo>
                  <a:pt x="0" y="38175"/>
                </a:moveTo>
                <a:lnTo>
                  <a:pt x="12676" y="33953"/>
                </a:lnTo>
                <a:lnTo>
                  <a:pt x="25352" y="25508"/>
                </a:lnTo>
                <a:lnTo>
                  <a:pt x="29577" y="17064"/>
                </a:lnTo>
                <a:lnTo>
                  <a:pt x="33802" y="4222"/>
                </a:lnTo>
                <a:lnTo>
                  <a:pt x="33802" y="0"/>
                </a:lnTo>
              </a:path>
            </a:pathLst>
          </a:custGeom>
          <a:ln w="16975">
            <a:solidFill>
              <a:srgbClr val="007BC3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31" name="object 131"/>
          <p:cNvSpPr/>
          <p:nvPr/>
        </p:nvSpPr>
        <p:spPr>
          <a:xfrm>
            <a:off x="7044260" y="3852745"/>
            <a:ext cx="31652" cy="35755"/>
          </a:xfrm>
          <a:custGeom>
            <a:avLst/>
            <a:gdLst/>
            <a:ahLst/>
            <a:cxnLst/>
            <a:rect l="l" t="t" r="r" b="b"/>
            <a:pathLst>
              <a:path w="34290" h="38735">
                <a:moveTo>
                  <a:pt x="0" y="0"/>
                </a:moveTo>
                <a:lnTo>
                  <a:pt x="0" y="4222"/>
                </a:lnTo>
                <a:lnTo>
                  <a:pt x="4225" y="17064"/>
                </a:lnTo>
                <a:lnTo>
                  <a:pt x="12676" y="25508"/>
                </a:lnTo>
                <a:lnTo>
                  <a:pt x="21126" y="33953"/>
                </a:lnTo>
                <a:lnTo>
                  <a:pt x="33978" y="38175"/>
                </a:lnTo>
              </a:path>
            </a:pathLst>
          </a:custGeom>
          <a:ln w="16975">
            <a:solidFill>
              <a:srgbClr val="007BC3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32" name="object 132"/>
          <p:cNvSpPr/>
          <p:nvPr/>
        </p:nvSpPr>
        <p:spPr>
          <a:xfrm>
            <a:off x="6895560" y="3782268"/>
            <a:ext cx="117817" cy="47478"/>
          </a:xfrm>
          <a:custGeom>
            <a:avLst/>
            <a:gdLst/>
            <a:ahLst/>
            <a:cxnLst/>
            <a:rect l="l" t="t" r="r" b="b"/>
            <a:pathLst>
              <a:path w="127634" h="51435">
                <a:moveTo>
                  <a:pt x="127288" y="0"/>
                </a:moveTo>
                <a:lnTo>
                  <a:pt x="114436" y="0"/>
                </a:lnTo>
                <a:lnTo>
                  <a:pt x="97535" y="4222"/>
                </a:lnTo>
                <a:lnTo>
                  <a:pt x="55105" y="29730"/>
                </a:lnTo>
                <a:lnTo>
                  <a:pt x="50880" y="42397"/>
                </a:lnTo>
                <a:lnTo>
                  <a:pt x="50880" y="50841"/>
                </a:lnTo>
                <a:lnTo>
                  <a:pt x="0" y="50841"/>
                </a:lnTo>
              </a:path>
            </a:pathLst>
          </a:custGeom>
          <a:ln w="16969">
            <a:solidFill>
              <a:srgbClr val="007BC3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33" name="object 133"/>
          <p:cNvSpPr/>
          <p:nvPr/>
        </p:nvSpPr>
        <p:spPr>
          <a:xfrm>
            <a:off x="7482397" y="3829197"/>
            <a:ext cx="731520" cy="0"/>
          </a:xfrm>
          <a:custGeom>
            <a:avLst/>
            <a:gdLst/>
            <a:ahLst/>
            <a:cxnLst/>
            <a:rect l="l" t="t" r="r" b="b"/>
            <a:pathLst>
              <a:path w="792479">
                <a:moveTo>
                  <a:pt x="792429" y="0"/>
                </a:moveTo>
                <a:lnTo>
                  <a:pt x="0" y="0"/>
                </a:lnTo>
              </a:path>
            </a:pathLst>
          </a:custGeom>
          <a:ln w="16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34" name="object 134"/>
          <p:cNvSpPr/>
          <p:nvPr/>
        </p:nvSpPr>
        <p:spPr>
          <a:xfrm>
            <a:off x="7087326" y="3950649"/>
            <a:ext cx="183802" cy="191863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35" name="object 135"/>
          <p:cNvSpPr/>
          <p:nvPr/>
        </p:nvSpPr>
        <p:spPr>
          <a:xfrm>
            <a:off x="5456048" y="4624145"/>
            <a:ext cx="74442" cy="90268"/>
          </a:xfrm>
          <a:custGeom>
            <a:avLst/>
            <a:gdLst/>
            <a:ahLst/>
            <a:cxnLst/>
            <a:rect l="l" t="t" r="r" b="b"/>
            <a:pathLst>
              <a:path w="80645" h="97789">
                <a:moveTo>
                  <a:pt x="0" y="0"/>
                </a:moveTo>
                <a:lnTo>
                  <a:pt x="0" y="16958"/>
                </a:lnTo>
                <a:lnTo>
                  <a:pt x="8485" y="33935"/>
                </a:lnTo>
                <a:lnTo>
                  <a:pt x="12728" y="50894"/>
                </a:lnTo>
                <a:lnTo>
                  <a:pt x="25440" y="67870"/>
                </a:lnTo>
                <a:lnTo>
                  <a:pt x="33908" y="80590"/>
                </a:lnTo>
                <a:lnTo>
                  <a:pt x="46619" y="89069"/>
                </a:lnTo>
                <a:lnTo>
                  <a:pt x="63573" y="93309"/>
                </a:lnTo>
                <a:lnTo>
                  <a:pt x="80528" y="97566"/>
                </a:lnTo>
              </a:path>
            </a:pathLst>
          </a:custGeom>
          <a:ln w="16975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36" name="object 136"/>
          <p:cNvSpPr/>
          <p:nvPr/>
        </p:nvSpPr>
        <p:spPr>
          <a:xfrm>
            <a:off x="5456048" y="4530170"/>
            <a:ext cx="74442" cy="94371"/>
          </a:xfrm>
          <a:custGeom>
            <a:avLst/>
            <a:gdLst/>
            <a:ahLst/>
            <a:cxnLst/>
            <a:rect l="l" t="t" r="r" b="b"/>
            <a:pathLst>
              <a:path w="80645" h="102235">
                <a:moveTo>
                  <a:pt x="80528" y="0"/>
                </a:moveTo>
                <a:lnTo>
                  <a:pt x="63573" y="4239"/>
                </a:lnTo>
                <a:lnTo>
                  <a:pt x="46619" y="8479"/>
                </a:lnTo>
                <a:lnTo>
                  <a:pt x="33908" y="16958"/>
                </a:lnTo>
                <a:lnTo>
                  <a:pt x="25440" y="29678"/>
                </a:lnTo>
                <a:lnTo>
                  <a:pt x="12728" y="46654"/>
                </a:lnTo>
                <a:lnTo>
                  <a:pt x="8485" y="63613"/>
                </a:lnTo>
                <a:lnTo>
                  <a:pt x="0" y="80590"/>
                </a:lnTo>
                <a:lnTo>
                  <a:pt x="0" y="101806"/>
                </a:lnTo>
              </a:path>
            </a:pathLst>
          </a:custGeom>
          <a:ln w="16975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37" name="object 137"/>
          <p:cNvSpPr/>
          <p:nvPr/>
        </p:nvSpPr>
        <p:spPr>
          <a:xfrm>
            <a:off x="5530381" y="4530170"/>
            <a:ext cx="31652" cy="31652"/>
          </a:xfrm>
          <a:custGeom>
            <a:avLst/>
            <a:gdLst/>
            <a:ahLst/>
            <a:cxnLst/>
            <a:rect l="l" t="t" r="r" b="b"/>
            <a:pathLst>
              <a:path w="34289" h="34289">
                <a:moveTo>
                  <a:pt x="33908" y="33935"/>
                </a:moveTo>
                <a:lnTo>
                  <a:pt x="29665" y="21198"/>
                </a:lnTo>
                <a:lnTo>
                  <a:pt x="25422" y="12719"/>
                </a:lnTo>
                <a:lnTo>
                  <a:pt x="12711" y="4239"/>
                </a:lnTo>
                <a:lnTo>
                  <a:pt x="0" y="0"/>
                </a:lnTo>
              </a:path>
            </a:pathLst>
          </a:custGeom>
          <a:ln w="16974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38" name="object 138"/>
          <p:cNvSpPr/>
          <p:nvPr/>
        </p:nvSpPr>
        <p:spPr>
          <a:xfrm>
            <a:off x="5530381" y="4561496"/>
            <a:ext cx="31652" cy="31652"/>
          </a:xfrm>
          <a:custGeom>
            <a:avLst/>
            <a:gdLst/>
            <a:ahLst/>
            <a:cxnLst/>
            <a:rect l="l" t="t" r="r" b="b"/>
            <a:pathLst>
              <a:path w="34289" h="34289">
                <a:moveTo>
                  <a:pt x="0" y="33935"/>
                </a:moveTo>
                <a:lnTo>
                  <a:pt x="12711" y="29678"/>
                </a:lnTo>
                <a:lnTo>
                  <a:pt x="25422" y="25438"/>
                </a:lnTo>
                <a:lnTo>
                  <a:pt x="29665" y="12719"/>
                </a:lnTo>
                <a:lnTo>
                  <a:pt x="33908" y="0"/>
                </a:lnTo>
              </a:path>
            </a:pathLst>
          </a:custGeom>
          <a:ln w="16974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39" name="object 139"/>
          <p:cNvSpPr/>
          <p:nvPr/>
        </p:nvSpPr>
        <p:spPr>
          <a:xfrm>
            <a:off x="5456048" y="4498846"/>
            <a:ext cx="74442" cy="94371"/>
          </a:xfrm>
          <a:custGeom>
            <a:avLst/>
            <a:gdLst/>
            <a:ahLst/>
            <a:cxnLst/>
            <a:rect l="l" t="t" r="r" b="b"/>
            <a:pathLst>
              <a:path w="80645" h="102235">
                <a:moveTo>
                  <a:pt x="0" y="0"/>
                </a:moveTo>
                <a:lnTo>
                  <a:pt x="0" y="21198"/>
                </a:lnTo>
                <a:lnTo>
                  <a:pt x="8485" y="42414"/>
                </a:lnTo>
                <a:lnTo>
                  <a:pt x="12728" y="59373"/>
                </a:lnTo>
                <a:lnTo>
                  <a:pt x="25440" y="72110"/>
                </a:lnTo>
                <a:lnTo>
                  <a:pt x="33908" y="84829"/>
                </a:lnTo>
                <a:lnTo>
                  <a:pt x="46619" y="93309"/>
                </a:lnTo>
                <a:lnTo>
                  <a:pt x="63573" y="97549"/>
                </a:lnTo>
                <a:lnTo>
                  <a:pt x="80528" y="101806"/>
                </a:lnTo>
              </a:path>
            </a:pathLst>
          </a:custGeom>
          <a:ln w="16975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0" name="object 140"/>
          <p:cNvSpPr/>
          <p:nvPr/>
        </p:nvSpPr>
        <p:spPr>
          <a:xfrm>
            <a:off x="5456048" y="4412698"/>
            <a:ext cx="74442" cy="86165"/>
          </a:xfrm>
          <a:custGeom>
            <a:avLst/>
            <a:gdLst/>
            <a:ahLst/>
            <a:cxnLst/>
            <a:rect l="l" t="t" r="r" b="b"/>
            <a:pathLst>
              <a:path w="80645" h="93345">
                <a:moveTo>
                  <a:pt x="80528" y="0"/>
                </a:moveTo>
                <a:lnTo>
                  <a:pt x="63573" y="0"/>
                </a:lnTo>
                <a:lnTo>
                  <a:pt x="50862" y="8479"/>
                </a:lnTo>
                <a:lnTo>
                  <a:pt x="33908" y="16958"/>
                </a:lnTo>
                <a:lnTo>
                  <a:pt x="25440" y="25455"/>
                </a:lnTo>
                <a:lnTo>
                  <a:pt x="12728" y="42414"/>
                </a:lnTo>
                <a:lnTo>
                  <a:pt x="8485" y="59391"/>
                </a:lnTo>
                <a:lnTo>
                  <a:pt x="0" y="76350"/>
                </a:lnTo>
                <a:lnTo>
                  <a:pt x="0" y="93326"/>
                </a:lnTo>
              </a:path>
            </a:pathLst>
          </a:custGeom>
          <a:ln w="16975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1" name="object 141"/>
          <p:cNvSpPr/>
          <p:nvPr/>
        </p:nvSpPr>
        <p:spPr>
          <a:xfrm>
            <a:off x="5530381" y="4412698"/>
            <a:ext cx="31652" cy="27549"/>
          </a:xfrm>
          <a:custGeom>
            <a:avLst/>
            <a:gdLst/>
            <a:ahLst/>
            <a:cxnLst/>
            <a:rect l="l" t="t" r="r" b="b"/>
            <a:pathLst>
              <a:path w="34289" h="29845">
                <a:moveTo>
                  <a:pt x="33908" y="29695"/>
                </a:moveTo>
                <a:lnTo>
                  <a:pt x="29665" y="16958"/>
                </a:lnTo>
                <a:lnTo>
                  <a:pt x="25422" y="8479"/>
                </a:lnTo>
                <a:lnTo>
                  <a:pt x="12711" y="0"/>
                </a:lnTo>
                <a:lnTo>
                  <a:pt x="0" y="0"/>
                </a:lnTo>
              </a:path>
            </a:pathLst>
          </a:custGeom>
          <a:ln w="1697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2" name="object 142"/>
          <p:cNvSpPr/>
          <p:nvPr/>
        </p:nvSpPr>
        <p:spPr>
          <a:xfrm>
            <a:off x="5530381" y="4440109"/>
            <a:ext cx="31652" cy="31652"/>
          </a:xfrm>
          <a:custGeom>
            <a:avLst/>
            <a:gdLst/>
            <a:ahLst/>
            <a:cxnLst/>
            <a:rect l="l" t="t" r="r" b="b"/>
            <a:pathLst>
              <a:path w="34289" h="34289">
                <a:moveTo>
                  <a:pt x="0" y="33935"/>
                </a:moveTo>
                <a:lnTo>
                  <a:pt x="12711" y="29695"/>
                </a:lnTo>
                <a:lnTo>
                  <a:pt x="25422" y="25438"/>
                </a:lnTo>
                <a:lnTo>
                  <a:pt x="29665" y="12719"/>
                </a:lnTo>
                <a:lnTo>
                  <a:pt x="33908" y="0"/>
                </a:lnTo>
              </a:path>
            </a:pathLst>
          </a:custGeom>
          <a:ln w="16974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3" name="object 143"/>
          <p:cNvSpPr/>
          <p:nvPr/>
        </p:nvSpPr>
        <p:spPr>
          <a:xfrm>
            <a:off x="5456048" y="4381372"/>
            <a:ext cx="74442" cy="90268"/>
          </a:xfrm>
          <a:custGeom>
            <a:avLst/>
            <a:gdLst/>
            <a:ahLst/>
            <a:cxnLst/>
            <a:rect l="l" t="t" r="r" b="b"/>
            <a:pathLst>
              <a:path w="80645" h="97789">
                <a:moveTo>
                  <a:pt x="0" y="0"/>
                </a:moveTo>
                <a:lnTo>
                  <a:pt x="0" y="16958"/>
                </a:lnTo>
                <a:lnTo>
                  <a:pt x="8485" y="38175"/>
                </a:lnTo>
                <a:lnTo>
                  <a:pt x="12728" y="55134"/>
                </a:lnTo>
                <a:lnTo>
                  <a:pt x="25440" y="67870"/>
                </a:lnTo>
                <a:lnTo>
                  <a:pt x="33908" y="80590"/>
                </a:lnTo>
                <a:lnTo>
                  <a:pt x="46619" y="89069"/>
                </a:lnTo>
                <a:lnTo>
                  <a:pt x="63573" y="93326"/>
                </a:lnTo>
                <a:lnTo>
                  <a:pt x="80528" y="97566"/>
                </a:lnTo>
              </a:path>
            </a:pathLst>
          </a:custGeom>
          <a:ln w="16975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4" name="object 144"/>
          <p:cNvSpPr/>
          <p:nvPr/>
        </p:nvSpPr>
        <p:spPr>
          <a:xfrm>
            <a:off x="5456048" y="4306965"/>
            <a:ext cx="50994" cy="74442"/>
          </a:xfrm>
          <a:custGeom>
            <a:avLst/>
            <a:gdLst/>
            <a:ahLst/>
            <a:cxnLst/>
            <a:rect l="l" t="t" r="r" b="b"/>
            <a:pathLst>
              <a:path w="55245" h="80645">
                <a:moveTo>
                  <a:pt x="55105" y="0"/>
                </a:moveTo>
                <a:lnTo>
                  <a:pt x="42394" y="0"/>
                </a:lnTo>
                <a:lnTo>
                  <a:pt x="33908" y="4239"/>
                </a:lnTo>
                <a:lnTo>
                  <a:pt x="25440" y="12736"/>
                </a:lnTo>
                <a:lnTo>
                  <a:pt x="16954" y="21216"/>
                </a:lnTo>
                <a:lnTo>
                  <a:pt x="8485" y="33935"/>
                </a:lnTo>
                <a:lnTo>
                  <a:pt x="4242" y="46672"/>
                </a:lnTo>
                <a:lnTo>
                  <a:pt x="0" y="63631"/>
                </a:lnTo>
                <a:lnTo>
                  <a:pt x="0" y="80607"/>
                </a:lnTo>
              </a:path>
            </a:pathLst>
          </a:custGeom>
          <a:ln w="16976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5" name="object 145"/>
          <p:cNvSpPr/>
          <p:nvPr/>
        </p:nvSpPr>
        <p:spPr>
          <a:xfrm>
            <a:off x="5506914" y="4259986"/>
            <a:ext cx="0" cy="47478"/>
          </a:xfrm>
          <a:custGeom>
            <a:avLst/>
            <a:gdLst/>
            <a:ahLst/>
            <a:cxnLst/>
            <a:rect l="l" t="t" r="r" b="b"/>
            <a:pathLst>
              <a:path h="51435">
                <a:moveTo>
                  <a:pt x="0" y="50894"/>
                </a:moveTo>
                <a:lnTo>
                  <a:pt x="0" y="0"/>
                </a:lnTo>
              </a:path>
            </a:pathLst>
          </a:custGeom>
          <a:ln w="16980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6" name="object 146"/>
          <p:cNvSpPr/>
          <p:nvPr/>
        </p:nvSpPr>
        <p:spPr>
          <a:xfrm>
            <a:off x="5456048" y="4651557"/>
            <a:ext cx="74442" cy="94371"/>
          </a:xfrm>
          <a:custGeom>
            <a:avLst/>
            <a:gdLst/>
            <a:ahLst/>
            <a:cxnLst/>
            <a:rect l="l" t="t" r="r" b="b"/>
            <a:pathLst>
              <a:path w="80645" h="102235">
                <a:moveTo>
                  <a:pt x="80528" y="0"/>
                </a:moveTo>
                <a:lnTo>
                  <a:pt x="63573" y="4239"/>
                </a:lnTo>
                <a:lnTo>
                  <a:pt x="46619" y="8479"/>
                </a:lnTo>
                <a:lnTo>
                  <a:pt x="33908" y="16958"/>
                </a:lnTo>
                <a:lnTo>
                  <a:pt x="25440" y="29678"/>
                </a:lnTo>
                <a:lnTo>
                  <a:pt x="12728" y="42414"/>
                </a:lnTo>
                <a:lnTo>
                  <a:pt x="8485" y="59373"/>
                </a:lnTo>
                <a:lnTo>
                  <a:pt x="0" y="80590"/>
                </a:lnTo>
                <a:lnTo>
                  <a:pt x="0" y="97549"/>
                </a:lnTo>
                <a:lnTo>
                  <a:pt x="0" y="101806"/>
                </a:lnTo>
              </a:path>
            </a:pathLst>
          </a:custGeom>
          <a:ln w="16975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7" name="object 147"/>
          <p:cNvSpPr/>
          <p:nvPr/>
        </p:nvSpPr>
        <p:spPr>
          <a:xfrm>
            <a:off x="5530381" y="4651556"/>
            <a:ext cx="31652" cy="31652"/>
          </a:xfrm>
          <a:custGeom>
            <a:avLst/>
            <a:gdLst/>
            <a:ahLst/>
            <a:cxnLst/>
            <a:rect l="l" t="t" r="r" b="b"/>
            <a:pathLst>
              <a:path w="34289" h="34289">
                <a:moveTo>
                  <a:pt x="33908" y="33935"/>
                </a:moveTo>
                <a:lnTo>
                  <a:pt x="29665" y="21198"/>
                </a:lnTo>
                <a:lnTo>
                  <a:pt x="25422" y="8479"/>
                </a:lnTo>
                <a:lnTo>
                  <a:pt x="12711" y="4239"/>
                </a:lnTo>
                <a:lnTo>
                  <a:pt x="0" y="0"/>
                </a:lnTo>
              </a:path>
            </a:pathLst>
          </a:custGeom>
          <a:ln w="16974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8" name="object 148"/>
          <p:cNvSpPr/>
          <p:nvPr/>
        </p:nvSpPr>
        <p:spPr>
          <a:xfrm>
            <a:off x="5530381" y="4682882"/>
            <a:ext cx="31652" cy="31652"/>
          </a:xfrm>
          <a:custGeom>
            <a:avLst/>
            <a:gdLst/>
            <a:ahLst/>
            <a:cxnLst/>
            <a:rect l="l" t="t" r="r" b="b"/>
            <a:pathLst>
              <a:path w="34289" h="34289">
                <a:moveTo>
                  <a:pt x="0" y="33935"/>
                </a:moveTo>
                <a:lnTo>
                  <a:pt x="12711" y="29678"/>
                </a:lnTo>
                <a:lnTo>
                  <a:pt x="25422" y="21198"/>
                </a:lnTo>
                <a:lnTo>
                  <a:pt x="29665" y="12719"/>
                </a:lnTo>
                <a:lnTo>
                  <a:pt x="33908" y="0"/>
                </a:lnTo>
              </a:path>
            </a:pathLst>
          </a:custGeom>
          <a:ln w="16974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9" name="object 149"/>
          <p:cNvSpPr/>
          <p:nvPr/>
        </p:nvSpPr>
        <p:spPr>
          <a:xfrm>
            <a:off x="5456048" y="4745532"/>
            <a:ext cx="50994" cy="117817"/>
          </a:xfrm>
          <a:custGeom>
            <a:avLst/>
            <a:gdLst/>
            <a:ahLst/>
            <a:cxnLst/>
            <a:rect l="l" t="t" r="r" b="b"/>
            <a:pathLst>
              <a:path w="55245" h="127635">
                <a:moveTo>
                  <a:pt x="0" y="0"/>
                </a:moveTo>
                <a:lnTo>
                  <a:pt x="0" y="16958"/>
                </a:lnTo>
                <a:lnTo>
                  <a:pt x="4242" y="29678"/>
                </a:lnTo>
                <a:lnTo>
                  <a:pt x="8485" y="42414"/>
                </a:lnTo>
                <a:lnTo>
                  <a:pt x="16954" y="55134"/>
                </a:lnTo>
                <a:lnTo>
                  <a:pt x="25440" y="63613"/>
                </a:lnTo>
                <a:lnTo>
                  <a:pt x="33908" y="72110"/>
                </a:lnTo>
                <a:lnTo>
                  <a:pt x="42394" y="76350"/>
                </a:lnTo>
                <a:lnTo>
                  <a:pt x="55105" y="76350"/>
                </a:lnTo>
                <a:lnTo>
                  <a:pt x="55105" y="127244"/>
                </a:lnTo>
              </a:path>
            </a:pathLst>
          </a:custGeom>
          <a:ln w="16978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0" name="object 150"/>
          <p:cNvSpPr/>
          <p:nvPr/>
        </p:nvSpPr>
        <p:spPr>
          <a:xfrm>
            <a:off x="5506914" y="4862989"/>
            <a:ext cx="0" cy="623082"/>
          </a:xfrm>
          <a:custGeom>
            <a:avLst/>
            <a:gdLst/>
            <a:ahLst/>
            <a:cxnLst/>
            <a:rect l="l" t="t" r="r" b="b"/>
            <a:pathLst>
              <a:path h="675004">
                <a:moveTo>
                  <a:pt x="0" y="0"/>
                </a:moveTo>
                <a:lnTo>
                  <a:pt x="0" y="674479"/>
                </a:lnTo>
              </a:path>
            </a:pathLst>
          </a:custGeom>
          <a:ln w="169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1" name="object 151"/>
          <p:cNvSpPr/>
          <p:nvPr/>
        </p:nvSpPr>
        <p:spPr>
          <a:xfrm>
            <a:off x="5506914" y="3837155"/>
            <a:ext cx="0" cy="427306"/>
          </a:xfrm>
          <a:custGeom>
            <a:avLst/>
            <a:gdLst/>
            <a:ahLst/>
            <a:cxnLst/>
            <a:rect l="l" t="t" r="r" b="b"/>
            <a:pathLst>
              <a:path h="462914">
                <a:moveTo>
                  <a:pt x="0" y="0"/>
                </a:moveTo>
                <a:lnTo>
                  <a:pt x="0" y="462306"/>
                </a:lnTo>
              </a:path>
            </a:pathLst>
          </a:custGeom>
          <a:ln w="169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2" name="object 152"/>
          <p:cNvSpPr/>
          <p:nvPr/>
        </p:nvSpPr>
        <p:spPr>
          <a:xfrm>
            <a:off x="4924038" y="4420525"/>
            <a:ext cx="90268" cy="145366"/>
          </a:xfrm>
          <a:custGeom>
            <a:avLst/>
            <a:gdLst/>
            <a:ahLst/>
            <a:cxnLst/>
            <a:rect l="l" t="t" r="r" b="b"/>
            <a:pathLst>
              <a:path w="97789" h="157479">
                <a:moveTo>
                  <a:pt x="4237" y="106046"/>
                </a:moveTo>
                <a:lnTo>
                  <a:pt x="0" y="106046"/>
                </a:lnTo>
                <a:lnTo>
                  <a:pt x="0" y="156958"/>
                </a:lnTo>
                <a:lnTo>
                  <a:pt x="4237" y="156958"/>
                </a:lnTo>
                <a:lnTo>
                  <a:pt x="4237" y="152718"/>
                </a:lnTo>
                <a:lnTo>
                  <a:pt x="8475" y="148461"/>
                </a:lnTo>
                <a:lnTo>
                  <a:pt x="38140" y="148461"/>
                </a:lnTo>
                <a:lnTo>
                  <a:pt x="29665" y="144221"/>
                </a:lnTo>
                <a:lnTo>
                  <a:pt x="16950" y="135741"/>
                </a:lnTo>
                <a:lnTo>
                  <a:pt x="8475" y="118782"/>
                </a:lnTo>
                <a:lnTo>
                  <a:pt x="4237" y="106046"/>
                </a:lnTo>
                <a:close/>
              </a:path>
              <a:path w="97789" h="157479">
                <a:moveTo>
                  <a:pt x="55091" y="0"/>
                </a:moveTo>
                <a:lnTo>
                  <a:pt x="25427" y="0"/>
                </a:lnTo>
                <a:lnTo>
                  <a:pt x="12713" y="8479"/>
                </a:lnTo>
                <a:lnTo>
                  <a:pt x="4237" y="21216"/>
                </a:lnTo>
                <a:lnTo>
                  <a:pt x="0" y="38175"/>
                </a:lnTo>
                <a:lnTo>
                  <a:pt x="0" y="46654"/>
                </a:lnTo>
                <a:lnTo>
                  <a:pt x="8475" y="63631"/>
                </a:lnTo>
                <a:lnTo>
                  <a:pt x="16950" y="67870"/>
                </a:lnTo>
                <a:lnTo>
                  <a:pt x="25427" y="76350"/>
                </a:lnTo>
                <a:lnTo>
                  <a:pt x="42378" y="89087"/>
                </a:lnTo>
                <a:lnTo>
                  <a:pt x="67806" y="101806"/>
                </a:lnTo>
                <a:lnTo>
                  <a:pt x="76281" y="110285"/>
                </a:lnTo>
                <a:lnTo>
                  <a:pt x="80519" y="118782"/>
                </a:lnTo>
                <a:lnTo>
                  <a:pt x="80519" y="123022"/>
                </a:lnTo>
                <a:lnTo>
                  <a:pt x="72044" y="139981"/>
                </a:lnTo>
                <a:lnTo>
                  <a:pt x="63568" y="144221"/>
                </a:lnTo>
                <a:lnTo>
                  <a:pt x="50853" y="148461"/>
                </a:lnTo>
                <a:lnTo>
                  <a:pt x="16950" y="148461"/>
                </a:lnTo>
                <a:lnTo>
                  <a:pt x="25427" y="152718"/>
                </a:lnTo>
                <a:lnTo>
                  <a:pt x="33903" y="152718"/>
                </a:lnTo>
                <a:lnTo>
                  <a:pt x="38140" y="156958"/>
                </a:lnTo>
                <a:lnTo>
                  <a:pt x="50853" y="156958"/>
                </a:lnTo>
                <a:lnTo>
                  <a:pt x="72044" y="152718"/>
                </a:lnTo>
                <a:lnTo>
                  <a:pt x="84757" y="144221"/>
                </a:lnTo>
                <a:lnTo>
                  <a:pt x="97471" y="131502"/>
                </a:lnTo>
                <a:lnTo>
                  <a:pt x="97471" y="106046"/>
                </a:lnTo>
                <a:lnTo>
                  <a:pt x="88994" y="89087"/>
                </a:lnTo>
                <a:lnTo>
                  <a:pt x="84757" y="84847"/>
                </a:lnTo>
                <a:lnTo>
                  <a:pt x="72044" y="76350"/>
                </a:lnTo>
                <a:lnTo>
                  <a:pt x="55091" y="63631"/>
                </a:lnTo>
                <a:lnTo>
                  <a:pt x="33903" y="50911"/>
                </a:lnTo>
                <a:lnTo>
                  <a:pt x="21188" y="42414"/>
                </a:lnTo>
                <a:lnTo>
                  <a:pt x="16950" y="38175"/>
                </a:lnTo>
                <a:lnTo>
                  <a:pt x="16950" y="21216"/>
                </a:lnTo>
                <a:lnTo>
                  <a:pt x="25427" y="12719"/>
                </a:lnTo>
                <a:lnTo>
                  <a:pt x="33903" y="8479"/>
                </a:lnTo>
                <a:lnTo>
                  <a:pt x="76281" y="8479"/>
                </a:lnTo>
                <a:lnTo>
                  <a:pt x="72044" y="4239"/>
                </a:lnTo>
                <a:lnTo>
                  <a:pt x="67806" y="4239"/>
                </a:lnTo>
                <a:lnTo>
                  <a:pt x="55091" y="0"/>
                </a:lnTo>
                <a:close/>
              </a:path>
              <a:path w="97789" h="157479">
                <a:moveTo>
                  <a:pt x="88994" y="0"/>
                </a:moveTo>
                <a:lnTo>
                  <a:pt x="84757" y="0"/>
                </a:lnTo>
                <a:lnTo>
                  <a:pt x="84757" y="4239"/>
                </a:lnTo>
                <a:lnTo>
                  <a:pt x="80519" y="4239"/>
                </a:lnTo>
                <a:lnTo>
                  <a:pt x="76281" y="8479"/>
                </a:lnTo>
                <a:lnTo>
                  <a:pt x="55091" y="8479"/>
                </a:lnTo>
                <a:lnTo>
                  <a:pt x="72044" y="16976"/>
                </a:lnTo>
                <a:lnTo>
                  <a:pt x="76281" y="25455"/>
                </a:lnTo>
                <a:lnTo>
                  <a:pt x="84757" y="50911"/>
                </a:lnTo>
                <a:lnTo>
                  <a:pt x="88994" y="50911"/>
                </a:lnTo>
                <a:lnTo>
                  <a:pt x="889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3" name="object 153"/>
          <p:cNvSpPr/>
          <p:nvPr/>
        </p:nvSpPr>
        <p:spPr>
          <a:xfrm>
            <a:off x="5029659" y="4416611"/>
            <a:ext cx="101990" cy="145366"/>
          </a:xfrm>
          <a:custGeom>
            <a:avLst/>
            <a:gdLst/>
            <a:ahLst/>
            <a:cxnLst/>
            <a:rect l="l" t="t" r="r" b="b"/>
            <a:pathLst>
              <a:path w="110489" h="157479">
                <a:moveTo>
                  <a:pt x="50846" y="152700"/>
                </a:moveTo>
                <a:lnTo>
                  <a:pt x="0" y="152700"/>
                </a:lnTo>
                <a:lnTo>
                  <a:pt x="0" y="156958"/>
                </a:lnTo>
                <a:lnTo>
                  <a:pt x="50846" y="156958"/>
                </a:lnTo>
                <a:lnTo>
                  <a:pt x="50846" y="152700"/>
                </a:lnTo>
                <a:close/>
              </a:path>
              <a:path w="110489" h="157479">
                <a:moveTo>
                  <a:pt x="110177" y="152700"/>
                </a:moveTo>
                <a:lnTo>
                  <a:pt x="59332" y="152700"/>
                </a:lnTo>
                <a:lnTo>
                  <a:pt x="59332" y="156958"/>
                </a:lnTo>
                <a:lnTo>
                  <a:pt x="110177" y="156958"/>
                </a:lnTo>
                <a:lnTo>
                  <a:pt x="110177" y="152700"/>
                </a:lnTo>
                <a:close/>
              </a:path>
              <a:path w="110489" h="157479">
                <a:moveTo>
                  <a:pt x="33910" y="0"/>
                </a:moveTo>
                <a:lnTo>
                  <a:pt x="29667" y="0"/>
                </a:lnTo>
                <a:lnTo>
                  <a:pt x="0" y="12719"/>
                </a:lnTo>
                <a:lnTo>
                  <a:pt x="12713" y="12719"/>
                </a:lnTo>
                <a:lnTo>
                  <a:pt x="12713" y="21216"/>
                </a:lnTo>
                <a:lnTo>
                  <a:pt x="16950" y="25455"/>
                </a:lnTo>
                <a:lnTo>
                  <a:pt x="16950" y="144221"/>
                </a:lnTo>
                <a:lnTo>
                  <a:pt x="12713" y="148461"/>
                </a:lnTo>
                <a:lnTo>
                  <a:pt x="12713" y="152700"/>
                </a:lnTo>
                <a:lnTo>
                  <a:pt x="38135" y="152700"/>
                </a:lnTo>
                <a:lnTo>
                  <a:pt x="38135" y="148461"/>
                </a:lnTo>
                <a:lnTo>
                  <a:pt x="33910" y="148461"/>
                </a:lnTo>
                <a:lnTo>
                  <a:pt x="33910" y="80590"/>
                </a:lnTo>
                <a:lnTo>
                  <a:pt x="42384" y="72110"/>
                </a:lnTo>
                <a:lnTo>
                  <a:pt x="33910" y="72110"/>
                </a:lnTo>
                <a:lnTo>
                  <a:pt x="33910" y="0"/>
                </a:lnTo>
                <a:close/>
              </a:path>
              <a:path w="110489" h="157479">
                <a:moveTo>
                  <a:pt x="88998" y="63631"/>
                </a:moveTo>
                <a:lnTo>
                  <a:pt x="59332" y="63631"/>
                </a:lnTo>
                <a:lnTo>
                  <a:pt x="63575" y="67870"/>
                </a:lnTo>
                <a:lnTo>
                  <a:pt x="67801" y="67870"/>
                </a:lnTo>
                <a:lnTo>
                  <a:pt x="72044" y="72110"/>
                </a:lnTo>
                <a:lnTo>
                  <a:pt x="72044" y="76350"/>
                </a:lnTo>
                <a:lnTo>
                  <a:pt x="76286" y="84829"/>
                </a:lnTo>
                <a:lnTo>
                  <a:pt x="76286" y="144221"/>
                </a:lnTo>
                <a:lnTo>
                  <a:pt x="72044" y="148461"/>
                </a:lnTo>
                <a:lnTo>
                  <a:pt x="72044" y="152700"/>
                </a:lnTo>
                <a:lnTo>
                  <a:pt x="97466" y="152700"/>
                </a:lnTo>
                <a:lnTo>
                  <a:pt x="97466" y="148461"/>
                </a:lnTo>
                <a:lnTo>
                  <a:pt x="93241" y="144221"/>
                </a:lnTo>
                <a:lnTo>
                  <a:pt x="93241" y="72110"/>
                </a:lnTo>
                <a:lnTo>
                  <a:pt x="88998" y="63631"/>
                </a:lnTo>
                <a:close/>
              </a:path>
              <a:path w="110489" h="157479">
                <a:moveTo>
                  <a:pt x="67801" y="50894"/>
                </a:moveTo>
                <a:lnTo>
                  <a:pt x="59332" y="50894"/>
                </a:lnTo>
                <a:lnTo>
                  <a:pt x="46621" y="63631"/>
                </a:lnTo>
                <a:lnTo>
                  <a:pt x="33910" y="72110"/>
                </a:lnTo>
                <a:lnTo>
                  <a:pt x="42384" y="72110"/>
                </a:lnTo>
                <a:lnTo>
                  <a:pt x="46621" y="67870"/>
                </a:lnTo>
                <a:lnTo>
                  <a:pt x="55089" y="67870"/>
                </a:lnTo>
                <a:lnTo>
                  <a:pt x="59332" y="63631"/>
                </a:lnTo>
                <a:lnTo>
                  <a:pt x="88998" y="63631"/>
                </a:lnTo>
                <a:lnTo>
                  <a:pt x="84755" y="55151"/>
                </a:lnTo>
                <a:lnTo>
                  <a:pt x="76286" y="55151"/>
                </a:lnTo>
                <a:lnTo>
                  <a:pt x="67801" y="50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4" name="object 154"/>
          <p:cNvSpPr/>
          <p:nvPr/>
        </p:nvSpPr>
        <p:spPr>
          <a:xfrm>
            <a:off x="5131362" y="4467521"/>
            <a:ext cx="106094" cy="97888"/>
          </a:xfrm>
          <a:custGeom>
            <a:avLst/>
            <a:gdLst/>
            <a:ahLst/>
            <a:cxnLst/>
            <a:rect l="l" t="t" r="r" b="b"/>
            <a:pathLst>
              <a:path w="114935" h="106045">
                <a:moveTo>
                  <a:pt x="38151" y="0"/>
                </a:moveTo>
                <a:lnTo>
                  <a:pt x="0" y="0"/>
                </a:lnTo>
                <a:lnTo>
                  <a:pt x="0" y="4239"/>
                </a:lnTo>
                <a:lnTo>
                  <a:pt x="12728" y="4239"/>
                </a:lnTo>
                <a:lnTo>
                  <a:pt x="12728" y="8479"/>
                </a:lnTo>
                <a:lnTo>
                  <a:pt x="16954" y="8479"/>
                </a:lnTo>
                <a:lnTo>
                  <a:pt x="16954" y="76350"/>
                </a:lnTo>
                <a:lnTo>
                  <a:pt x="21197" y="89069"/>
                </a:lnTo>
                <a:lnTo>
                  <a:pt x="25440" y="93309"/>
                </a:lnTo>
                <a:lnTo>
                  <a:pt x="29665" y="101806"/>
                </a:lnTo>
                <a:lnTo>
                  <a:pt x="33908" y="106046"/>
                </a:lnTo>
                <a:lnTo>
                  <a:pt x="50862" y="106046"/>
                </a:lnTo>
                <a:lnTo>
                  <a:pt x="67816" y="97549"/>
                </a:lnTo>
                <a:lnTo>
                  <a:pt x="70639" y="93309"/>
                </a:lnTo>
                <a:lnTo>
                  <a:pt x="50862" y="93309"/>
                </a:lnTo>
                <a:lnTo>
                  <a:pt x="46619" y="89069"/>
                </a:lnTo>
                <a:lnTo>
                  <a:pt x="42394" y="89069"/>
                </a:lnTo>
                <a:lnTo>
                  <a:pt x="38151" y="80590"/>
                </a:lnTo>
                <a:lnTo>
                  <a:pt x="38151" y="0"/>
                </a:lnTo>
                <a:close/>
              </a:path>
              <a:path w="114935" h="106045">
                <a:moveTo>
                  <a:pt x="97482" y="84829"/>
                </a:moveTo>
                <a:lnTo>
                  <a:pt x="76285" y="84829"/>
                </a:lnTo>
                <a:lnTo>
                  <a:pt x="76285" y="106046"/>
                </a:lnTo>
                <a:lnTo>
                  <a:pt x="84771" y="106046"/>
                </a:lnTo>
                <a:lnTo>
                  <a:pt x="114436" y="93309"/>
                </a:lnTo>
                <a:lnTo>
                  <a:pt x="110193" y="89069"/>
                </a:lnTo>
                <a:lnTo>
                  <a:pt x="97482" y="89069"/>
                </a:lnTo>
                <a:lnTo>
                  <a:pt x="97482" y="84829"/>
                </a:lnTo>
                <a:close/>
              </a:path>
              <a:path w="114935" h="106045">
                <a:moveTo>
                  <a:pt x="97482" y="0"/>
                </a:moveTo>
                <a:lnTo>
                  <a:pt x="63573" y="0"/>
                </a:lnTo>
                <a:lnTo>
                  <a:pt x="63573" y="4239"/>
                </a:lnTo>
                <a:lnTo>
                  <a:pt x="72042" y="4239"/>
                </a:lnTo>
                <a:lnTo>
                  <a:pt x="76285" y="8479"/>
                </a:lnTo>
                <a:lnTo>
                  <a:pt x="76285" y="76350"/>
                </a:lnTo>
                <a:lnTo>
                  <a:pt x="72042" y="84829"/>
                </a:lnTo>
                <a:lnTo>
                  <a:pt x="63573" y="89069"/>
                </a:lnTo>
                <a:lnTo>
                  <a:pt x="59330" y="89069"/>
                </a:lnTo>
                <a:lnTo>
                  <a:pt x="50862" y="93309"/>
                </a:lnTo>
                <a:lnTo>
                  <a:pt x="70639" y="93309"/>
                </a:lnTo>
                <a:lnTo>
                  <a:pt x="76285" y="84829"/>
                </a:lnTo>
                <a:lnTo>
                  <a:pt x="97482" y="84829"/>
                </a:lnTo>
                <a:lnTo>
                  <a:pt x="974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5" name="object 155"/>
          <p:cNvSpPr/>
          <p:nvPr/>
        </p:nvSpPr>
        <p:spPr>
          <a:xfrm>
            <a:off x="5236996" y="4463590"/>
            <a:ext cx="101990" cy="98474"/>
          </a:xfrm>
          <a:custGeom>
            <a:avLst/>
            <a:gdLst/>
            <a:ahLst/>
            <a:cxnLst/>
            <a:rect l="l" t="t" r="r" b="b"/>
            <a:pathLst>
              <a:path w="110489" h="106679">
                <a:moveTo>
                  <a:pt x="50845" y="101806"/>
                </a:moveTo>
                <a:lnTo>
                  <a:pt x="4225" y="101806"/>
                </a:lnTo>
                <a:lnTo>
                  <a:pt x="4225" y="106063"/>
                </a:lnTo>
                <a:lnTo>
                  <a:pt x="50845" y="106063"/>
                </a:lnTo>
                <a:lnTo>
                  <a:pt x="50845" y="101806"/>
                </a:lnTo>
                <a:close/>
              </a:path>
              <a:path w="110489" h="106679">
                <a:moveTo>
                  <a:pt x="110176" y="101806"/>
                </a:moveTo>
                <a:lnTo>
                  <a:pt x="63556" y="101806"/>
                </a:lnTo>
                <a:lnTo>
                  <a:pt x="63556" y="106063"/>
                </a:lnTo>
                <a:lnTo>
                  <a:pt x="110176" y="106063"/>
                </a:lnTo>
                <a:lnTo>
                  <a:pt x="110176" y="101806"/>
                </a:lnTo>
                <a:close/>
              </a:path>
              <a:path w="110489" h="106679">
                <a:moveTo>
                  <a:pt x="38133" y="0"/>
                </a:moveTo>
                <a:lnTo>
                  <a:pt x="29665" y="0"/>
                </a:lnTo>
                <a:lnTo>
                  <a:pt x="0" y="12736"/>
                </a:lnTo>
                <a:lnTo>
                  <a:pt x="4225" y="16976"/>
                </a:lnTo>
                <a:lnTo>
                  <a:pt x="12711" y="16976"/>
                </a:lnTo>
                <a:lnTo>
                  <a:pt x="16936" y="21216"/>
                </a:lnTo>
                <a:lnTo>
                  <a:pt x="16936" y="97566"/>
                </a:lnTo>
                <a:lnTo>
                  <a:pt x="12711" y="101806"/>
                </a:lnTo>
                <a:lnTo>
                  <a:pt x="42376" y="101806"/>
                </a:lnTo>
                <a:lnTo>
                  <a:pt x="38133" y="97566"/>
                </a:lnTo>
                <a:lnTo>
                  <a:pt x="38133" y="29695"/>
                </a:lnTo>
                <a:lnTo>
                  <a:pt x="46607" y="21216"/>
                </a:lnTo>
                <a:lnTo>
                  <a:pt x="38133" y="21216"/>
                </a:lnTo>
                <a:lnTo>
                  <a:pt x="38133" y="0"/>
                </a:lnTo>
                <a:close/>
              </a:path>
              <a:path w="110489" h="106679">
                <a:moveTo>
                  <a:pt x="88996" y="12736"/>
                </a:moveTo>
                <a:lnTo>
                  <a:pt x="63556" y="12736"/>
                </a:lnTo>
                <a:lnTo>
                  <a:pt x="67799" y="16976"/>
                </a:lnTo>
                <a:lnTo>
                  <a:pt x="76267" y="21216"/>
                </a:lnTo>
                <a:lnTo>
                  <a:pt x="76267" y="97566"/>
                </a:lnTo>
                <a:lnTo>
                  <a:pt x="72042" y="101806"/>
                </a:lnTo>
                <a:lnTo>
                  <a:pt x="101707" y="101806"/>
                </a:lnTo>
                <a:lnTo>
                  <a:pt x="97464" y="97566"/>
                </a:lnTo>
                <a:lnTo>
                  <a:pt x="97464" y="29695"/>
                </a:lnTo>
                <a:lnTo>
                  <a:pt x="93221" y="16976"/>
                </a:lnTo>
                <a:lnTo>
                  <a:pt x="88996" y="12736"/>
                </a:lnTo>
                <a:close/>
              </a:path>
              <a:path w="110489" h="106679">
                <a:moveTo>
                  <a:pt x="76267" y="0"/>
                </a:moveTo>
                <a:lnTo>
                  <a:pt x="72042" y="0"/>
                </a:lnTo>
                <a:lnTo>
                  <a:pt x="46602" y="12736"/>
                </a:lnTo>
                <a:lnTo>
                  <a:pt x="38133" y="21216"/>
                </a:lnTo>
                <a:lnTo>
                  <a:pt x="46607" y="21216"/>
                </a:lnTo>
                <a:lnTo>
                  <a:pt x="50845" y="16976"/>
                </a:lnTo>
                <a:lnTo>
                  <a:pt x="63556" y="12736"/>
                </a:lnTo>
                <a:lnTo>
                  <a:pt x="88996" y="12736"/>
                </a:lnTo>
                <a:lnTo>
                  <a:pt x="84753" y="4257"/>
                </a:lnTo>
                <a:lnTo>
                  <a:pt x="762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6" name="object 156"/>
          <p:cNvSpPr/>
          <p:nvPr/>
        </p:nvSpPr>
        <p:spPr>
          <a:xfrm>
            <a:off x="5342613" y="4436196"/>
            <a:ext cx="59202" cy="129540"/>
          </a:xfrm>
          <a:custGeom>
            <a:avLst/>
            <a:gdLst/>
            <a:ahLst/>
            <a:cxnLst/>
            <a:rect l="l" t="t" r="r" b="b"/>
            <a:pathLst>
              <a:path w="64135" h="140335">
                <a:moveTo>
                  <a:pt x="33890" y="42414"/>
                </a:moveTo>
                <a:lnTo>
                  <a:pt x="16954" y="42414"/>
                </a:lnTo>
                <a:lnTo>
                  <a:pt x="16954" y="127244"/>
                </a:lnTo>
                <a:lnTo>
                  <a:pt x="25422" y="135741"/>
                </a:lnTo>
                <a:lnTo>
                  <a:pt x="29665" y="135741"/>
                </a:lnTo>
                <a:lnTo>
                  <a:pt x="38133" y="139981"/>
                </a:lnTo>
                <a:lnTo>
                  <a:pt x="42376" y="135741"/>
                </a:lnTo>
                <a:lnTo>
                  <a:pt x="50845" y="131484"/>
                </a:lnTo>
                <a:lnTo>
                  <a:pt x="55088" y="127244"/>
                </a:lnTo>
                <a:lnTo>
                  <a:pt x="57910" y="123005"/>
                </a:lnTo>
                <a:lnTo>
                  <a:pt x="38133" y="123005"/>
                </a:lnTo>
                <a:lnTo>
                  <a:pt x="33890" y="114525"/>
                </a:lnTo>
                <a:lnTo>
                  <a:pt x="33890" y="42414"/>
                </a:lnTo>
                <a:close/>
              </a:path>
              <a:path w="64135" h="140335">
                <a:moveTo>
                  <a:pt x="63556" y="114525"/>
                </a:moveTo>
                <a:lnTo>
                  <a:pt x="59330" y="114525"/>
                </a:lnTo>
                <a:lnTo>
                  <a:pt x="50845" y="123005"/>
                </a:lnTo>
                <a:lnTo>
                  <a:pt x="57910" y="123005"/>
                </a:lnTo>
                <a:lnTo>
                  <a:pt x="63556" y="114525"/>
                </a:lnTo>
                <a:close/>
              </a:path>
              <a:path w="64135" h="140335">
                <a:moveTo>
                  <a:pt x="33890" y="0"/>
                </a:moveTo>
                <a:lnTo>
                  <a:pt x="29665" y="0"/>
                </a:lnTo>
                <a:lnTo>
                  <a:pt x="25422" y="8479"/>
                </a:lnTo>
                <a:lnTo>
                  <a:pt x="25422" y="16958"/>
                </a:lnTo>
                <a:lnTo>
                  <a:pt x="8468" y="33935"/>
                </a:lnTo>
                <a:lnTo>
                  <a:pt x="0" y="38175"/>
                </a:lnTo>
                <a:lnTo>
                  <a:pt x="0" y="42414"/>
                </a:lnTo>
                <a:lnTo>
                  <a:pt x="59330" y="42414"/>
                </a:lnTo>
                <a:lnTo>
                  <a:pt x="59330" y="33935"/>
                </a:lnTo>
                <a:lnTo>
                  <a:pt x="33890" y="33935"/>
                </a:lnTo>
                <a:lnTo>
                  <a:pt x="33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7" name="object 157"/>
          <p:cNvSpPr/>
          <p:nvPr/>
        </p:nvSpPr>
        <p:spPr>
          <a:xfrm>
            <a:off x="4970981" y="4628060"/>
            <a:ext cx="375549" cy="148797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8" name="object 158"/>
          <p:cNvSpPr/>
          <p:nvPr/>
        </p:nvSpPr>
        <p:spPr>
          <a:xfrm>
            <a:off x="5628182" y="4506673"/>
            <a:ext cx="191684" cy="191863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9" name="object 159"/>
          <p:cNvSpPr/>
          <p:nvPr/>
        </p:nvSpPr>
        <p:spPr>
          <a:xfrm>
            <a:off x="6946428" y="3316370"/>
            <a:ext cx="90032" cy="148749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60" name="object 160"/>
          <p:cNvSpPr/>
          <p:nvPr/>
        </p:nvSpPr>
        <p:spPr>
          <a:xfrm>
            <a:off x="7055962" y="3312473"/>
            <a:ext cx="379469" cy="152646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61" name="object 161"/>
          <p:cNvSpPr/>
          <p:nvPr/>
        </p:nvSpPr>
        <p:spPr>
          <a:xfrm>
            <a:off x="7005094" y="3527802"/>
            <a:ext cx="375569" cy="148749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62" name="object 162"/>
          <p:cNvSpPr/>
          <p:nvPr/>
        </p:nvSpPr>
        <p:spPr>
          <a:xfrm>
            <a:off x="5671216" y="3891913"/>
            <a:ext cx="254268" cy="270184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63" name="object 163"/>
          <p:cNvSpPr/>
          <p:nvPr/>
        </p:nvSpPr>
        <p:spPr>
          <a:xfrm>
            <a:off x="5976334" y="4996132"/>
            <a:ext cx="434339" cy="301869"/>
          </a:xfrm>
          <a:custGeom>
            <a:avLst/>
            <a:gdLst/>
            <a:ahLst/>
            <a:cxnLst/>
            <a:rect l="l" t="t" r="r" b="b"/>
            <a:pathLst>
              <a:path w="470534" h="327025">
                <a:moveTo>
                  <a:pt x="419542" y="29695"/>
                </a:moveTo>
                <a:lnTo>
                  <a:pt x="415316" y="33935"/>
                </a:lnTo>
                <a:lnTo>
                  <a:pt x="415316" y="38175"/>
                </a:lnTo>
                <a:lnTo>
                  <a:pt x="419542" y="42414"/>
                </a:lnTo>
                <a:lnTo>
                  <a:pt x="432271" y="42414"/>
                </a:lnTo>
                <a:lnTo>
                  <a:pt x="419542" y="29695"/>
                </a:lnTo>
                <a:close/>
              </a:path>
              <a:path w="470534" h="327025">
                <a:moveTo>
                  <a:pt x="457693" y="4239"/>
                </a:moveTo>
                <a:lnTo>
                  <a:pt x="419542" y="29695"/>
                </a:lnTo>
                <a:lnTo>
                  <a:pt x="432271" y="42414"/>
                </a:lnTo>
                <a:lnTo>
                  <a:pt x="466162" y="16958"/>
                </a:lnTo>
                <a:lnTo>
                  <a:pt x="457693" y="4239"/>
                </a:lnTo>
                <a:close/>
              </a:path>
              <a:path w="470534" h="327025">
                <a:moveTo>
                  <a:pt x="466162" y="0"/>
                </a:moveTo>
                <a:lnTo>
                  <a:pt x="461936" y="0"/>
                </a:lnTo>
                <a:lnTo>
                  <a:pt x="457693" y="4239"/>
                </a:lnTo>
                <a:lnTo>
                  <a:pt x="466162" y="16958"/>
                </a:lnTo>
                <a:lnTo>
                  <a:pt x="470404" y="16958"/>
                </a:lnTo>
                <a:lnTo>
                  <a:pt x="470404" y="4239"/>
                </a:lnTo>
                <a:lnTo>
                  <a:pt x="466162" y="4239"/>
                </a:lnTo>
                <a:lnTo>
                  <a:pt x="466162" y="0"/>
                </a:lnTo>
                <a:close/>
              </a:path>
              <a:path w="470534" h="327025">
                <a:moveTo>
                  <a:pt x="347500" y="76350"/>
                </a:moveTo>
                <a:lnTo>
                  <a:pt x="347500" y="80590"/>
                </a:lnTo>
                <a:lnTo>
                  <a:pt x="343274" y="84829"/>
                </a:lnTo>
                <a:lnTo>
                  <a:pt x="347500" y="89069"/>
                </a:lnTo>
                <a:lnTo>
                  <a:pt x="347500" y="93309"/>
                </a:lnTo>
                <a:lnTo>
                  <a:pt x="355985" y="93309"/>
                </a:lnTo>
                <a:lnTo>
                  <a:pt x="347500" y="76350"/>
                </a:lnTo>
                <a:close/>
              </a:path>
              <a:path w="470534" h="327025">
                <a:moveTo>
                  <a:pt x="385651" y="50894"/>
                </a:moveTo>
                <a:lnTo>
                  <a:pt x="347500" y="76350"/>
                </a:lnTo>
                <a:lnTo>
                  <a:pt x="355985" y="93309"/>
                </a:lnTo>
                <a:lnTo>
                  <a:pt x="394119" y="67870"/>
                </a:lnTo>
                <a:lnTo>
                  <a:pt x="385651" y="50894"/>
                </a:lnTo>
                <a:close/>
              </a:path>
              <a:path w="470534" h="327025">
                <a:moveTo>
                  <a:pt x="394119" y="50894"/>
                </a:moveTo>
                <a:lnTo>
                  <a:pt x="385651" y="50894"/>
                </a:lnTo>
                <a:lnTo>
                  <a:pt x="394119" y="67870"/>
                </a:lnTo>
                <a:lnTo>
                  <a:pt x="398362" y="63631"/>
                </a:lnTo>
                <a:lnTo>
                  <a:pt x="398362" y="55134"/>
                </a:lnTo>
                <a:lnTo>
                  <a:pt x="394119" y="50894"/>
                </a:lnTo>
                <a:close/>
              </a:path>
              <a:path w="470534" h="327025">
                <a:moveTo>
                  <a:pt x="275457" y="127262"/>
                </a:moveTo>
                <a:lnTo>
                  <a:pt x="271232" y="131502"/>
                </a:lnTo>
                <a:lnTo>
                  <a:pt x="271232" y="139981"/>
                </a:lnTo>
                <a:lnTo>
                  <a:pt x="275457" y="139981"/>
                </a:lnTo>
                <a:lnTo>
                  <a:pt x="279700" y="144221"/>
                </a:lnTo>
                <a:lnTo>
                  <a:pt x="283943" y="139981"/>
                </a:lnTo>
                <a:lnTo>
                  <a:pt x="275457" y="127262"/>
                </a:lnTo>
                <a:close/>
              </a:path>
              <a:path w="470534" h="327025">
                <a:moveTo>
                  <a:pt x="309366" y="101806"/>
                </a:moveTo>
                <a:lnTo>
                  <a:pt x="275457" y="127262"/>
                </a:lnTo>
                <a:lnTo>
                  <a:pt x="283943" y="139981"/>
                </a:lnTo>
                <a:lnTo>
                  <a:pt x="322077" y="118765"/>
                </a:lnTo>
                <a:lnTo>
                  <a:pt x="309366" y="101806"/>
                </a:lnTo>
                <a:close/>
              </a:path>
              <a:path w="470534" h="327025">
                <a:moveTo>
                  <a:pt x="322077" y="101806"/>
                </a:moveTo>
                <a:lnTo>
                  <a:pt x="309366" y="101806"/>
                </a:lnTo>
                <a:lnTo>
                  <a:pt x="322077" y="118765"/>
                </a:lnTo>
                <a:lnTo>
                  <a:pt x="322077" y="114525"/>
                </a:lnTo>
                <a:lnTo>
                  <a:pt x="326320" y="110285"/>
                </a:lnTo>
                <a:lnTo>
                  <a:pt x="326320" y="106046"/>
                </a:lnTo>
                <a:lnTo>
                  <a:pt x="322077" y="106046"/>
                </a:lnTo>
                <a:lnTo>
                  <a:pt x="322077" y="101806"/>
                </a:lnTo>
                <a:close/>
              </a:path>
              <a:path w="470534" h="327025">
                <a:moveTo>
                  <a:pt x="203415" y="178156"/>
                </a:moveTo>
                <a:lnTo>
                  <a:pt x="199172" y="178156"/>
                </a:lnTo>
                <a:lnTo>
                  <a:pt x="199172" y="186636"/>
                </a:lnTo>
                <a:lnTo>
                  <a:pt x="203415" y="190875"/>
                </a:lnTo>
                <a:lnTo>
                  <a:pt x="211901" y="190875"/>
                </a:lnTo>
                <a:lnTo>
                  <a:pt x="203415" y="178156"/>
                </a:lnTo>
                <a:close/>
              </a:path>
              <a:path w="470534" h="327025">
                <a:moveTo>
                  <a:pt x="237323" y="152700"/>
                </a:moveTo>
                <a:lnTo>
                  <a:pt x="203415" y="178156"/>
                </a:lnTo>
                <a:lnTo>
                  <a:pt x="211901" y="190875"/>
                </a:lnTo>
                <a:lnTo>
                  <a:pt x="250035" y="165437"/>
                </a:lnTo>
                <a:lnTo>
                  <a:pt x="237323" y="152700"/>
                </a:lnTo>
                <a:close/>
              </a:path>
              <a:path w="470534" h="327025">
                <a:moveTo>
                  <a:pt x="245792" y="148461"/>
                </a:moveTo>
                <a:lnTo>
                  <a:pt x="241566" y="148461"/>
                </a:lnTo>
                <a:lnTo>
                  <a:pt x="237323" y="152700"/>
                </a:lnTo>
                <a:lnTo>
                  <a:pt x="250035" y="165437"/>
                </a:lnTo>
                <a:lnTo>
                  <a:pt x="250035" y="152700"/>
                </a:lnTo>
                <a:lnTo>
                  <a:pt x="245792" y="148461"/>
                </a:lnTo>
                <a:close/>
              </a:path>
              <a:path w="470534" h="327025">
                <a:moveTo>
                  <a:pt x="127130" y="224811"/>
                </a:moveTo>
                <a:lnTo>
                  <a:pt x="127130" y="229068"/>
                </a:lnTo>
                <a:lnTo>
                  <a:pt x="122904" y="233308"/>
                </a:lnTo>
                <a:lnTo>
                  <a:pt x="127130" y="237548"/>
                </a:lnTo>
                <a:lnTo>
                  <a:pt x="127130" y="241787"/>
                </a:lnTo>
                <a:lnTo>
                  <a:pt x="139859" y="241787"/>
                </a:lnTo>
                <a:lnTo>
                  <a:pt x="127130" y="224811"/>
                </a:lnTo>
                <a:close/>
              </a:path>
              <a:path w="470534" h="327025">
                <a:moveTo>
                  <a:pt x="165281" y="199372"/>
                </a:moveTo>
                <a:lnTo>
                  <a:pt x="127130" y="224811"/>
                </a:lnTo>
                <a:lnTo>
                  <a:pt x="139859" y="241787"/>
                </a:lnTo>
                <a:lnTo>
                  <a:pt x="173750" y="216331"/>
                </a:lnTo>
                <a:lnTo>
                  <a:pt x="165281" y="199372"/>
                </a:lnTo>
                <a:close/>
              </a:path>
              <a:path w="470534" h="327025">
                <a:moveTo>
                  <a:pt x="173750" y="199372"/>
                </a:moveTo>
                <a:lnTo>
                  <a:pt x="165281" y="199372"/>
                </a:lnTo>
                <a:lnTo>
                  <a:pt x="173750" y="216331"/>
                </a:lnTo>
                <a:lnTo>
                  <a:pt x="177992" y="212092"/>
                </a:lnTo>
                <a:lnTo>
                  <a:pt x="177992" y="203612"/>
                </a:lnTo>
                <a:lnTo>
                  <a:pt x="173750" y="199372"/>
                </a:lnTo>
                <a:close/>
              </a:path>
              <a:path w="470534" h="327025">
                <a:moveTo>
                  <a:pt x="55088" y="275723"/>
                </a:moveTo>
                <a:lnTo>
                  <a:pt x="50862" y="279963"/>
                </a:lnTo>
                <a:lnTo>
                  <a:pt x="50862" y="288442"/>
                </a:lnTo>
                <a:lnTo>
                  <a:pt x="55088" y="288442"/>
                </a:lnTo>
                <a:lnTo>
                  <a:pt x="59330" y="292682"/>
                </a:lnTo>
                <a:lnTo>
                  <a:pt x="63573" y="292682"/>
                </a:lnTo>
                <a:lnTo>
                  <a:pt x="63573" y="288442"/>
                </a:lnTo>
                <a:lnTo>
                  <a:pt x="55088" y="275723"/>
                </a:lnTo>
                <a:close/>
              </a:path>
              <a:path w="470534" h="327025">
                <a:moveTo>
                  <a:pt x="93239" y="250267"/>
                </a:moveTo>
                <a:lnTo>
                  <a:pt x="55088" y="275723"/>
                </a:lnTo>
                <a:lnTo>
                  <a:pt x="63573" y="288442"/>
                </a:lnTo>
                <a:lnTo>
                  <a:pt x="101707" y="267243"/>
                </a:lnTo>
                <a:lnTo>
                  <a:pt x="93239" y="250267"/>
                </a:lnTo>
                <a:close/>
              </a:path>
              <a:path w="470534" h="327025">
                <a:moveTo>
                  <a:pt x="101707" y="250267"/>
                </a:moveTo>
                <a:lnTo>
                  <a:pt x="93239" y="250267"/>
                </a:lnTo>
                <a:lnTo>
                  <a:pt x="101707" y="267243"/>
                </a:lnTo>
                <a:lnTo>
                  <a:pt x="105950" y="263004"/>
                </a:lnTo>
                <a:lnTo>
                  <a:pt x="105950" y="254507"/>
                </a:lnTo>
                <a:lnTo>
                  <a:pt x="101707" y="250267"/>
                </a:lnTo>
                <a:close/>
              </a:path>
              <a:path w="470534" h="327025">
                <a:moveTo>
                  <a:pt x="4242" y="309658"/>
                </a:moveTo>
                <a:lnTo>
                  <a:pt x="0" y="313898"/>
                </a:lnTo>
                <a:lnTo>
                  <a:pt x="0" y="322377"/>
                </a:lnTo>
                <a:lnTo>
                  <a:pt x="4242" y="326617"/>
                </a:lnTo>
                <a:lnTo>
                  <a:pt x="12711" y="326617"/>
                </a:lnTo>
                <a:lnTo>
                  <a:pt x="4242" y="309658"/>
                </a:lnTo>
                <a:close/>
              </a:path>
              <a:path w="470534" h="327025">
                <a:moveTo>
                  <a:pt x="16954" y="301179"/>
                </a:moveTo>
                <a:lnTo>
                  <a:pt x="4242" y="309658"/>
                </a:lnTo>
                <a:lnTo>
                  <a:pt x="12711" y="326617"/>
                </a:lnTo>
                <a:lnTo>
                  <a:pt x="29665" y="313898"/>
                </a:lnTo>
                <a:lnTo>
                  <a:pt x="16954" y="301179"/>
                </a:lnTo>
                <a:close/>
              </a:path>
              <a:path w="470534" h="327025">
                <a:moveTo>
                  <a:pt x="25422" y="296939"/>
                </a:moveTo>
                <a:lnTo>
                  <a:pt x="21197" y="296939"/>
                </a:lnTo>
                <a:lnTo>
                  <a:pt x="16954" y="301179"/>
                </a:lnTo>
                <a:lnTo>
                  <a:pt x="29665" y="313898"/>
                </a:lnTo>
                <a:lnTo>
                  <a:pt x="33908" y="309658"/>
                </a:lnTo>
                <a:lnTo>
                  <a:pt x="33908" y="305419"/>
                </a:lnTo>
                <a:lnTo>
                  <a:pt x="25422" y="296939"/>
                </a:lnTo>
                <a:close/>
              </a:path>
            </a:pathLst>
          </a:custGeom>
          <a:solidFill>
            <a:srgbClr val="1F1A17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64" name="object 164"/>
          <p:cNvSpPr txBox="1"/>
          <p:nvPr/>
        </p:nvSpPr>
        <p:spPr>
          <a:xfrm>
            <a:off x="6251799" y="5807097"/>
            <a:ext cx="1388012" cy="238552"/>
          </a:xfrm>
          <a:prstGeom prst="rect">
            <a:avLst/>
          </a:prstGeom>
        </p:spPr>
        <p:txBody>
          <a:bodyPr vert="horz" wrap="square" lIns="0" tIns="11137" rIns="0" bIns="0" rtlCol="0">
            <a:spAutoFit/>
          </a:bodyPr>
          <a:lstStyle/>
          <a:p>
            <a:pPr marL="11723">
              <a:spcBef>
                <a:spcPts val="88"/>
              </a:spcBef>
            </a:pPr>
            <a:r>
              <a:rPr sz="1477" b="1" spc="-5" dirty="0">
                <a:latin typeface="Arial"/>
                <a:cs typeface="Arial"/>
              </a:rPr>
              <a:t>(b) Short</a:t>
            </a:r>
            <a:r>
              <a:rPr sz="1477" b="1" spc="-37" dirty="0">
                <a:latin typeface="Arial"/>
                <a:cs typeface="Arial"/>
              </a:rPr>
              <a:t> </a:t>
            </a:r>
            <a:r>
              <a:rPr sz="1477" b="1" spc="-5" dirty="0">
                <a:latin typeface="Arial"/>
                <a:cs typeface="Arial"/>
              </a:rPr>
              <a:t>Shunt</a:t>
            </a:r>
            <a:endParaRPr sz="1477" dirty="0">
              <a:latin typeface="Arial"/>
              <a:cs typeface="Aria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2682" y="288622"/>
            <a:ext cx="3379763" cy="210674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lang="en-US" sz="1292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15" dirty="0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73245" y="5740134"/>
            <a:ext cx="6022145" cy="793595"/>
          </a:xfrm>
          <a:prstGeom prst="rect">
            <a:avLst/>
          </a:prstGeom>
        </p:spPr>
        <p:txBody>
          <a:bodyPr vert="horz" wrap="square" lIns="0" tIns="77958" rIns="0" bIns="0" rtlCol="0">
            <a:spAutoFit/>
          </a:bodyPr>
          <a:lstStyle/>
          <a:p>
            <a:pPr marL="1781365">
              <a:spcBef>
                <a:spcPts val="614"/>
              </a:spcBef>
            </a:pPr>
            <a:r>
              <a:rPr sz="1477" b="1" spc="-5" dirty="0">
                <a:latin typeface="Arial"/>
                <a:cs typeface="Arial"/>
              </a:rPr>
              <a:t>(a) Long</a:t>
            </a:r>
            <a:r>
              <a:rPr sz="1477" b="1" spc="28" dirty="0">
                <a:latin typeface="Arial"/>
                <a:cs typeface="Arial"/>
              </a:rPr>
              <a:t> </a:t>
            </a:r>
            <a:r>
              <a:rPr sz="1477" b="1" spc="-5" dirty="0">
                <a:latin typeface="Arial"/>
                <a:cs typeface="Arial"/>
              </a:rPr>
              <a:t>Shunt</a:t>
            </a:r>
            <a:endParaRPr sz="1477" dirty="0">
              <a:latin typeface="Arial"/>
              <a:cs typeface="Arial"/>
            </a:endParaRPr>
          </a:p>
          <a:p>
            <a:pPr marL="2953703">
              <a:spcBef>
                <a:spcPts val="522"/>
              </a:spcBef>
            </a:pPr>
            <a:r>
              <a:rPr sz="1477" b="1" spc="-37" dirty="0">
                <a:latin typeface="Arial"/>
                <a:cs typeface="Arial"/>
              </a:rPr>
              <a:t>Types </a:t>
            </a:r>
            <a:r>
              <a:rPr sz="1477" b="1" spc="-5" dirty="0">
                <a:latin typeface="Arial"/>
                <a:cs typeface="Arial"/>
              </a:rPr>
              <a:t>of </a:t>
            </a:r>
            <a:r>
              <a:rPr sz="1477" b="1" spc="-9" dirty="0">
                <a:latin typeface="Arial"/>
                <a:cs typeface="Arial"/>
              </a:rPr>
              <a:t>compound </a:t>
            </a:r>
            <a:r>
              <a:rPr sz="1477" b="1" spc="-5" dirty="0">
                <a:latin typeface="Arial"/>
                <a:cs typeface="Arial"/>
              </a:rPr>
              <a:t>dc</a:t>
            </a:r>
            <a:r>
              <a:rPr sz="1477" b="1" spc="111" dirty="0">
                <a:latin typeface="Arial"/>
                <a:cs typeface="Arial"/>
              </a:rPr>
              <a:t> </a:t>
            </a:r>
            <a:r>
              <a:rPr sz="1477" b="1" spc="-5" dirty="0">
                <a:latin typeface="Arial"/>
                <a:cs typeface="Arial"/>
              </a:rPr>
              <a:t>generators</a:t>
            </a:r>
            <a:endParaRPr sz="1477" dirty="0">
              <a:latin typeface="Arial"/>
              <a:cs typeface="Arial"/>
            </a:endParaRPr>
          </a:p>
          <a:p>
            <a:pPr marL="11723">
              <a:spcBef>
                <a:spcPts val="249"/>
              </a:spcBef>
            </a:pPr>
            <a:r>
              <a:rPr lang="en-US" sz="1108" spc="-23" dirty="0">
                <a:latin typeface="Times New Roman"/>
                <a:cs typeface="Times New Roman"/>
              </a:rPr>
              <a:t> </a:t>
            </a:r>
            <a:endParaRPr sz="1108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39816" y="784875"/>
            <a:ext cx="4588412" cy="467041"/>
          </a:xfrm>
          <a:prstGeom prst="rect">
            <a:avLst/>
          </a:prstGeom>
        </p:spPr>
        <p:txBody>
          <a:bodyPr vert="horz" wrap="square" lIns="0" tIns="12309" rIns="0" bIns="0" rtlCol="0" anchor="ctr">
            <a:spAutoFit/>
          </a:bodyPr>
          <a:lstStyle/>
          <a:p>
            <a:pPr marL="11723">
              <a:spcBef>
                <a:spcPts val="97"/>
              </a:spcBef>
            </a:pPr>
            <a:r>
              <a:rPr sz="2954" dirty="0">
                <a:solidFill>
                  <a:srgbClr val="FF0000"/>
                </a:solidFill>
              </a:rPr>
              <a:t>C</a:t>
            </a:r>
            <a:r>
              <a:rPr sz="2354" dirty="0">
                <a:solidFill>
                  <a:srgbClr val="FF0000"/>
                </a:solidFill>
              </a:rPr>
              <a:t>OMPOUND </a:t>
            </a:r>
            <a:r>
              <a:rPr sz="2954" dirty="0"/>
              <a:t>DC</a:t>
            </a:r>
            <a:r>
              <a:rPr sz="2954" spc="129" dirty="0"/>
              <a:t> </a:t>
            </a:r>
            <a:r>
              <a:rPr sz="2954" spc="5" dirty="0"/>
              <a:t>G</a:t>
            </a:r>
            <a:r>
              <a:rPr sz="2354" spc="5" dirty="0"/>
              <a:t>ENERATOR</a:t>
            </a:r>
            <a:endParaRPr sz="2354"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xfrm>
            <a:off x="3028951" y="6216334"/>
            <a:ext cx="3086100" cy="1667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302"/>
              </a:lnSpc>
            </a:pPr>
            <a:r>
              <a:rPr lang="en-US" spc="-23" dirty="0"/>
              <a:t> </a:t>
            </a:r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xfrm>
            <a:off x="6049108" y="6207228"/>
            <a:ext cx="1969477" cy="18492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509"/>
              </a:lnSpc>
            </a:pPr>
            <a:r>
              <a:rPr dirty="0"/>
              <a:t>33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15115" y="1420181"/>
            <a:ext cx="8602394" cy="4095391"/>
          </a:xfrm>
          <a:prstGeom prst="rect">
            <a:avLst/>
          </a:prstGeom>
        </p:spPr>
        <p:txBody>
          <a:bodyPr vert="horz" wrap="square" lIns="0" tIns="141263" rIns="0" bIns="0" rtlCol="0">
            <a:spAutoFit/>
          </a:bodyPr>
          <a:lstStyle/>
          <a:p>
            <a:pPr marL="351701" indent="-316531" algn="just">
              <a:spcBef>
                <a:spcPts val="1112"/>
              </a:spcBef>
              <a:buFont typeface="Wingdings"/>
              <a:buChar char=""/>
              <a:tabLst>
                <a:tab pos="351701" algn="l"/>
              </a:tabLst>
            </a:pPr>
            <a:r>
              <a:rPr sz="2215" b="1" spc="-51" dirty="0">
                <a:solidFill>
                  <a:srgbClr val="FF0000"/>
                </a:solidFill>
                <a:latin typeface="Arial"/>
                <a:cs typeface="Arial"/>
              </a:rPr>
              <a:t>Two </a:t>
            </a:r>
            <a:r>
              <a:rPr sz="2215" b="1" spc="-9" dirty="0">
                <a:solidFill>
                  <a:srgbClr val="FF0000"/>
                </a:solidFill>
                <a:latin typeface="Arial"/>
                <a:cs typeface="Arial"/>
              </a:rPr>
              <a:t>types </a:t>
            </a:r>
            <a:r>
              <a:rPr sz="2215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2215" b="1" spc="-5" dirty="0">
                <a:solidFill>
                  <a:srgbClr val="FF0000"/>
                </a:solidFill>
                <a:latin typeface="Arial"/>
                <a:cs typeface="Arial"/>
              </a:rPr>
              <a:t>compound dc</a:t>
            </a:r>
            <a:r>
              <a:rPr sz="2215" b="1" spc="18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15" b="1" dirty="0">
                <a:solidFill>
                  <a:srgbClr val="FF0000"/>
                </a:solidFill>
                <a:latin typeface="Arial"/>
                <a:cs typeface="Arial"/>
              </a:rPr>
              <a:t>generators:</a:t>
            </a:r>
            <a:endParaRPr sz="2215" dirty="0">
              <a:latin typeface="Arial"/>
              <a:cs typeface="Arial"/>
            </a:endParaRPr>
          </a:p>
          <a:p>
            <a:pPr marL="668232" marR="490037" lvl="1" indent="-211021" algn="just">
              <a:spcBef>
                <a:spcPts val="858"/>
              </a:spcBef>
              <a:buAutoNum type="arabicPeriod"/>
              <a:tabLst>
                <a:tab pos="668232" algn="l"/>
              </a:tabLst>
            </a:pPr>
            <a:r>
              <a:rPr sz="1846" b="1" dirty="0">
                <a:solidFill>
                  <a:srgbClr val="FF0000"/>
                </a:solidFill>
                <a:latin typeface="Arial"/>
                <a:cs typeface="Arial"/>
              </a:rPr>
              <a:t>Differential compound generator</a:t>
            </a:r>
            <a:r>
              <a:rPr sz="1846" dirty="0">
                <a:solidFill>
                  <a:srgbClr val="FF0000"/>
                </a:solidFill>
                <a:latin typeface="Arial"/>
                <a:cs typeface="Arial"/>
              </a:rPr>
              <a:t>: </a:t>
            </a:r>
            <a:r>
              <a:rPr sz="1846" dirty="0">
                <a:latin typeface="Arial"/>
                <a:cs typeface="Arial"/>
              </a:rPr>
              <a:t>the series field polarity </a:t>
            </a:r>
            <a:r>
              <a:rPr sz="1846" dirty="0">
                <a:solidFill>
                  <a:srgbClr val="FF0000"/>
                </a:solidFill>
                <a:latin typeface="Arial"/>
                <a:cs typeface="Arial"/>
              </a:rPr>
              <a:t>opposes</a:t>
            </a:r>
            <a:r>
              <a:rPr sz="1846" spc="-152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46" dirty="0">
                <a:latin typeface="Arial"/>
                <a:cs typeface="Arial"/>
              </a:rPr>
              <a:t>the  shunt field</a:t>
            </a:r>
            <a:r>
              <a:rPr sz="1846" spc="-42" dirty="0">
                <a:latin typeface="Arial"/>
                <a:cs typeface="Arial"/>
              </a:rPr>
              <a:t> </a:t>
            </a:r>
            <a:r>
              <a:rPr sz="1846" spc="-18" dirty="0">
                <a:latin typeface="Arial"/>
                <a:cs typeface="Arial"/>
              </a:rPr>
              <a:t>polarity.</a:t>
            </a:r>
            <a:endParaRPr sz="1846" dirty="0">
              <a:latin typeface="Arial"/>
              <a:cs typeface="Arial"/>
            </a:endParaRPr>
          </a:p>
          <a:p>
            <a:pPr marL="668232" marR="503519" lvl="1" indent="-211021" algn="just">
              <a:spcBef>
                <a:spcPts val="554"/>
              </a:spcBef>
              <a:buAutoNum type="arabicPeriod"/>
              <a:tabLst>
                <a:tab pos="668232" algn="l"/>
              </a:tabLst>
            </a:pPr>
            <a:r>
              <a:rPr sz="1846" b="1" spc="-5" dirty="0">
                <a:solidFill>
                  <a:srgbClr val="FF0000"/>
                </a:solidFill>
                <a:latin typeface="Arial"/>
                <a:cs typeface="Arial"/>
              </a:rPr>
              <a:t>Cumulative </a:t>
            </a:r>
            <a:r>
              <a:rPr sz="1846" b="1" dirty="0">
                <a:solidFill>
                  <a:srgbClr val="FF0000"/>
                </a:solidFill>
                <a:latin typeface="Arial"/>
                <a:cs typeface="Arial"/>
              </a:rPr>
              <a:t>compound generator</a:t>
            </a:r>
            <a:r>
              <a:rPr sz="1846" dirty="0">
                <a:solidFill>
                  <a:srgbClr val="FF0000"/>
                </a:solidFill>
                <a:latin typeface="Arial"/>
                <a:cs typeface="Arial"/>
              </a:rPr>
              <a:t>: </a:t>
            </a:r>
            <a:r>
              <a:rPr sz="1846" dirty="0">
                <a:latin typeface="Arial"/>
                <a:cs typeface="Arial"/>
              </a:rPr>
              <a:t>both the shunt field and series</a:t>
            </a:r>
            <a:r>
              <a:rPr sz="1846" spc="-115" dirty="0">
                <a:latin typeface="Arial"/>
                <a:cs typeface="Arial"/>
              </a:rPr>
              <a:t> </a:t>
            </a:r>
            <a:r>
              <a:rPr sz="1846" dirty="0">
                <a:latin typeface="Arial"/>
                <a:cs typeface="Arial"/>
              </a:rPr>
              <a:t>field  have the </a:t>
            </a:r>
            <a:r>
              <a:rPr sz="1846" dirty="0">
                <a:solidFill>
                  <a:srgbClr val="FF0000"/>
                </a:solidFill>
                <a:latin typeface="Arial"/>
                <a:cs typeface="Arial"/>
              </a:rPr>
              <a:t>same </a:t>
            </a:r>
            <a:r>
              <a:rPr sz="1846" dirty="0">
                <a:latin typeface="Arial"/>
                <a:cs typeface="Arial"/>
              </a:rPr>
              <a:t>polarity and the series field aids the shunt field (add flux  together).</a:t>
            </a:r>
          </a:p>
          <a:p>
            <a:pPr marL="355804" indent="-211607" algn="just">
              <a:spcBef>
                <a:spcPts val="554"/>
              </a:spcBef>
              <a:buAutoNum type="arabicPeriod"/>
              <a:tabLst>
                <a:tab pos="356390" algn="l"/>
              </a:tabLst>
            </a:pPr>
            <a:r>
              <a:rPr sz="1846" b="1" dirty="0">
                <a:solidFill>
                  <a:srgbClr val="FF0000"/>
                </a:solidFill>
                <a:latin typeface="Arial"/>
                <a:cs typeface="Arial"/>
              </a:rPr>
              <a:t>Differential Compound DC</a:t>
            </a:r>
            <a:r>
              <a:rPr sz="1846" b="1" spc="-69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46" b="1" dirty="0">
                <a:solidFill>
                  <a:srgbClr val="FF0000"/>
                </a:solidFill>
                <a:latin typeface="Arial"/>
                <a:cs typeface="Arial"/>
              </a:rPr>
              <a:t>Generator:</a:t>
            </a:r>
            <a:endParaRPr sz="1846" dirty="0">
              <a:latin typeface="Arial"/>
              <a:cs typeface="Arial"/>
            </a:endParaRPr>
          </a:p>
          <a:p>
            <a:pPr marL="566825" marR="223916" lvl="1" indent="-211021">
              <a:spcBef>
                <a:spcPts val="545"/>
              </a:spcBef>
              <a:buFont typeface="Courier New"/>
              <a:buChar char="o"/>
              <a:tabLst>
                <a:tab pos="567411" algn="l"/>
              </a:tabLst>
            </a:pPr>
            <a:r>
              <a:rPr sz="1846" dirty="0">
                <a:latin typeface="Arial"/>
                <a:cs typeface="Arial"/>
              </a:rPr>
              <a:t>As </a:t>
            </a:r>
            <a:r>
              <a:rPr sz="1846" spc="-5" dirty="0">
                <a:latin typeface="Arial"/>
                <a:cs typeface="Arial"/>
              </a:rPr>
              <a:t>the </a:t>
            </a:r>
            <a:r>
              <a:rPr sz="1846" dirty="0">
                <a:latin typeface="Arial"/>
                <a:cs typeface="Arial"/>
              </a:rPr>
              <a:t>current </a:t>
            </a:r>
            <a:r>
              <a:rPr sz="1846" b="1" dirty="0">
                <a:latin typeface="Times New Roman"/>
                <a:cs typeface="Times New Roman"/>
              </a:rPr>
              <a:t>I </a:t>
            </a:r>
            <a:r>
              <a:rPr sz="1846" dirty="0">
                <a:latin typeface="Arial"/>
                <a:cs typeface="Arial"/>
              </a:rPr>
              <a:t>passes through the series field, </a:t>
            </a:r>
            <a:r>
              <a:rPr sz="1846" spc="-5" dirty="0">
                <a:latin typeface="Arial"/>
                <a:cs typeface="Arial"/>
              </a:rPr>
              <a:t>the total </a:t>
            </a:r>
            <a:r>
              <a:rPr sz="1846" dirty="0">
                <a:latin typeface="Arial"/>
                <a:cs typeface="Arial"/>
              </a:rPr>
              <a:t>flux will go down  rapidly since the polarities of the series and shunt fields </a:t>
            </a:r>
            <a:r>
              <a:rPr sz="1846" dirty="0">
                <a:solidFill>
                  <a:srgbClr val="FF0000"/>
                </a:solidFill>
                <a:latin typeface="Arial"/>
                <a:cs typeface="Arial"/>
              </a:rPr>
              <a:t>oppose each</a:t>
            </a:r>
            <a:r>
              <a:rPr sz="1846" spc="-198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46" spc="-14" dirty="0">
                <a:solidFill>
                  <a:srgbClr val="FF0000"/>
                </a:solidFill>
                <a:latin typeface="Arial"/>
                <a:cs typeface="Arial"/>
              </a:rPr>
              <a:t>other</a:t>
            </a:r>
            <a:r>
              <a:rPr sz="1846" spc="-14" dirty="0">
                <a:latin typeface="Arial"/>
                <a:cs typeface="Arial"/>
              </a:rPr>
              <a:t>.  </a:t>
            </a:r>
            <a:r>
              <a:rPr sz="1846" dirty="0">
                <a:latin typeface="Arial"/>
                <a:cs typeface="Arial"/>
              </a:rPr>
              <a:t>Therefore, </a:t>
            </a:r>
            <a:r>
              <a:rPr sz="1846" b="1" spc="5" dirty="0">
                <a:latin typeface="Times New Roman"/>
                <a:cs typeface="Times New Roman"/>
              </a:rPr>
              <a:t>E</a:t>
            </a:r>
            <a:r>
              <a:rPr b="1" spc="6" baseline="-21367" dirty="0">
                <a:latin typeface="Times New Roman"/>
                <a:cs typeface="Times New Roman"/>
              </a:rPr>
              <a:t>g </a:t>
            </a:r>
            <a:r>
              <a:rPr sz="1846" dirty="0">
                <a:latin typeface="Arial"/>
                <a:cs typeface="Arial"/>
              </a:rPr>
              <a:t>will</a:t>
            </a:r>
            <a:r>
              <a:rPr sz="1846" spc="-143" dirty="0">
                <a:latin typeface="Arial"/>
                <a:cs typeface="Arial"/>
              </a:rPr>
              <a:t> </a:t>
            </a:r>
            <a:r>
              <a:rPr sz="1846" dirty="0">
                <a:latin typeface="Arial"/>
                <a:cs typeface="Arial"/>
              </a:rPr>
              <a:t>decrease.</a:t>
            </a:r>
          </a:p>
          <a:p>
            <a:pPr marL="566825" lvl="1" indent="-211607">
              <a:spcBef>
                <a:spcPts val="568"/>
              </a:spcBef>
              <a:buFont typeface="Courier New"/>
              <a:buChar char="o"/>
              <a:tabLst>
                <a:tab pos="567411" algn="l"/>
              </a:tabLst>
            </a:pPr>
            <a:r>
              <a:rPr sz="1846" spc="-5" dirty="0">
                <a:latin typeface="Arial"/>
                <a:cs typeface="Arial"/>
              </a:rPr>
              <a:t>As </a:t>
            </a:r>
            <a:r>
              <a:rPr sz="1846" dirty="0">
                <a:latin typeface="Arial"/>
                <a:cs typeface="Arial"/>
              </a:rPr>
              <a:t>load increases, the </a:t>
            </a:r>
            <a:r>
              <a:rPr sz="1846" spc="-5" dirty="0">
                <a:latin typeface="Arial"/>
                <a:cs typeface="Arial"/>
              </a:rPr>
              <a:t>voltage </a:t>
            </a:r>
            <a:r>
              <a:rPr sz="1846" dirty="0">
                <a:latin typeface="Arial"/>
                <a:cs typeface="Arial"/>
              </a:rPr>
              <a:t>will drop sharply because of the </a:t>
            </a:r>
            <a:r>
              <a:rPr sz="1846" spc="-5" dirty="0">
                <a:latin typeface="Arial"/>
                <a:cs typeface="Arial"/>
              </a:rPr>
              <a:t>flux</a:t>
            </a:r>
            <a:r>
              <a:rPr sz="1846" spc="-92" dirty="0">
                <a:latin typeface="Arial"/>
                <a:cs typeface="Arial"/>
              </a:rPr>
              <a:t> </a:t>
            </a:r>
            <a:r>
              <a:rPr sz="1846" dirty="0">
                <a:latin typeface="Arial"/>
                <a:cs typeface="Arial"/>
              </a:rPr>
              <a:t>decrease.</a:t>
            </a:r>
          </a:p>
          <a:p>
            <a:pPr marL="566825" lvl="1" indent="-211607">
              <a:spcBef>
                <a:spcPts val="554"/>
              </a:spcBef>
              <a:buFont typeface="Courier New"/>
              <a:buChar char="o"/>
              <a:tabLst>
                <a:tab pos="567411" algn="l"/>
              </a:tabLst>
            </a:pPr>
            <a:r>
              <a:rPr sz="1846" dirty="0">
                <a:latin typeface="Arial"/>
                <a:cs typeface="Arial"/>
              </a:rPr>
              <a:t>It is good for </a:t>
            </a:r>
            <a:r>
              <a:rPr sz="1846" dirty="0">
                <a:solidFill>
                  <a:srgbClr val="FF0000"/>
                </a:solidFill>
                <a:latin typeface="Arial"/>
                <a:cs typeface="Arial"/>
              </a:rPr>
              <a:t>constant-current</a:t>
            </a:r>
            <a:r>
              <a:rPr sz="1846" spc="-1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46" dirty="0">
                <a:latin typeface="Arial"/>
                <a:cs typeface="Arial"/>
              </a:rPr>
              <a:t>applications.</a:t>
            </a:r>
          </a:p>
        </p:txBody>
      </p:sp>
      <p:sp>
        <p:nvSpPr>
          <p:cNvPr id="6" name="object 6"/>
          <p:cNvSpPr/>
          <p:nvPr/>
        </p:nvSpPr>
        <p:spPr>
          <a:xfrm>
            <a:off x="505733" y="1337838"/>
            <a:ext cx="7849772" cy="0"/>
          </a:xfrm>
          <a:custGeom>
            <a:avLst/>
            <a:gdLst/>
            <a:ahLst/>
            <a:cxnLst/>
            <a:rect l="l" t="t" r="r" b="b"/>
            <a:pathLst>
              <a:path w="8503920">
                <a:moveTo>
                  <a:pt x="0" y="0"/>
                </a:moveTo>
                <a:lnTo>
                  <a:pt x="8503920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" name="object 7"/>
          <p:cNvSpPr txBox="1"/>
          <p:nvPr/>
        </p:nvSpPr>
        <p:spPr>
          <a:xfrm>
            <a:off x="72682" y="288622"/>
            <a:ext cx="3379763" cy="210674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lang="en-US" sz="1292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15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98490" y="3843995"/>
            <a:ext cx="4220307" cy="27192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90514" y="802720"/>
            <a:ext cx="4588412" cy="467041"/>
          </a:xfrm>
          <a:prstGeom prst="rect">
            <a:avLst/>
          </a:prstGeom>
        </p:spPr>
        <p:txBody>
          <a:bodyPr vert="horz" wrap="square" lIns="0" tIns="12309" rIns="0" bIns="0" rtlCol="0" anchor="ctr">
            <a:spAutoFit/>
          </a:bodyPr>
          <a:lstStyle/>
          <a:p>
            <a:pPr marL="11723">
              <a:spcBef>
                <a:spcPts val="97"/>
              </a:spcBef>
            </a:pPr>
            <a:r>
              <a:rPr sz="2954" dirty="0">
                <a:solidFill>
                  <a:srgbClr val="FF0000"/>
                </a:solidFill>
              </a:rPr>
              <a:t>C</a:t>
            </a:r>
            <a:r>
              <a:rPr sz="2354" dirty="0">
                <a:solidFill>
                  <a:srgbClr val="FF0000"/>
                </a:solidFill>
              </a:rPr>
              <a:t>OMPOUND </a:t>
            </a:r>
            <a:r>
              <a:rPr sz="2954" dirty="0"/>
              <a:t>DC</a:t>
            </a:r>
            <a:r>
              <a:rPr sz="2954" spc="129" dirty="0"/>
              <a:t> </a:t>
            </a:r>
            <a:r>
              <a:rPr sz="2954" spc="5" dirty="0"/>
              <a:t>G</a:t>
            </a:r>
            <a:r>
              <a:rPr sz="2354" spc="5" dirty="0"/>
              <a:t>ENERATOR</a:t>
            </a:r>
            <a:endParaRPr sz="2354"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xfrm>
            <a:off x="3028951" y="6216334"/>
            <a:ext cx="3086100" cy="1667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302"/>
              </a:lnSpc>
            </a:pPr>
            <a:r>
              <a:rPr lang="en-US" spc="-23" dirty="0"/>
              <a:t> </a:t>
            </a:r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xfrm>
            <a:off x="6049108" y="6207228"/>
            <a:ext cx="1969477" cy="18492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509"/>
              </a:lnSpc>
            </a:pPr>
            <a:r>
              <a:rPr dirty="0"/>
              <a:t>34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38562" y="1368411"/>
            <a:ext cx="8292318" cy="4521258"/>
          </a:xfrm>
          <a:prstGeom prst="rect">
            <a:avLst/>
          </a:prstGeom>
        </p:spPr>
        <p:txBody>
          <a:bodyPr vert="horz" wrap="square" lIns="0" tIns="82062" rIns="0" bIns="0" rtlCol="0">
            <a:spAutoFit/>
          </a:bodyPr>
          <a:lstStyle/>
          <a:p>
            <a:pPr marL="427903" indent="-259673">
              <a:spcBef>
                <a:spcPts val="646"/>
              </a:spcBef>
              <a:buAutoNum type="arabicPeriod" startAt="2"/>
              <a:tabLst>
                <a:tab pos="428488" algn="l"/>
              </a:tabLst>
            </a:pPr>
            <a:r>
              <a:rPr sz="1846" b="1" spc="-5" dirty="0">
                <a:solidFill>
                  <a:srgbClr val="FF0000"/>
                </a:solidFill>
                <a:latin typeface="Arial"/>
                <a:cs typeface="Arial"/>
              </a:rPr>
              <a:t>Cumulative </a:t>
            </a:r>
            <a:r>
              <a:rPr sz="1846" b="1" dirty="0">
                <a:solidFill>
                  <a:srgbClr val="FF0000"/>
                </a:solidFill>
                <a:latin typeface="Arial"/>
                <a:cs typeface="Arial"/>
              </a:rPr>
              <a:t>Compound DC</a:t>
            </a:r>
            <a:r>
              <a:rPr sz="1846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46" b="1" dirty="0">
                <a:solidFill>
                  <a:srgbClr val="FF0000"/>
                </a:solidFill>
                <a:latin typeface="Arial"/>
                <a:cs typeface="Arial"/>
              </a:rPr>
              <a:t>Generator</a:t>
            </a:r>
            <a:r>
              <a:rPr sz="1846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1846" dirty="0">
              <a:latin typeface="Arial"/>
              <a:cs typeface="Arial"/>
            </a:endParaRPr>
          </a:p>
          <a:p>
            <a:pPr marL="675266" lvl="1" indent="-247949">
              <a:spcBef>
                <a:spcPts val="554"/>
              </a:spcBef>
              <a:buFont typeface="Courier New"/>
              <a:buChar char="o"/>
              <a:tabLst>
                <a:tab pos="675852" algn="l"/>
              </a:tabLst>
            </a:pPr>
            <a:r>
              <a:rPr sz="1846" spc="-5" dirty="0">
                <a:latin typeface="Arial"/>
                <a:cs typeface="Arial"/>
              </a:rPr>
              <a:t>Both the </a:t>
            </a:r>
            <a:r>
              <a:rPr sz="1846" dirty="0">
                <a:latin typeface="Arial"/>
                <a:cs typeface="Arial"/>
              </a:rPr>
              <a:t>shunt field and series field have the </a:t>
            </a:r>
            <a:r>
              <a:rPr sz="1846" dirty="0">
                <a:solidFill>
                  <a:srgbClr val="FF0000"/>
                </a:solidFill>
                <a:latin typeface="Arial"/>
                <a:cs typeface="Arial"/>
              </a:rPr>
              <a:t>same polarity </a:t>
            </a:r>
            <a:r>
              <a:rPr sz="1846" dirty="0">
                <a:latin typeface="Arial"/>
                <a:cs typeface="Arial"/>
              </a:rPr>
              <a:t>and the</a:t>
            </a:r>
            <a:r>
              <a:rPr sz="1846" spc="-157" dirty="0">
                <a:latin typeface="Arial"/>
                <a:cs typeface="Arial"/>
              </a:rPr>
              <a:t> </a:t>
            </a:r>
            <a:r>
              <a:rPr sz="1846" dirty="0">
                <a:latin typeface="Arial"/>
                <a:cs typeface="Arial"/>
              </a:rPr>
              <a:t>series</a:t>
            </a:r>
          </a:p>
          <a:p>
            <a:pPr marL="675266"/>
            <a:r>
              <a:rPr sz="1846" dirty="0">
                <a:latin typeface="Arial"/>
                <a:cs typeface="Arial"/>
              </a:rPr>
              <a:t>field aids the shunt field (add </a:t>
            </a:r>
            <a:r>
              <a:rPr sz="1846" spc="-5" dirty="0">
                <a:latin typeface="Arial"/>
                <a:cs typeface="Arial"/>
              </a:rPr>
              <a:t>flux</a:t>
            </a:r>
            <a:r>
              <a:rPr sz="1846" spc="-92" dirty="0">
                <a:latin typeface="Arial"/>
                <a:cs typeface="Arial"/>
              </a:rPr>
              <a:t> </a:t>
            </a:r>
            <a:r>
              <a:rPr sz="1846" dirty="0">
                <a:latin typeface="Arial"/>
                <a:cs typeface="Arial"/>
              </a:rPr>
              <a:t>together).</a:t>
            </a:r>
          </a:p>
          <a:p>
            <a:pPr marL="644785" marR="375733" lvl="1" indent="-211021">
              <a:spcBef>
                <a:spcPts val="554"/>
              </a:spcBef>
              <a:buFont typeface="Courier New"/>
              <a:buChar char="o"/>
              <a:tabLst>
                <a:tab pos="644785" algn="l"/>
              </a:tabLst>
            </a:pPr>
            <a:r>
              <a:rPr sz="1846" dirty="0">
                <a:latin typeface="Arial"/>
                <a:cs typeface="Arial"/>
              </a:rPr>
              <a:t>The flux </a:t>
            </a:r>
            <a:r>
              <a:rPr sz="1846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will not</a:t>
            </a:r>
            <a:r>
              <a:rPr sz="1846" dirty="0">
                <a:latin typeface="Arial"/>
                <a:cs typeface="Arial"/>
              </a:rPr>
              <a:t> decrease as sharp as it did with </a:t>
            </a:r>
            <a:r>
              <a:rPr sz="1846" spc="-5" dirty="0">
                <a:latin typeface="Arial"/>
                <a:cs typeface="Arial"/>
              </a:rPr>
              <a:t>differential</a:t>
            </a:r>
            <a:r>
              <a:rPr sz="1846" spc="-148" dirty="0">
                <a:latin typeface="Arial"/>
                <a:cs typeface="Arial"/>
              </a:rPr>
              <a:t> </a:t>
            </a:r>
            <a:r>
              <a:rPr sz="1846" dirty="0">
                <a:latin typeface="Arial"/>
                <a:cs typeface="Arial"/>
              </a:rPr>
              <a:t>compound  </a:t>
            </a:r>
            <a:r>
              <a:rPr sz="1846" spc="-9" dirty="0">
                <a:latin typeface="Arial"/>
                <a:cs typeface="Arial"/>
              </a:rPr>
              <a:t>generator.</a:t>
            </a:r>
            <a:endParaRPr sz="1846" dirty="0">
              <a:latin typeface="Arial"/>
              <a:cs typeface="Arial"/>
            </a:endParaRPr>
          </a:p>
          <a:p>
            <a:pPr marL="222744" indent="-211021">
              <a:spcBef>
                <a:spcPts val="554"/>
              </a:spcBef>
              <a:buFont typeface="Courier New"/>
              <a:buChar char="o"/>
              <a:tabLst>
                <a:tab pos="222744" algn="l"/>
              </a:tabLst>
            </a:pPr>
            <a:r>
              <a:rPr sz="1846" b="1" spc="-32" dirty="0">
                <a:solidFill>
                  <a:srgbClr val="FF0000"/>
                </a:solidFill>
                <a:latin typeface="Arial"/>
                <a:cs typeface="Arial"/>
              </a:rPr>
              <a:t>Types </a:t>
            </a:r>
            <a:r>
              <a:rPr sz="1846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846" b="1" spc="-5" dirty="0">
                <a:solidFill>
                  <a:srgbClr val="FF0000"/>
                </a:solidFill>
                <a:latin typeface="Arial"/>
                <a:cs typeface="Arial"/>
              </a:rPr>
              <a:t>Cumulative </a:t>
            </a:r>
            <a:r>
              <a:rPr sz="1846" b="1" dirty="0">
                <a:solidFill>
                  <a:srgbClr val="FF0000"/>
                </a:solidFill>
                <a:latin typeface="Arial"/>
                <a:cs typeface="Arial"/>
              </a:rPr>
              <a:t>Compound DC</a:t>
            </a:r>
            <a:r>
              <a:rPr sz="1846" b="1" spc="23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46" b="1" dirty="0">
                <a:solidFill>
                  <a:srgbClr val="FF0000"/>
                </a:solidFill>
                <a:latin typeface="Arial"/>
                <a:cs typeface="Arial"/>
              </a:rPr>
              <a:t>Generator</a:t>
            </a:r>
            <a:r>
              <a:rPr sz="1846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1846" dirty="0">
              <a:latin typeface="Arial"/>
              <a:cs typeface="Arial"/>
            </a:endParaRPr>
          </a:p>
          <a:p>
            <a:pPr marL="539275" marR="256742" lvl="1" indent="-211021">
              <a:spcBef>
                <a:spcPts val="558"/>
              </a:spcBef>
              <a:buFont typeface="Arial"/>
              <a:buChar char="•"/>
              <a:tabLst>
                <a:tab pos="538689" algn="l"/>
                <a:tab pos="539275" algn="l"/>
              </a:tabLst>
            </a:pPr>
            <a:r>
              <a:rPr sz="1846" b="1" spc="-5" dirty="0">
                <a:solidFill>
                  <a:srgbClr val="FF0000"/>
                </a:solidFill>
                <a:latin typeface="Arial"/>
                <a:cs typeface="Arial"/>
              </a:rPr>
              <a:t>Over </a:t>
            </a:r>
            <a:r>
              <a:rPr sz="1846" b="1" dirty="0">
                <a:solidFill>
                  <a:srgbClr val="FF0000"/>
                </a:solidFill>
                <a:latin typeface="Arial"/>
                <a:cs typeface="Arial"/>
              </a:rPr>
              <a:t>compounding</a:t>
            </a:r>
            <a:r>
              <a:rPr sz="1846" dirty="0">
                <a:latin typeface="Arial"/>
                <a:cs typeface="Arial"/>
              </a:rPr>
              <a:t>: the full-load voltage is </a:t>
            </a:r>
            <a:r>
              <a:rPr sz="1846" b="1" dirty="0">
                <a:latin typeface="Arial"/>
                <a:cs typeface="Arial"/>
              </a:rPr>
              <a:t>larger than </a:t>
            </a:r>
            <a:r>
              <a:rPr sz="1846" dirty="0">
                <a:latin typeface="Arial"/>
                <a:cs typeface="Arial"/>
              </a:rPr>
              <a:t>no-load</a:t>
            </a:r>
            <a:r>
              <a:rPr sz="1846" spc="-148" dirty="0">
                <a:latin typeface="Arial"/>
                <a:cs typeface="Arial"/>
              </a:rPr>
              <a:t> </a:t>
            </a:r>
            <a:r>
              <a:rPr sz="1846" dirty="0">
                <a:latin typeface="Arial"/>
                <a:cs typeface="Arial"/>
              </a:rPr>
              <a:t>voltage  when the series field is</a:t>
            </a:r>
            <a:r>
              <a:rPr sz="1846" spc="-78" dirty="0">
                <a:latin typeface="Arial"/>
                <a:cs typeface="Arial"/>
              </a:rPr>
              <a:t> </a:t>
            </a:r>
            <a:r>
              <a:rPr sz="1846" dirty="0">
                <a:latin typeface="Arial"/>
                <a:cs typeface="Arial"/>
              </a:rPr>
              <a:t>strong.</a:t>
            </a:r>
          </a:p>
          <a:p>
            <a:pPr marL="539275" lvl="1" indent="-211021">
              <a:spcBef>
                <a:spcPts val="554"/>
              </a:spcBef>
              <a:buFont typeface="Arial"/>
              <a:buChar char="•"/>
              <a:tabLst>
                <a:tab pos="538689" algn="l"/>
                <a:tab pos="539275" algn="l"/>
              </a:tabLst>
            </a:pPr>
            <a:r>
              <a:rPr sz="1846" b="1" dirty="0">
                <a:solidFill>
                  <a:srgbClr val="FF0000"/>
                </a:solidFill>
                <a:latin typeface="Arial"/>
                <a:cs typeface="Arial"/>
              </a:rPr>
              <a:t>Flat compounding</a:t>
            </a:r>
            <a:r>
              <a:rPr sz="1846" dirty="0">
                <a:latin typeface="Arial"/>
                <a:cs typeface="Arial"/>
              </a:rPr>
              <a:t>: the</a:t>
            </a:r>
            <a:r>
              <a:rPr sz="1846" spc="-46" dirty="0">
                <a:latin typeface="Arial"/>
                <a:cs typeface="Arial"/>
              </a:rPr>
              <a:t> </a:t>
            </a:r>
            <a:r>
              <a:rPr sz="1846" dirty="0">
                <a:latin typeface="Arial"/>
                <a:cs typeface="Arial"/>
              </a:rPr>
              <a:t>full-load</a:t>
            </a:r>
          </a:p>
          <a:p>
            <a:pPr marL="539275"/>
            <a:r>
              <a:rPr sz="1846" spc="-5" dirty="0">
                <a:latin typeface="Arial"/>
                <a:cs typeface="Arial"/>
              </a:rPr>
              <a:t>voltage </a:t>
            </a:r>
            <a:r>
              <a:rPr sz="1846" dirty="0">
                <a:latin typeface="Arial"/>
                <a:cs typeface="Arial"/>
              </a:rPr>
              <a:t>is relatively </a:t>
            </a:r>
            <a:r>
              <a:rPr sz="1846" b="1" dirty="0">
                <a:latin typeface="Arial"/>
                <a:cs typeface="Arial"/>
              </a:rPr>
              <a:t>equal</a:t>
            </a:r>
            <a:r>
              <a:rPr sz="1846" b="1" spc="-46" dirty="0">
                <a:latin typeface="Arial"/>
                <a:cs typeface="Arial"/>
              </a:rPr>
              <a:t> </a:t>
            </a:r>
            <a:r>
              <a:rPr sz="1846" b="1" dirty="0">
                <a:latin typeface="Arial"/>
                <a:cs typeface="Arial"/>
              </a:rPr>
              <a:t>to</a:t>
            </a:r>
            <a:endParaRPr sz="1846" dirty="0">
              <a:latin typeface="Arial"/>
              <a:cs typeface="Arial"/>
            </a:endParaRPr>
          </a:p>
          <a:p>
            <a:pPr marL="539275"/>
            <a:r>
              <a:rPr sz="1846" dirty="0">
                <a:latin typeface="Arial"/>
                <a:cs typeface="Arial"/>
              </a:rPr>
              <a:t>no-load</a:t>
            </a:r>
            <a:r>
              <a:rPr sz="1846" spc="-28" dirty="0">
                <a:latin typeface="Arial"/>
                <a:cs typeface="Arial"/>
              </a:rPr>
              <a:t> </a:t>
            </a:r>
            <a:r>
              <a:rPr sz="1846" dirty="0">
                <a:latin typeface="Arial"/>
                <a:cs typeface="Arial"/>
              </a:rPr>
              <a:t>voltage.</a:t>
            </a:r>
          </a:p>
          <a:p>
            <a:pPr marL="539275" marR="4109041" lvl="1" indent="-211021">
              <a:spcBef>
                <a:spcPts val="554"/>
              </a:spcBef>
              <a:buFont typeface="Arial"/>
              <a:buChar char="•"/>
              <a:tabLst>
                <a:tab pos="538689" algn="l"/>
                <a:tab pos="539275" algn="l"/>
              </a:tabLst>
            </a:pPr>
            <a:r>
              <a:rPr sz="1846" b="1" dirty="0">
                <a:solidFill>
                  <a:srgbClr val="FF0000"/>
                </a:solidFill>
                <a:latin typeface="Arial"/>
                <a:cs typeface="Arial"/>
              </a:rPr>
              <a:t>Under compounding</a:t>
            </a:r>
            <a:r>
              <a:rPr sz="1846" dirty="0">
                <a:latin typeface="Arial"/>
                <a:cs typeface="Arial"/>
              </a:rPr>
              <a:t>: the</a:t>
            </a:r>
            <a:r>
              <a:rPr sz="1846" spc="-97" dirty="0">
                <a:latin typeface="Arial"/>
                <a:cs typeface="Arial"/>
              </a:rPr>
              <a:t> </a:t>
            </a:r>
            <a:r>
              <a:rPr sz="1846" dirty="0">
                <a:latin typeface="Arial"/>
                <a:cs typeface="Arial"/>
              </a:rPr>
              <a:t>full-load  voltage is </a:t>
            </a:r>
            <a:r>
              <a:rPr sz="1846" b="1" dirty="0">
                <a:latin typeface="Arial"/>
                <a:cs typeface="Arial"/>
              </a:rPr>
              <a:t>less than</a:t>
            </a:r>
            <a:r>
              <a:rPr sz="1846" b="1" spc="-51" dirty="0">
                <a:latin typeface="Arial"/>
                <a:cs typeface="Arial"/>
              </a:rPr>
              <a:t> </a:t>
            </a:r>
            <a:r>
              <a:rPr sz="1846" dirty="0">
                <a:latin typeface="Arial"/>
                <a:cs typeface="Arial"/>
              </a:rPr>
              <a:t>the</a:t>
            </a:r>
          </a:p>
          <a:p>
            <a:pPr marL="539275"/>
            <a:r>
              <a:rPr sz="1846" dirty="0">
                <a:latin typeface="Arial"/>
                <a:cs typeface="Arial"/>
              </a:rPr>
              <a:t>no-load</a:t>
            </a:r>
            <a:r>
              <a:rPr sz="1846" spc="-32" dirty="0">
                <a:latin typeface="Arial"/>
                <a:cs typeface="Arial"/>
              </a:rPr>
              <a:t> </a:t>
            </a:r>
            <a:r>
              <a:rPr sz="1846" dirty="0">
                <a:latin typeface="Arial"/>
                <a:cs typeface="Arial"/>
              </a:rPr>
              <a:t>voltage.</a:t>
            </a:r>
          </a:p>
        </p:txBody>
      </p:sp>
      <p:sp>
        <p:nvSpPr>
          <p:cNvPr id="7" name="object 7"/>
          <p:cNvSpPr/>
          <p:nvPr/>
        </p:nvSpPr>
        <p:spPr>
          <a:xfrm>
            <a:off x="505733" y="1337838"/>
            <a:ext cx="7849772" cy="0"/>
          </a:xfrm>
          <a:custGeom>
            <a:avLst/>
            <a:gdLst/>
            <a:ahLst/>
            <a:cxnLst/>
            <a:rect l="l" t="t" r="r" b="b"/>
            <a:pathLst>
              <a:path w="8503920">
                <a:moveTo>
                  <a:pt x="0" y="0"/>
                </a:moveTo>
                <a:lnTo>
                  <a:pt x="8503920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" name="object 8"/>
          <p:cNvSpPr txBox="1"/>
          <p:nvPr/>
        </p:nvSpPr>
        <p:spPr>
          <a:xfrm>
            <a:off x="72682" y="288622"/>
            <a:ext cx="3379763" cy="210674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lang="en-US" sz="1292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15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25839" y="777481"/>
            <a:ext cx="4588412" cy="467041"/>
          </a:xfrm>
          <a:prstGeom prst="rect">
            <a:avLst/>
          </a:prstGeom>
        </p:spPr>
        <p:txBody>
          <a:bodyPr vert="horz" wrap="square" lIns="0" tIns="12309" rIns="0" bIns="0" rtlCol="0" anchor="ctr">
            <a:spAutoFit/>
          </a:bodyPr>
          <a:lstStyle/>
          <a:p>
            <a:pPr marL="11723">
              <a:spcBef>
                <a:spcPts val="97"/>
              </a:spcBef>
            </a:pPr>
            <a:r>
              <a:rPr sz="2954" dirty="0">
                <a:solidFill>
                  <a:srgbClr val="FF0000"/>
                </a:solidFill>
              </a:rPr>
              <a:t>C</a:t>
            </a:r>
            <a:r>
              <a:rPr sz="2354" dirty="0">
                <a:solidFill>
                  <a:srgbClr val="FF0000"/>
                </a:solidFill>
              </a:rPr>
              <a:t>OMPOUND </a:t>
            </a:r>
            <a:r>
              <a:rPr sz="2954" dirty="0"/>
              <a:t>DC</a:t>
            </a:r>
            <a:r>
              <a:rPr sz="2954" spc="129" dirty="0"/>
              <a:t> </a:t>
            </a:r>
            <a:r>
              <a:rPr sz="2954" spc="5" dirty="0"/>
              <a:t>G</a:t>
            </a:r>
            <a:r>
              <a:rPr sz="2354" spc="5" dirty="0"/>
              <a:t>ENERATOR</a:t>
            </a:r>
            <a:endParaRPr sz="2354" dirty="0"/>
          </a:p>
        </p:txBody>
      </p:sp>
      <p:sp>
        <p:nvSpPr>
          <p:cNvPr id="88" name="object 88"/>
          <p:cNvSpPr txBox="1">
            <a:spLocks noGrp="1"/>
          </p:cNvSpPr>
          <p:nvPr>
            <p:ph type="ftr" sz="quarter" idx="11"/>
          </p:nvPr>
        </p:nvSpPr>
        <p:spPr>
          <a:xfrm>
            <a:off x="3028951" y="6216334"/>
            <a:ext cx="3086100" cy="1667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302"/>
              </a:lnSpc>
            </a:pPr>
            <a:r>
              <a:rPr lang="en-US" spc="-23" dirty="0"/>
              <a:t> </a:t>
            </a:r>
            <a:endParaRPr dirty="0"/>
          </a:p>
        </p:txBody>
      </p:sp>
      <p:sp>
        <p:nvSpPr>
          <p:cNvPr id="87" name="object 87"/>
          <p:cNvSpPr txBox="1">
            <a:spLocks noGrp="1"/>
          </p:cNvSpPr>
          <p:nvPr>
            <p:ph type="sldNum" sz="quarter" idx="12"/>
          </p:nvPr>
        </p:nvSpPr>
        <p:spPr>
          <a:xfrm>
            <a:off x="6049108" y="6207228"/>
            <a:ext cx="1969477" cy="18492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509"/>
              </a:lnSpc>
            </a:pPr>
            <a:r>
              <a:rPr dirty="0"/>
              <a:t>36</a:t>
            </a:r>
          </a:p>
        </p:txBody>
      </p:sp>
      <p:sp>
        <p:nvSpPr>
          <p:cNvPr id="5" name="object 5"/>
          <p:cNvSpPr/>
          <p:nvPr/>
        </p:nvSpPr>
        <p:spPr>
          <a:xfrm>
            <a:off x="505733" y="1337838"/>
            <a:ext cx="7849772" cy="0"/>
          </a:xfrm>
          <a:custGeom>
            <a:avLst/>
            <a:gdLst/>
            <a:ahLst/>
            <a:cxnLst/>
            <a:rect l="l" t="t" r="r" b="b"/>
            <a:pathLst>
              <a:path w="8503920">
                <a:moveTo>
                  <a:pt x="0" y="0"/>
                </a:moveTo>
                <a:lnTo>
                  <a:pt x="8503920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" name="object 6"/>
          <p:cNvSpPr txBox="1"/>
          <p:nvPr/>
        </p:nvSpPr>
        <p:spPr>
          <a:xfrm>
            <a:off x="72682" y="288622"/>
            <a:ext cx="3379763" cy="210674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lang="en-US" sz="1292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15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4613" y="2940171"/>
            <a:ext cx="3605432" cy="2898817"/>
          </a:xfrm>
          <a:prstGeom prst="rect">
            <a:avLst/>
          </a:prstGeom>
        </p:spPr>
        <p:txBody>
          <a:bodyPr vert="horz" wrap="square" lIns="0" tIns="109611" rIns="0" bIns="0" rtlCol="0">
            <a:spAutoFit/>
          </a:bodyPr>
          <a:lstStyle/>
          <a:p>
            <a:pPr marL="346426" indent="-300118">
              <a:spcBef>
                <a:spcPts val="863"/>
              </a:spcBef>
              <a:buFont typeface="Times New Roman"/>
              <a:buAutoNum type="alphaLcParenR"/>
              <a:tabLst>
                <a:tab pos="346426" algn="l"/>
                <a:tab pos="347012" algn="l"/>
              </a:tabLst>
            </a:pPr>
            <a:r>
              <a:rPr sz="1846" b="1" dirty="0">
                <a:latin typeface="Times New Roman"/>
                <a:cs typeface="Times New Roman"/>
              </a:rPr>
              <a:t>The load</a:t>
            </a:r>
            <a:r>
              <a:rPr sz="1846" b="1" spc="-42" dirty="0">
                <a:latin typeface="Times New Roman"/>
                <a:cs typeface="Times New Roman"/>
              </a:rPr>
              <a:t> </a:t>
            </a:r>
            <a:r>
              <a:rPr sz="1846" b="1" spc="-5" dirty="0">
                <a:latin typeface="Times New Roman"/>
                <a:cs typeface="Times New Roman"/>
              </a:rPr>
              <a:t>current:</a:t>
            </a:r>
            <a:endParaRPr sz="1846" dirty="0">
              <a:latin typeface="Times New Roman"/>
              <a:cs typeface="Times New Roman"/>
            </a:endParaRPr>
          </a:p>
          <a:p>
            <a:pPr marL="363424">
              <a:spcBef>
                <a:spcPts val="775"/>
              </a:spcBef>
              <a:tabLst>
                <a:tab pos="1735059" algn="l"/>
              </a:tabLst>
            </a:pPr>
            <a:r>
              <a:rPr sz="1846" spc="9" dirty="0">
                <a:latin typeface="Times New Roman"/>
                <a:cs typeface="Times New Roman"/>
              </a:rPr>
              <a:t>P</a:t>
            </a:r>
            <a:r>
              <a:rPr spc="14" baseline="-21367" dirty="0">
                <a:latin typeface="Times New Roman"/>
                <a:cs typeface="Times New Roman"/>
              </a:rPr>
              <a:t>o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spc="5" dirty="0">
                <a:latin typeface="Times New Roman"/>
                <a:cs typeface="Times New Roman"/>
              </a:rPr>
              <a:t>V</a:t>
            </a:r>
            <a:r>
              <a:rPr spc="6" baseline="-21367" dirty="0">
                <a:latin typeface="Times New Roman"/>
                <a:cs typeface="Times New Roman"/>
              </a:rPr>
              <a:t>t</a:t>
            </a:r>
            <a:r>
              <a:rPr spc="173" baseline="-21367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.</a:t>
            </a:r>
            <a:r>
              <a:rPr sz="1846" spc="5" dirty="0">
                <a:latin typeface="Times New Roman"/>
                <a:cs typeface="Times New Roman"/>
              </a:rPr>
              <a:t> </a:t>
            </a:r>
            <a:r>
              <a:rPr sz="1846" spc="9" dirty="0">
                <a:latin typeface="Times New Roman"/>
                <a:cs typeface="Times New Roman"/>
              </a:rPr>
              <a:t>I</a:t>
            </a:r>
            <a:r>
              <a:rPr spc="14" baseline="-21367" dirty="0">
                <a:latin typeface="Times New Roman"/>
                <a:cs typeface="Times New Roman"/>
              </a:rPr>
              <a:t>L	</a:t>
            </a:r>
            <a:r>
              <a:rPr sz="1846" dirty="0">
                <a:latin typeface="Times New Roman"/>
                <a:cs typeface="Times New Roman"/>
              </a:rPr>
              <a:t>,</a:t>
            </a:r>
            <a:r>
              <a:rPr sz="1846" spc="-14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then</a:t>
            </a:r>
          </a:p>
          <a:p>
            <a:pPr marL="363424">
              <a:spcBef>
                <a:spcPts val="775"/>
              </a:spcBef>
            </a:pPr>
            <a:r>
              <a:rPr sz="1846" spc="9" dirty="0">
                <a:latin typeface="Times New Roman"/>
                <a:cs typeface="Times New Roman"/>
              </a:rPr>
              <a:t>I</a:t>
            </a:r>
            <a:r>
              <a:rPr spc="14" baseline="-21367" dirty="0">
                <a:latin typeface="Times New Roman"/>
                <a:cs typeface="Times New Roman"/>
              </a:rPr>
              <a:t>L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spc="5" dirty="0">
                <a:latin typeface="Times New Roman"/>
                <a:cs typeface="Times New Roman"/>
              </a:rPr>
              <a:t>P</a:t>
            </a:r>
            <a:r>
              <a:rPr spc="6" baseline="-21367" dirty="0">
                <a:latin typeface="Times New Roman"/>
                <a:cs typeface="Times New Roman"/>
              </a:rPr>
              <a:t>o</a:t>
            </a:r>
            <a:r>
              <a:rPr sz="1846" spc="5" dirty="0">
                <a:latin typeface="Times New Roman"/>
                <a:cs typeface="Times New Roman"/>
              </a:rPr>
              <a:t>/V</a:t>
            </a:r>
            <a:r>
              <a:rPr spc="6" baseline="-21367" dirty="0">
                <a:latin typeface="Times New Roman"/>
                <a:cs typeface="Times New Roman"/>
              </a:rPr>
              <a:t>t </a:t>
            </a:r>
            <a:r>
              <a:rPr sz="1846" dirty="0">
                <a:latin typeface="Times New Roman"/>
                <a:cs typeface="Times New Roman"/>
              </a:rPr>
              <a:t>= 5000/125 =</a:t>
            </a:r>
            <a:r>
              <a:rPr sz="1846" spc="-148" dirty="0">
                <a:latin typeface="Times New Roman"/>
                <a:cs typeface="Times New Roman"/>
              </a:rPr>
              <a:t> </a:t>
            </a:r>
            <a:r>
              <a:rPr sz="1846" spc="5" dirty="0">
                <a:latin typeface="Times New Roman"/>
                <a:cs typeface="Times New Roman"/>
              </a:rPr>
              <a:t>40A</a:t>
            </a:r>
            <a:endParaRPr sz="1846" dirty="0">
              <a:latin typeface="Times New Roman"/>
              <a:cs typeface="Times New Roman"/>
            </a:endParaRPr>
          </a:p>
          <a:p>
            <a:pPr marL="359321" indent="-313014">
              <a:spcBef>
                <a:spcPts val="1537"/>
              </a:spcBef>
              <a:buFont typeface="Times New Roman"/>
              <a:buAutoNum type="alphaLcParenR" startAt="2"/>
              <a:tabLst>
                <a:tab pos="359907" algn="l"/>
              </a:tabLst>
            </a:pPr>
            <a:r>
              <a:rPr sz="1846" b="1" dirty="0">
                <a:latin typeface="Times New Roman"/>
                <a:cs typeface="Times New Roman"/>
              </a:rPr>
              <a:t>The field</a:t>
            </a:r>
            <a:r>
              <a:rPr sz="1846" b="1" spc="-32" dirty="0">
                <a:latin typeface="Times New Roman"/>
                <a:cs typeface="Times New Roman"/>
              </a:rPr>
              <a:t> </a:t>
            </a:r>
            <a:r>
              <a:rPr sz="1846" b="1" spc="-5" dirty="0">
                <a:latin typeface="Times New Roman"/>
                <a:cs typeface="Times New Roman"/>
              </a:rPr>
              <a:t>current:</a:t>
            </a:r>
            <a:endParaRPr sz="1846" dirty="0">
              <a:latin typeface="Times New Roman"/>
              <a:cs typeface="Times New Roman"/>
            </a:endParaRPr>
          </a:p>
          <a:p>
            <a:pPr marL="398595">
              <a:spcBef>
                <a:spcPts val="775"/>
              </a:spcBef>
            </a:pPr>
            <a:r>
              <a:rPr sz="1846" spc="5" dirty="0">
                <a:latin typeface="Times New Roman"/>
                <a:cs typeface="Times New Roman"/>
              </a:rPr>
              <a:t>I</a:t>
            </a:r>
            <a:r>
              <a:rPr spc="6" baseline="-21367" dirty="0">
                <a:latin typeface="Times New Roman"/>
                <a:cs typeface="Times New Roman"/>
              </a:rPr>
              <a:t>f </a:t>
            </a:r>
            <a:r>
              <a:rPr sz="1846" dirty="0">
                <a:latin typeface="Times New Roman"/>
                <a:cs typeface="Times New Roman"/>
              </a:rPr>
              <a:t>= V</a:t>
            </a:r>
            <a:r>
              <a:rPr baseline="-21367" dirty="0">
                <a:latin typeface="Times New Roman"/>
                <a:cs typeface="Times New Roman"/>
              </a:rPr>
              <a:t>f</a:t>
            </a:r>
            <a:r>
              <a:rPr sz="1846" dirty="0">
                <a:latin typeface="Times New Roman"/>
                <a:cs typeface="Times New Roman"/>
              </a:rPr>
              <a:t>/R</a:t>
            </a:r>
            <a:r>
              <a:rPr baseline="-21367" dirty="0">
                <a:latin typeface="Times New Roman"/>
                <a:cs typeface="Times New Roman"/>
              </a:rPr>
              <a:t>f </a:t>
            </a:r>
            <a:r>
              <a:rPr sz="1846" dirty="0">
                <a:latin typeface="Times New Roman"/>
                <a:cs typeface="Times New Roman"/>
              </a:rPr>
              <a:t>= V</a:t>
            </a:r>
            <a:r>
              <a:rPr baseline="-21367" dirty="0">
                <a:latin typeface="Times New Roman"/>
                <a:cs typeface="Times New Roman"/>
              </a:rPr>
              <a:t>t</a:t>
            </a:r>
            <a:r>
              <a:rPr sz="1846" dirty="0">
                <a:latin typeface="Times New Roman"/>
                <a:cs typeface="Times New Roman"/>
              </a:rPr>
              <a:t>/R</a:t>
            </a:r>
            <a:r>
              <a:rPr baseline="-21367" dirty="0">
                <a:latin typeface="Times New Roman"/>
                <a:cs typeface="Times New Roman"/>
              </a:rPr>
              <a:t>f </a:t>
            </a:r>
            <a:r>
              <a:rPr sz="1846" dirty="0">
                <a:latin typeface="Times New Roman"/>
                <a:cs typeface="Times New Roman"/>
              </a:rPr>
              <a:t>= 125/125 =</a:t>
            </a:r>
            <a:r>
              <a:rPr sz="1846" spc="-245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1A</a:t>
            </a:r>
          </a:p>
          <a:p>
            <a:pPr marL="339392" marR="283706" indent="-293084">
              <a:lnSpc>
                <a:spcPct val="135100"/>
              </a:lnSpc>
              <a:spcBef>
                <a:spcPts val="1075"/>
              </a:spcBef>
              <a:buFont typeface="Times New Roman"/>
              <a:buAutoNum type="alphaLcParenR" startAt="3"/>
              <a:tabLst>
                <a:tab pos="346426" algn="l"/>
                <a:tab pos="347012" algn="l"/>
              </a:tabLst>
            </a:pPr>
            <a:r>
              <a:rPr sz="1846" b="1" dirty="0">
                <a:latin typeface="Times New Roman"/>
                <a:cs typeface="Times New Roman"/>
              </a:rPr>
              <a:t>The </a:t>
            </a:r>
            <a:r>
              <a:rPr sz="1846" b="1" spc="-5" dirty="0">
                <a:latin typeface="Times New Roman"/>
                <a:cs typeface="Times New Roman"/>
              </a:rPr>
              <a:t>armature current:</a:t>
            </a:r>
            <a:r>
              <a:rPr sz="1846" b="1" spc="-97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[KCL]  </a:t>
            </a:r>
            <a:r>
              <a:rPr sz="1846" spc="5" dirty="0">
                <a:latin typeface="Times New Roman"/>
                <a:cs typeface="Times New Roman"/>
              </a:rPr>
              <a:t>I</a:t>
            </a:r>
            <a:r>
              <a:rPr spc="6" baseline="-21367" dirty="0">
                <a:latin typeface="Times New Roman"/>
                <a:cs typeface="Times New Roman"/>
              </a:rPr>
              <a:t>a</a:t>
            </a:r>
            <a:r>
              <a:rPr spc="463" baseline="-21367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spc="9" dirty="0">
                <a:latin typeface="Times New Roman"/>
                <a:cs typeface="Times New Roman"/>
              </a:rPr>
              <a:t>I</a:t>
            </a:r>
            <a:r>
              <a:rPr spc="14" baseline="-21367" dirty="0">
                <a:latin typeface="Times New Roman"/>
                <a:cs typeface="Times New Roman"/>
              </a:rPr>
              <a:t>L </a:t>
            </a:r>
            <a:r>
              <a:rPr sz="1846" dirty="0">
                <a:latin typeface="Times New Roman"/>
                <a:cs typeface="Times New Roman"/>
              </a:rPr>
              <a:t>+ </a:t>
            </a:r>
            <a:r>
              <a:rPr sz="1846" spc="5" dirty="0">
                <a:latin typeface="Times New Roman"/>
                <a:cs typeface="Times New Roman"/>
              </a:rPr>
              <a:t>I</a:t>
            </a:r>
            <a:r>
              <a:rPr spc="6" baseline="-21367" dirty="0">
                <a:latin typeface="Times New Roman"/>
                <a:cs typeface="Times New Roman"/>
              </a:rPr>
              <a:t>f</a:t>
            </a:r>
            <a:r>
              <a:rPr spc="463" baseline="-21367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=</a:t>
            </a:r>
            <a:r>
              <a:rPr sz="1846" spc="-249" dirty="0">
                <a:latin typeface="Times New Roman"/>
                <a:cs typeface="Times New Roman"/>
              </a:rPr>
              <a:t> </a:t>
            </a:r>
            <a:r>
              <a:rPr sz="1846" spc="5" dirty="0">
                <a:latin typeface="Times New Roman"/>
                <a:cs typeface="Times New Roman"/>
              </a:rPr>
              <a:t>41A</a:t>
            </a:r>
            <a:endParaRPr sz="1846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3683" y="2783949"/>
            <a:ext cx="411480" cy="267613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sz="1662" b="1" dirty="0">
                <a:latin typeface="Arial"/>
                <a:cs typeface="Arial"/>
              </a:rPr>
              <a:t>Sol.</a:t>
            </a:r>
            <a:endParaRPr sz="1662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4829" y="1247195"/>
            <a:ext cx="8263597" cy="1480164"/>
          </a:xfrm>
          <a:prstGeom prst="rect">
            <a:avLst/>
          </a:prstGeom>
        </p:spPr>
        <p:txBody>
          <a:bodyPr vert="horz" wrap="square" lIns="0" tIns="137746" rIns="0" bIns="0" rtlCol="0">
            <a:spAutoFit/>
          </a:bodyPr>
          <a:lstStyle/>
          <a:p>
            <a:pPr marL="35170">
              <a:spcBef>
                <a:spcPts val="1085"/>
              </a:spcBef>
            </a:pPr>
            <a:r>
              <a:rPr sz="1846" b="1" dirty="0">
                <a:solidFill>
                  <a:srgbClr val="005600"/>
                </a:solidFill>
                <a:latin typeface="Arial"/>
                <a:cs typeface="Arial"/>
              </a:rPr>
              <a:t>Example</a:t>
            </a:r>
            <a:r>
              <a:rPr sz="1846" b="1" spc="-23" dirty="0">
                <a:solidFill>
                  <a:srgbClr val="005600"/>
                </a:solidFill>
                <a:latin typeface="Arial"/>
                <a:cs typeface="Arial"/>
              </a:rPr>
              <a:t> </a:t>
            </a:r>
            <a:r>
              <a:rPr sz="1846" b="1" dirty="0">
                <a:solidFill>
                  <a:srgbClr val="005600"/>
                </a:solidFill>
                <a:latin typeface="Arial"/>
                <a:cs typeface="Arial"/>
              </a:rPr>
              <a:t>6:</a:t>
            </a:r>
            <a:endParaRPr sz="1846" dirty="0">
              <a:latin typeface="Arial"/>
              <a:cs typeface="Arial"/>
            </a:endParaRPr>
          </a:p>
          <a:p>
            <a:pPr marL="252052" marR="28136" indent="-5862">
              <a:lnSpc>
                <a:spcPct val="120000"/>
              </a:lnSpc>
              <a:spcBef>
                <a:spcPts val="549"/>
              </a:spcBef>
            </a:pPr>
            <a:r>
              <a:rPr sz="1846" dirty="0">
                <a:latin typeface="Times New Roman"/>
                <a:cs typeface="Times New Roman"/>
              </a:rPr>
              <a:t>A long shunt compound generator rated </a:t>
            </a:r>
            <a:r>
              <a:rPr sz="1846" spc="-28" dirty="0">
                <a:latin typeface="Times New Roman"/>
                <a:cs typeface="Times New Roman"/>
              </a:rPr>
              <a:t>5-KW, </a:t>
            </a:r>
            <a:r>
              <a:rPr sz="1846" spc="5" dirty="0">
                <a:latin typeface="Times New Roman"/>
                <a:cs typeface="Times New Roman"/>
              </a:rPr>
              <a:t>125-V </a:t>
            </a:r>
            <a:r>
              <a:rPr sz="1846" dirty="0">
                <a:latin typeface="Times New Roman"/>
                <a:cs typeface="Times New Roman"/>
              </a:rPr>
              <a:t>has an </a:t>
            </a:r>
            <a:r>
              <a:rPr sz="1846" spc="-5" dirty="0">
                <a:latin typeface="Times New Roman"/>
                <a:cs typeface="Times New Roman"/>
              </a:rPr>
              <a:t>efficiency </a:t>
            </a:r>
            <a:r>
              <a:rPr sz="1846" dirty="0">
                <a:latin typeface="Times New Roman"/>
                <a:cs typeface="Times New Roman"/>
              </a:rPr>
              <a:t>of </a:t>
            </a:r>
            <a:r>
              <a:rPr sz="1846" spc="5" dirty="0">
                <a:latin typeface="Times New Roman"/>
                <a:cs typeface="Times New Roman"/>
              </a:rPr>
              <a:t>80%  </a:t>
            </a:r>
            <a:r>
              <a:rPr sz="1846" dirty="0">
                <a:latin typeface="Times New Roman"/>
                <a:cs typeface="Times New Roman"/>
              </a:rPr>
              <a:t>when supplying rated load. If R</a:t>
            </a:r>
            <a:r>
              <a:rPr baseline="-21367" dirty="0">
                <a:latin typeface="Times New Roman"/>
                <a:cs typeface="Times New Roman"/>
              </a:rPr>
              <a:t>f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dirty="0">
                <a:latin typeface="Arial"/>
                <a:cs typeface="Arial"/>
              </a:rPr>
              <a:t>125 </a:t>
            </a:r>
            <a:r>
              <a:rPr sz="1846" dirty="0">
                <a:latin typeface="Symbol"/>
                <a:cs typeface="Symbol"/>
              </a:rPr>
              <a:t></a:t>
            </a:r>
            <a:r>
              <a:rPr sz="1846" dirty="0">
                <a:latin typeface="Times New Roman"/>
                <a:cs typeface="Times New Roman"/>
              </a:rPr>
              <a:t> , </a:t>
            </a:r>
            <a:r>
              <a:rPr sz="1846" spc="5" dirty="0">
                <a:latin typeface="Times New Roman"/>
                <a:cs typeface="Times New Roman"/>
              </a:rPr>
              <a:t>R</a:t>
            </a:r>
            <a:r>
              <a:rPr spc="6" baseline="-21367" dirty="0">
                <a:latin typeface="Times New Roman"/>
                <a:cs typeface="Times New Roman"/>
              </a:rPr>
              <a:t>a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dirty="0">
                <a:latin typeface="Arial"/>
                <a:cs typeface="Arial"/>
              </a:rPr>
              <a:t>0.2 </a:t>
            </a:r>
            <a:r>
              <a:rPr sz="1846" spc="-5" dirty="0">
                <a:latin typeface="Symbol"/>
                <a:cs typeface="Symbol"/>
              </a:rPr>
              <a:t></a:t>
            </a:r>
            <a:r>
              <a:rPr sz="1846" spc="-5" dirty="0">
                <a:latin typeface="Times New Roman"/>
                <a:cs typeface="Times New Roman"/>
              </a:rPr>
              <a:t>, </a:t>
            </a:r>
            <a:r>
              <a:rPr sz="1846" spc="5" dirty="0">
                <a:latin typeface="Times New Roman"/>
                <a:cs typeface="Times New Roman"/>
              </a:rPr>
              <a:t>and R</a:t>
            </a:r>
            <a:r>
              <a:rPr spc="6" baseline="-21367" dirty="0">
                <a:latin typeface="Times New Roman"/>
                <a:cs typeface="Times New Roman"/>
              </a:rPr>
              <a:t>s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dirty="0">
                <a:latin typeface="Arial"/>
                <a:cs typeface="Arial"/>
              </a:rPr>
              <a:t>0.05 </a:t>
            </a:r>
            <a:r>
              <a:rPr sz="1846" spc="-5" dirty="0">
                <a:latin typeface="Symbol"/>
                <a:cs typeface="Symbol"/>
              </a:rPr>
              <a:t></a:t>
            </a:r>
            <a:r>
              <a:rPr sz="1846" spc="-5" dirty="0">
                <a:latin typeface="Times New Roman"/>
                <a:cs typeface="Times New Roman"/>
              </a:rPr>
              <a:t>, </a:t>
            </a:r>
            <a:r>
              <a:rPr sz="1846" dirty="0">
                <a:latin typeface="Times New Roman"/>
                <a:cs typeface="Times New Roman"/>
              </a:rPr>
              <a:t>find at </a:t>
            </a:r>
            <a:r>
              <a:rPr sz="1846" spc="-5" dirty="0">
                <a:latin typeface="Times New Roman"/>
                <a:cs typeface="Times New Roman"/>
              </a:rPr>
              <a:t>full-  </a:t>
            </a:r>
            <a:r>
              <a:rPr sz="1846" dirty="0">
                <a:latin typeface="Times New Roman"/>
                <a:cs typeface="Times New Roman"/>
              </a:rPr>
              <a:t>load:</a:t>
            </a:r>
          </a:p>
        </p:txBody>
      </p:sp>
      <p:sp>
        <p:nvSpPr>
          <p:cNvPr id="10" name="object 10"/>
          <p:cNvSpPr/>
          <p:nvPr/>
        </p:nvSpPr>
        <p:spPr>
          <a:xfrm>
            <a:off x="5752279" y="2759414"/>
            <a:ext cx="3282462" cy="2557975"/>
          </a:xfrm>
          <a:custGeom>
            <a:avLst/>
            <a:gdLst/>
            <a:ahLst/>
            <a:cxnLst/>
            <a:rect l="l" t="t" r="r" b="b"/>
            <a:pathLst>
              <a:path w="3556000" h="2771140">
                <a:moveTo>
                  <a:pt x="0" y="2770592"/>
                </a:moveTo>
                <a:lnTo>
                  <a:pt x="3555405" y="2770592"/>
                </a:lnTo>
                <a:lnTo>
                  <a:pt x="3555405" y="0"/>
                </a:lnTo>
                <a:lnTo>
                  <a:pt x="0" y="0"/>
                </a:lnTo>
                <a:lnTo>
                  <a:pt x="0" y="27705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1" name="object 11"/>
          <p:cNvSpPr/>
          <p:nvPr/>
        </p:nvSpPr>
        <p:spPr>
          <a:xfrm>
            <a:off x="6292211" y="4186403"/>
            <a:ext cx="72683" cy="91440"/>
          </a:xfrm>
          <a:custGeom>
            <a:avLst/>
            <a:gdLst/>
            <a:ahLst/>
            <a:cxnLst/>
            <a:rect l="l" t="t" r="r" b="b"/>
            <a:pathLst>
              <a:path w="78740" h="99060">
                <a:moveTo>
                  <a:pt x="0" y="0"/>
                </a:moveTo>
                <a:lnTo>
                  <a:pt x="16476" y="53593"/>
                </a:lnTo>
                <a:lnTo>
                  <a:pt x="49446" y="90697"/>
                </a:lnTo>
                <a:lnTo>
                  <a:pt x="61791" y="94824"/>
                </a:lnTo>
                <a:lnTo>
                  <a:pt x="78267" y="98950"/>
                </a:lnTo>
              </a:path>
            </a:pathLst>
          </a:custGeom>
          <a:ln w="1650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2" name="object 12"/>
          <p:cNvSpPr/>
          <p:nvPr/>
        </p:nvSpPr>
        <p:spPr>
          <a:xfrm>
            <a:off x="6292211" y="4098889"/>
            <a:ext cx="72683" cy="87923"/>
          </a:xfrm>
          <a:custGeom>
            <a:avLst/>
            <a:gdLst/>
            <a:ahLst/>
            <a:cxnLst/>
            <a:rect l="l" t="t" r="r" b="b"/>
            <a:pathLst>
              <a:path w="78740" h="95250">
                <a:moveTo>
                  <a:pt x="78267" y="0"/>
                </a:moveTo>
                <a:lnTo>
                  <a:pt x="37085" y="16488"/>
                </a:lnTo>
                <a:lnTo>
                  <a:pt x="16476" y="45340"/>
                </a:lnTo>
                <a:lnTo>
                  <a:pt x="8246" y="57702"/>
                </a:lnTo>
                <a:lnTo>
                  <a:pt x="4131" y="78318"/>
                </a:lnTo>
                <a:lnTo>
                  <a:pt x="0" y="94807"/>
                </a:lnTo>
              </a:path>
            </a:pathLst>
          </a:custGeom>
          <a:ln w="1650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3" name="object 13"/>
          <p:cNvSpPr/>
          <p:nvPr/>
        </p:nvSpPr>
        <p:spPr>
          <a:xfrm>
            <a:off x="6364458" y="4098889"/>
            <a:ext cx="30480" cy="3048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32953" y="32977"/>
                </a:moveTo>
                <a:lnTo>
                  <a:pt x="32953" y="20615"/>
                </a:lnTo>
                <a:lnTo>
                  <a:pt x="24723" y="8235"/>
                </a:lnTo>
                <a:lnTo>
                  <a:pt x="16476" y="4109"/>
                </a:lnTo>
                <a:lnTo>
                  <a:pt x="0" y="0"/>
                </a:lnTo>
              </a:path>
            </a:pathLst>
          </a:custGeom>
          <a:ln w="16501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" name="object 14"/>
          <p:cNvSpPr/>
          <p:nvPr/>
        </p:nvSpPr>
        <p:spPr>
          <a:xfrm>
            <a:off x="6364458" y="4129330"/>
            <a:ext cx="30480" cy="3048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0" y="32977"/>
                </a:moveTo>
                <a:lnTo>
                  <a:pt x="16476" y="28851"/>
                </a:lnTo>
                <a:lnTo>
                  <a:pt x="24723" y="24724"/>
                </a:lnTo>
                <a:lnTo>
                  <a:pt x="32953" y="12362"/>
                </a:lnTo>
                <a:lnTo>
                  <a:pt x="32953" y="0"/>
                </a:lnTo>
              </a:path>
            </a:pathLst>
          </a:custGeom>
          <a:ln w="16501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" name="object 15"/>
          <p:cNvSpPr/>
          <p:nvPr/>
        </p:nvSpPr>
        <p:spPr>
          <a:xfrm>
            <a:off x="6292211" y="4068432"/>
            <a:ext cx="72683" cy="91440"/>
          </a:xfrm>
          <a:custGeom>
            <a:avLst/>
            <a:gdLst/>
            <a:ahLst/>
            <a:cxnLst/>
            <a:rect l="l" t="t" r="r" b="b"/>
            <a:pathLst>
              <a:path w="78740" h="99060">
                <a:moveTo>
                  <a:pt x="0" y="0"/>
                </a:moveTo>
                <a:lnTo>
                  <a:pt x="4131" y="20615"/>
                </a:lnTo>
                <a:lnTo>
                  <a:pt x="8246" y="37104"/>
                </a:lnTo>
                <a:lnTo>
                  <a:pt x="37085" y="82461"/>
                </a:lnTo>
                <a:lnTo>
                  <a:pt x="61791" y="94824"/>
                </a:lnTo>
                <a:lnTo>
                  <a:pt x="78267" y="98950"/>
                </a:lnTo>
              </a:path>
            </a:pathLst>
          </a:custGeom>
          <a:ln w="1650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6" name="object 16"/>
          <p:cNvSpPr/>
          <p:nvPr/>
        </p:nvSpPr>
        <p:spPr>
          <a:xfrm>
            <a:off x="6292211" y="3984727"/>
            <a:ext cx="72683" cy="83820"/>
          </a:xfrm>
          <a:custGeom>
            <a:avLst/>
            <a:gdLst/>
            <a:ahLst/>
            <a:cxnLst/>
            <a:rect l="l" t="t" r="r" b="b"/>
            <a:pathLst>
              <a:path w="78740" h="90804">
                <a:moveTo>
                  <a:pt x="78267" y="0"/>
                </a:moveTo>
                <a:lnTo>
                  <a:pt x="61791" y="0"/>
                </a:lnTo>
                <a:lnTo>
                  <a:pt x="49446" y="8235"/>
                </a:lnTo>
                <a:lnTo>
                  <a:pt x="37085" y="16488"/>
                </a:lnTo>
                <a:lnTo>
                  <a:pt x="24723" y="24724"/>
                </a:lnTo>
                <a:lnTo>
                  <a:pt x="16476" y="41213"/>
                </a:lnTo>
                <a:lnTo>
                  <a:pt x="8246" y="53593"/>
                </a:lnTo>
                <a:lnTo>
                  <a:pt x="4131" y="74191"/>
                </a:lnTo>
                <a:lnTo>
                  <a:pt x="0" y="90680"/>
                </a:lnTo>
              </a:path>
            </a:pathLst>
          </a:custGeom>
          <a:ln w="16502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7" name="object 17"/>
          <p:cNvSpPr/>
          <p:nvPr/>
        </p:nvSpPr>
        <p:spPr>
          <a:xfrm>
            <a:off x="6364458" y="3984727"/>
            <a:ext cx="30480" cy="26962"/>
          </a:xfrm>
          <a:custGeom>
            <a:avLst/>
            <a:gdLst/>
            <a:ahLst/>
            <a:cxnLst/>
            <a:rect l="l" t="t" r="r" b="b"/>
            <a:pathLst>
              <a:path w="33020" h="29210">
                <a:moveTo>
                  <a:pt x="32953" y="28851"/>
                </a:moveTo>
                <a:lnTo>
                  <a:pt x="32953" y="16488"/>
                </a:lnTo>
                <a:lnTo>
                  <a:pt x="24723" y="8235"/>
                </a:lnTo>
                <a:lnTo>
                  <a:pt x="16476" y="0"/>
                </a:lnTo>
                <a:lnTo>
                  <a:pt x="0" y="0"/>
                </a:lnTo>
              </a:path>
            </a:pathLst>
          </a:custGeom>
          <a:ln w="16499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8" name="object 18"/>
          <p:cNvSpPr/>
          <p:nvPr/>
        </p:nvSpPr>
        <p:spPr>
          <a:xfrm>
            <a:off x="6364458" y="4011359"/>
            <a:ext cx="30480" cy="3048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0" y="32977"/>
                </a:moveTo>
                <a:lnTo>
                  <a:pt x="12361" y="28851"/>
                </a:lnTo>
                <a:lnTo>
                  <a:pt x="24723" y="20615"/>
                </a:lnTo>
                <a:lnTo>
                  <a:pt x="32953" y="12362"/>
                </a:lnTo>
                <a:lnTo>
                  <a:pt x="32953" y="0"/>
                </a:lnTo>
              </a:path>
            </a:pathLst>
          </a:custGeom>
          <a:ln w="16501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9" name="object 19"/>
          <p:cNvSpPr/>
          <p:nvPr/>
        </p:nvSpPr>
        <p:spPr>
          <a:xfrm>
            <a:off x="6292211" y="3954270"/>
            <a:ext cx="72683" cy="87923"/>
          </a:xfrm>
          <a:custGeom>
            <a:avLst/>
            <a:gdLst/>
            <a:ahLst/>
            <a:cxnLst/>
            <a:rect l="l" t="t" r="r" b="b"/>
            <a:pathLst>
              <a:path w="78740" h="95250">
                <a:moveTo>
                  <a:pt x="0" y="0"/>
                </a:moveTo>
                <a:lnTo>
                  <a:pt x="4131" y="16488"/>
                </a:lnTo>
                <a:lnTo>
                  <a:pt x="8246" y="37104"/>
                </a:lnTo>
                <a:lnTo>
                  <a:pt x="16476" y="49484"/>
                </a:lnTo>
                <a:lnTo>
                  <a:pt x="24723" y="65973"/>
                </a:lnTo>
                <a:lnTo>
                  <a:pt x="37085" y="78335"/>
                </a:lnTo>
                <a:lnTo>
                  <a:pt x="49446" y="86588"/>
                </a:lnTo>
                <a:lnTo>
                  <a:pt x="61791" y="90697"/>
                </a:lnTo>
                <a:lnTo>
                  <a:pt x="78267" y="94824"/>
                </a:lnTo>
              </a:path>
            </a:pathLst>
          </a:custGeom>
          <a:ln w="1650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0" name="object 20"/>
          <p:cNvSpPr/>
          <p:nvPr/>
        </p:nvSpPr>
        <p:spPr>
          <a:xfrm>
            <a:off x="6292212" y="3881976"/>
            <a:ext cx="49823" cy="72683"/>
          </a:xfrm>
          <a:custGeom>
            <a:avLst/>
            <a:gdLst/>
            <a:ahLst/>
            <a:cxnLst/>
            <a:rect l="l" t="t" r="r" b="b"/>
            <a:pathLst>
              <a:path w="53975" h="78739">
                <a:moveTo>
                  <a:pt x="53561" y="0"/>
                </a:moveTo>
                <a:lnTo>
                  <a:pt x="41199" y="0"/>
                </a:lnTo>
                <a:lnTo>
                  <a:pt x="32953" y="4126"/>
                </a:lnTo>
                <a:lnTo>
                  <a:pt x="24723" y="12362"/>
                </a:lnTo>
                <a:lnTo>
                  <a:pt x="16476" y="20615"/>
                </a:lnTo>
                <a:lnTo>
                  <a:pt x="12361" y="32977"/>
                </a:lnTo>
                <a:lnTo>
                  <a:pt x="4131" y="45340"/>
                </a:lnTo>
                <a:lnTo>
                  <a:pt x="4131" y="61829"/>
                </a:lnTo>
                <a:lnTo>
                  <a:pt x="0" y="78318"/>
                </a:lnTo>
              </a:path>
            </a:pathLst>
          </a:custGeom>
          <a:ln w="16505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1" name="object 21"/>
          <p:cNvSpPr/>
          <p:nvPr/>
        </p:nvSpPr>
        <p:spPr>
          <a:xfrm>
            <a:off x="6341653" y="3836298"/>
            <a:ext cx="0" cy="4572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484"/>
                </a:moveTo>
                <a:lnTo>
                  <a:pt x="0" y="0"/>
                </a:lnTo>
              </a:path>
            </a:pathLst>
          </a:custGeom>
          <a:ln w="16512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2" name="object 22"/>
          <p:cNvSpPr/>
          <p:nvPr/>
        </p:nvSpPr>
        <p:spPr>
          <a:xfrm>
            <a:off x="6292211" y="4216860"/>
            <a:ext cx="72683" cy="91440"/>
          </a:xfrm>
          <a:custGeom>
            <a:avLst/>
            <a:gdLst/>
            <a:ahLst/>
            <a:cxnLst/>
            <a:rect l="l" t="t" r="r" b="b"/>
            <a:pathLst>
              <a:path w="78740" h="99060">
                <a:moveTo>
                  <a:pt x="78267" y="0"/>
                </a:moveTo>
                <a:lnTo>
                  <a:pt x="61791" y="0"/>
                </a:lnTo>
                <a:lnTo>
                  <a:pt x="49446" y="8235"/>
                </a:lnTo>
                <a:lnTo>
                  <a:pt x="16476" y="41213"/>
                </a:lnTo>
                <a:lnTo>
                  <a:pt x="4131" y="78318"/>
                </a:lnTo>
                <a:lnTo>
                  <a:pt x="0" y="94807"/>
                </a:lnTo>
                <a:lnTo>
                  <a:pt x="0" y="98933"/>
                </a:lnTo>
              </a:path>
            </a:pathLst>
          </a:custGeom>
          <a:ln w="1650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3" name="object 23"/>
          <p:cNvSpPr/>
          <p:nvPr/>
        </p:nvSpPr>
        <p:spPr>
          <a:xfrm>
            <a:off x="6364458" y="4216860"/>
            <a:ext cx="30480" cy="3048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32953" y="32977"/>
                </a:moveTo>
                <a:lnTo>
                  <a:pt x="32953" y="20598"/>
                </a:lnTo>
                <a:lnTo>
                  <a:pt x="24723" y="8235"/>
                </a:lnTo>
                <a:lnTo>
                  <a:pt x="16476" y="4109"/>
                </a:lnTo>
                <a:lnTo>
                  <a:pt x="0" y="0"/>
                </a:lnTo>
              </a:path>
            </a:pathLst>
          </a:custGeom>
          <a:ln w="16501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4" name="object 24"/>
          <p:cNvSpPr/>
          <p:nvPr/>
        </p:nvSpPr>
        <p:spPr>
          <a:xfrm>
            <a:off x="6364458" y="4247301"/>
            <a:ext cx="30480" cy="3048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0" y="32977"/>
                </a:moveTo>
                <a:lnTo>
                  <a:pt x="16476" y="28851"/>
                </a:lnTo>
                <a:lnTo>
                  <a:pt x="24723" y="20615"/>
                </a:lnTo>
                <a:lnTo>
                  <a:pt x="32953" y="12362"/>
                </a:lnTo>
                <a:lnTo>
                  <a:pt x="32953" y="0"/>
                </a:lnTo>
              </a:path>
            </a:pathLst>
          </a:custGeom>
          <a:ln w="16501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5" name="object 25"/>
          <p:cNvSpPr/>
          <p:nvPr/>
        </p:nvSpPr>
        <p:spPr>
          <a:xfrm>
            <a:off x="6292212" y="4308184"/>
            <a:ext cx="49823" cy="114300"/>
          </a:xfrm>
          <a:custGeom>
            <a:avLst/>
            <a:gdLst/>
            <a:ahLst/>
            <a:cxnLst/>
            <a:rect l="l" t="t" r="r" b="b"/>
            <a:pathLst>
              <a:path w="53975" h="123825">
                <a:moveTo>
                  <a:pt x="0" y="0"/>
                </a:moveTo>
                <a:lnTo>
                  <a:pt x="4131" y="12362"/>
                </a:lnTo>
                <a:lnTo>
                  <a:pt x="4131" y="28851"/>
                </a:lnTo>
                <a:lnTo>
                  <a:pt x="12361" y="41230"/>
                </a:lnTo>
                <a:lnTo>
                  <a:pt x="16476" y="53593"/>
                </a:lnTo>
                <a:lnTo>
                  <a:pt x="24723" y="61846"/>
                </a:lnTo>
                <a:lnTo>
                  <a:pt x="32953" y="70082"/>
                </a:lnTo>
                <a:lnTo>
                  <a:pt x="41199" y="74208"/>
                </a:lnTo>
                <a:lnTo>
                  <a:pt x="53561" y="74208"/>
                </a:lnTo>
                <a:lnTo>
                  <a:pt x="53561" y="123675"/>
                </a:lnTo>
              </a:path>
            </a:pathLst>
          </a:custGeom>
          <a:ln w="16508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6" name="object 26"/>
          <p:cNvSpPr/>
          <p:nvPr/>
        </p:nvSpPr>
        <p:spPr>
          <a:xfrm>
            <a:off x="7387279" y="3927638"/>
            <a:ext cx="129344" cy="4680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7" name="object 27"/>
          <p:cNvSpPr/>
          <p:nvPr/>
        </p:nvSpPr>
        <p:spPr>
          <a:xfrm>
            <a:off x="7258031" y="4646877"/>
            <a:ext cx="372794" cy="369277"/>
          </a:xfrm>
          <a:custGeom>
            <a:avLst/>
            <a:gdLst/>
            <a:ahLst/>
            <a:cxnLst/>
            <a:rect l="l" t="t" r="r" b="b"/>
            <a:pathLst>
              <a:path w="403859" h="400050">
                <a:moveTo>
                  <a:pt x="201765" y="0"/>
                </a:moveTo>
                <a:lnTo>
                  <a:pt x="243085" y="4109"/>
                </a:lnTo>
                <a:lnTo>
                  <a:pt x="280118" y="16488"/>
                </a:lnTo>
                <a:lnTo>
                  <a:pt x="341841" y="57702"/>
                </a:lnTo>
                <a:lnTo>
                  <a:pt x="387276" y="123675"/>
                </a:lnTo>
                <a:lnTo>
                  <a:pt x="399620" y="160780"/>
                </a:lnTo>
                <a:lnTo>
                  <a:pt x="403735" y="201994"/>
                </a:lnTo>
                <a:lnTo>
                  <a:pt x="399620" y="239098"/>
                </a:lnTo>
                <a:lnTo>
                  <a:pt x="387276" y="280329"/>
                </a:lnTo>
                <a:lnTo>
                  <a:pt x="366530" y="313307"/>
                </a:lnTo>
                <a:lnTo>
                  <a:pt x="313037" y="366901"/>
                </a:lnTo>
                <a:lnTo>
                  <a:pt x="243085" y="395769"/>
                </a:lnTo>
                <a:lnTo>
                  <a:pt x="201765" y="399879"/>
                </a:lnTo>
                <a:lnTo>
                  <a:pt x="160616" y="395769"/>
                </a:lnTo>
                <a:lnTo>
                  <a:pt x="123582" y="383390"/>
                </a:lnTo>
                <a:lnTo>
                  <a:pt x="61774" y="342176"/>
                </a:lnTo>
                <a:lnTo>
                  <a:pt x="16476" y="280329"/>
                </a:lnTo>
                <a:lnTo>
                  <a:pt x="4114" y="239098"/>
                </a:lnTo>
                <a:lnTo>
                  <a:pt x="0" y="201994"/>
                </a:lnTo>
                <a:lnTo>
                  <a:pt x="4114" y="160780"/>
                </a:lnTo>
                <a:lnTo>
                  <a:pt x="16476" y="123675"/>
                </a:lnTo>
                <a:lnTo>
                  <a:pt x="37067" y="86571"/>
                </a:lnTo>
                <a:lnTo>
                  <a:pt x="90663" y="32977"/>
                </a:lnTo>
                <a:lnTo>
                  <a:pt x="160616" y="4109"/>
                </a:lnTo>
                <a:lnTo>
                  <a:pt x="201765" y="0"/>
                </a:lnTo>
                <a:close/>
              </a:path>
            </a:pathLst>
          </a:custGeom>
          <a:ln w="16501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8" name="object 28"/>
          <p:cNvSpPr/>
          <p:nvPr/>
        </p:nvSpPr>
        <p:spPr>
          <a:xfrm>
            <a:off x="7406292" y="4547925"/>
            <a:ext cx="87923" cy="87923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0" y="94819"/>
                </a:moveTo>
                <a:lnTo>
                  <a:pt x="94742" y="94819"/>
                </a:lnTo>
                <a:lnTo>
                  <a:pt x="94742" y="0"/>
                </a:lnTo>
                <a:lnTo>
                  <a:pt x="0" y="0"/>
                </a:lnTo>
                <a:lnTo>
                  <a:pt x="0" y="948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9" name="object 29"/>
          <p:cNvSpPr/>
          <p:nvPr/>
        </p:nvSpPr>
        <p:spPr>
          <a:xfrm>
            <a:off x="7406292" y="4547925"/>
            <a:ext cx="87923" cy="87923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0" y="94819"/>
                </a:moveTo>
                <a:lnTo>
                  <a:pt x="94742" y="94819"/>
                </a:lnTo>
                <a:lnTo>
                  <a:pt x="94742" y="0"/>
                </a:lnTo>
                <a:lnTo>
                  <a:pt x="0" y="0"/>
                </a:lnTo>
                <a:lnTo>
                  <a:pt x="0" y="94819"/>
                </a:lnTo>
                <a:close/>
              </a:path>
            </a:pathLst>
          </a:custGeom>
          <a:ln w="16501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0" name="object 30"/>
          <p:cNvSpPr/>
          <p:nvPr/>
        </p:nvSpPr>
        <p:spPr>
          <a:xfrm>
            <a:off x="7413889" y="5016002"/>
            <a:ext cx="87923" cy="87923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0" y="94819"/>
                </a:moveTo>
                <a:lnTo>
                  <a:pt x="94742" y="94819"/>
                </a:lnTo>
                <a:lnTo>
                  <a:pt x="94742" y="0"/>
                </a:lnTo>
                <a:lnTo>
                  <a:pt x="0" y="0"/>
                </a:lnTo>
                <a:lnTo>
                  <a:pt x="0" y="948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1" name="object 31"/>
          <p:cNvSpPr/>
          <p:nvPr/>
        </p:nvSpPr>
        <p:spPr>
          <a:xfrm>
            <a:off x="7413889" y="5016002"/>
            <a:ext cx="87923" cy="87923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0" y="94819"/>
                </a:moveTo>
                <a:lnTo>
                  <a:pt x="94742" y="94819"/>
                </a:lnTo>
                <a:lnTo>
                  <a:pt x="94742" y="0"/>
                </a:lnTo>
                <a:lnTo>
                  <a:pt x="0" y="0"/>
                </a:lnTo>
                <a:lnTo>
                  <a:pt x="0" y="94819"/>
                </a:lnTo>
                <a:close/>
              </a:path>
            </a:pathLst>
          </a:custGeom>
          <a:ln w="16501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2" name="object 32"/>
          <p:cNvSpPr/>
          <p:nvPr/>
        </p:nvSpPr>
        <p:spPr>
          <a:xfrm>
            <a:off x="7455670" y="4391905"/>
            <a:ext cx="0" cy="148883"/>
          </a:xfrm>
          <a:custGeom>
            <a:avLst/>
            <a:gdLst/>
            <a:ahLst/>
            <a:cxnLst/>
            <a:rect l="l" t="t" r="r" b="b"/>
            <a:pathLst>
              <a:path h="161289">
                <a:moveTo>
                  <a:pt x="0" y="0"/>
                </a:moveTo>
                <a:lnTo>
                  <a:pt x="0" y="160780"/>
                </a:lnTo>
              </a:path>
            </a:pathLst>
          </a:custGeom>
          <a:ln w="1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3" name="object 33"/>
          <p:cNvSpPr/>
          <p:nvPr/>
        </p:nvSpPr>
        <p:spPr>
          <a:xfrm>
            <a:off x="6341653" y="4422346"/>
            <a:ext cx="0" cy="863991"/>
          </a:xfrm>
          <a:custGeom>
            <a:avLst/>
            <a:gdLst/>
            <a:ahLst/>
            <a:cxnLst/>
            <a:rect l="l" t="t" r="r" b="b"/>
            <a:pathLst>
              <a:path h="935989">
                <a:moveTo>
                  <a:pt x="0" y="0"/>
                </a:moveTo>
                <a:lnTo>
                  <a:pt x="0" y="935830"/>
                </a:lnTo>
              </a:path>
            </a:pathLst>
          </a:custGeom>
          <a:ln w="1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4" name="object 34"/>
          <p:cNvSpPr/>
          <p:nvPr/>
        </p:nvSpPr>
        <p:spPr>
          <a:xfrm>
            <a:off x="7459627" y="5103528"/>
            <a:ext cx="0" cy="186983"/>
          </a:xfrm>
          <a:custGeom>
            <a:avLst/>
            <a:gdLst/>
            <a:ahLst/>
            <a:cxnLst/>
            <a:rect l="l" t="t" r="r" b="b"/>
            <a:pathLst>
              <a:path h="202564">
                <a:moveTo>
                  <a:pt x="0" y="0"/>
                </a:moveTo>
                <a:lnTo>
                  <a:pt x="0" y="202007"/>
                </a:lnTo>
              </a:path>
            </a:pathLst>
          </a:custGeom>
          <a:ln w="1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5" name="object 35"/>
          <p:cNvSpPr/>
          <p:nvPr/>
        </p:nvSpPr>
        <p:spPr>
          <a:xfrm>
            <a:off x="6341653" y="2801140"/>
            <a:ext cx="0" cy="1039251"/>
          </a:xfrm>
          <a:custGeom>
            <a:avLst/>
            <a:gdLst/>
            <a:ahLst/>
            <a:cxnLst/>
            <a:rect l="l" t="t" r="r" b="b"/>
            <a:pathLst>
              <a:path h="1125854">
                <a:moveTo>
                  <a:pt x="0" y="0"/>
                </a:moveTo>
                <a:lnTo>
                  <a:pt x="0" y="1125547"/>
                </a:lnTo>
              </a:path>
            </a:pathLst>
          </a:custGeom>
          <a:ln w="1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6" name="object 36"/>
          <p:cNvSpPr/>
          <p:nvPr/>
        </p:nvSpPr>
        <p:spPr>
          <a:xfrm>
            <a:off x="7455670" y="3623179"/>
            <a:ext cx="0" cy="300697"/>
          </a:xfrm>
          <a:custGeom>
            <a:avLst/>
            <a:gdLst/>
            <a:ahLst/>
            <a:cxnLst/>
            <a:rect l="l" t="t" r="r" b="b"/>
            <a:pathLst>
              <a:path h="325754">
                <a:moveTo>
                  <a:pt x="0" y="0"/>
                </a:moveTo>
                <a:lnTo>
                  <a:pt x="0" y="325704"/>
                </a:lnTo>
              </a:path>
            </a:pathLst>
          </a:custGeom>
          <a:ln w="1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7" name="object 37"/>
          <p:cNvSpPr/>
          <p:nvPr/>
        </p:nvSpPr>
        <p:spPr>
          <a:xfrm>
            <a:off x="8539459" y="2793553"/>
            <a:ext cx="0" cy="1222131"/>
          </a:xfrm>
          <a:custGeom>
            <a:avLst/>
            <a:gdLst/>
            <a:ahLst/>
            <a:cxnLst/>
            <a:rect l="l" t="t" r="r" b="b"/>
            <a:pathLst>
              <a:path h="1323975">
                <a:moveTo>
                  <a:pt x="0" y="0"/>
                </a:moveTo>
                <a:lnTo>
                  <a:pt x="0" y="1323415"/>
                </a:lnTo>
              </a:path>
            </a:pathLst>
          </a:custGeom>
          <a:ln w="1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8" name="object 38"/>
          <p:cNvSpPr/>
          <p:nvPr/>
        </p:nvSpPr>
        <p:spPr>
          <a:xfrm>
            <a:off x="8539459" y="4311994"/>
            <a:ext cx="0" cy="974774"/>
          </a:xfrm>
          <a:custGeom>
            <a:avLst/>
            <a:gdLst/>
            <a:ahLst/>
            <a:cxnLst/>
            <a:rect l="l" t="t" r="r" b="b"/>
            <a:pathLst>
              <a:path h="1056004">
                <a:moveTo>
                  <a:pt x="0" y="0"/>
                </a:moveTo>
                <a:lnTo>
                  <a:pt x="0" y="1055379"/>
                </a:lnTo>
              </a:path>
            </a:pathLst>
          </a:custGeom>
          <a:ln w="1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9" name="object 39"/>
          <p:cNvSpPr/>
          <p:nvPr/>
        </p:nvSpPr>
        <p:spPr>
          <a:xfrm>
            <a:off x="6337855" y="2785967"/>
            <a:ext cx="2205697" cy="0"/>
          </a:xfrm>
          <a:custGeom>
            <a:avLst/>
            <a:gdLst/>
            <a:ahLst/>
            <a:cxnLst/>
            <a:rect l="l" t="t" r="r" b="b"/>
            <a:pathLst>
              <a:path w="2389504">
                <a:moveTo>
                  <a:pt x="2389187" y="0"/>
                </a:moveTo>
                <a:lnTo>
                  <a:pt x="0" y="0"/>
                </a:lnTo>
              </a:path>
            </a:pathLst>
          </a:custGeom>
          <a:ln w="164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0" name="object 40"/>
          <p:cNvSpPr/>
          <p:nvPr/>
        </p:nvSpPr>
        <p:spPr>
          <a:xfrm>
            <a:off x="6341653" y="5289996"/>
            <a:ext cx="2194560" cy="0"/>
          </a:xfrm>
          <a:custGeom>
            <a:avLst/>
            <a:gdLst/>
            <a:ahLst/>
            <a:cxnLst/>
            <a:rect l="l" t="t" r="r" b="b"/>
            <a:pathLst>
              <a:path w="2377440">
                <a:moveTo>
                  <a:pt x="2376842" y="0"/>
                </a:moveTo>
                <a:lnTo>
                  <a:pt x="0" y="0"/>
                </a:lnTo>
              </a:path>
            </a:pathLst>
          </a:custGeom>
          <a:ln w="164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1" name="object 41"/>
          <p:cNvSpPr/>
          <p:nvPr/>
        </p:nvSpPr>
        <p:spPr>
          <a:xfrm>
            <a:off x="8280857" y="4015168"/>
            <a:ext cx="479474" cy="297180"/>
          </a:xfrm>
          <a:custGeom>
            <a:avLst/>
            <a:gdLst/>
            <a:ahLst/>
            <a:cxnLst/>
            <a:rect l="l" t="t" r="r" b="b"/>
            <a:pathLst>
              <a:path w="519429" h="321945">
                <a:moveTo>
                  <a:pt x="0" y="321560"/>
                </a:moveTo>
                <a:lnTo>
                  <a:pt x="519020" y="321560"/>
                </a:lnTo>
                <a:lnTo>
                  <a:pt x="519020" y="0"/>
                </a:lnTo>
                <a:lnTo>
                  <a:pt x="0" y="0"/>
                </a:lnTo>
                <a:lnTo>
                  <a:pt x="0" y="3215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2" name="object 42"/>
          <p:cNvSpPr/>
          <p:nvPr/>
        </p:nvSpPr>
        <p:spPr>
          <a:xfrm>
            <a:off x="8280857" y="4015168"/>
            <a:ext cx="479474" cy="297180"/>
          </a:xfrm>
          <a:custGeom>
            <a:avLst/>
            <a:gdLst/>
            <a:ahLst/>
            <a:cxnLst/>
            <a:rect l="l" t="t" r="r" b="b"/>
            <a:pathLst>
              <a:path w="519429" h="321945">
                <a:moveTo>
                  <a:pt x="0" y="321560"/>
                </a:moveTo>
                <a:lnTo>
                  <a:pt x="519020" y="321560"/>
                </a:lnTo>
                <a:lnTo>
                  <a:pt x="519020" y="0"/>
                </a:lnTo>
                <a:lnTo>
                  <a:pt x="0" y="0"/>
                </a:lnTo>
                <a:lnTo>
                  <a:pt x="0" y="321560"/>
                </a:lnTo>
                <a:close/>
              </a:path>
            </a:pathLst>
          </a:custGeom>
          <a:ln w="16496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3" name="object 43"/>
          <p:cNvSpPr/>
          <p:nvPr/>
        </p:nvSpPr>
        <p:spPr>
          <a:xfrm>
            <a:off x="7562183" y="4087462"/>
            <a:ext cx="186276" cy="186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4" name="object 44"/>
          <p:cNvSpPr/>
          <p:nvPr/>
        </p:nvSpPr>
        <p:spPr>
          <a:xfrm>
            <a:off x="7546988" y="4570758"/>
            <a:ext cx="106680" cy="0"/>
          </a:xfrm>
          <a:custGeom>
            <a:avLst/>
            <a:gdLst/>
            <a:ahLst/>
            <a:cxnLst/>
            <a:rect l="l" t="t" r="r" b="b"/>
            <a:pathLst>
              <a:path w="115570">
                <a:moveTo>
                  <a:pt x="0" y="0"/>
                </a:moveTo>
                <a:lnTo>
                  <a:pt x="115387" y="0"/>
                </a:lnTo>
              </a:path>
            </a:pathLst>
          </a:custGeom>
          <a:ln w="82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5" name="object 45"/>
          <p:cNvSpPr/>
          <p:nvPr/>
        </p:nvSpPr>
        <p:spPr>
          <a:xfrm>
            <a:off x="7600165" y="4517479"/>
            <a:ext cx="0" cy="110782"/>
          </a:xfrm>
          <a:custGeom>
            <a:avLst/>
            <a:gdLst/>
            <a:ahLst/>
            <a:cxnLst/>
            <a:rect l="l" t="t" r="r" b="b"/>
            <a:pathLst>
              <a:path h="120014">
                <a:moveTo>
                  <a:pt x="0" y="119566"/>
                </a:moveTo>
                <a:lnTo>
                  <a:pt x="0" y="0"/>
                </a:lnTo>
                <a:lnTo>
                  <a:pt x="0" y="1195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6" name="object 46"/>
          <p:cNvSpPr/>
          <p:nvPr/>
        </p:nvSpPr>
        <p:spPr>
          <a:xfrm>
            <a:off x="8330236" y="4087462"/>
            <a:ext cx="380307" cy="1331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7" name="object 47"/>
          <p:cNvSpPr/>
          <p:nvPr/>
        </p:nvSpPr>
        <p:spPr>
          <a:xfrm>
            <a:off x="7554586" y="5065467"/>
            <a:ext cx="49823" cy="15240"/>
          </a:xfrm>
          <a:custGeom>
            <a:avLst/>
            <a:gdLst/>
            <a:ahLst/>
            <a:cxnLst/>
            <a:rect l="l" t="t" r="r" b="b"/>
            <a:pathLst>
              <a:path w="53975" h="16510">
                <a:moveTo>
                  <a:pt x="0" y="16490"/>
                </a:moveTo>
                <a:lnTo>
                  <a:pt x="53549" y="16490"/>
                </a:lnTo>
                <a:lnTo>
                  <a:pt x="53549" y="0"/>
                </a:lnTo>
                <a:lnTo>
                  <a:pt x="0" y="0"/>
                </a:lnTo>
                <a:lnTo>
                  <a:pt x="0" y="164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8" name="object 48"/>
          <p:cNvSpPr/>
          <p:nvPr/>
        </p:nvSpPr>
        <p:spPr>
          <a:xfrm>
            <a:off x="8919610" y="3973299"/>
            <a:ext cx="7620" cy="49823"/>
          </a:xfrm>
          <a:custGeom>
            <a:avLst/>
            <a:gdLst/>
            <a:ahLst/>
            <a:cxnLst/>
            <a:rect l="l" t="t" r="r" b="b"/>
            <a:pathLst>
              <a:path w="8254" h="53975">
                <a:moveTo>
                  <a:pt x="8229" y="0"/>
                </a:moveTo>
                <a:lnTo>
                  <a:pt x="0" y="0"/>
                </a:lnTo>
                <a:lnTo>
                  <a:pt x="0" y="53593"/>
                </a:lnTo>
                <a:lnTo>
                  <a:pt x="8229" y="53593"/>
                </a:lnTo>
                <a:lnTo>
                  <a:pt x="82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9" name="object 49"/>
          <p:cNvSpPr/>
          <p:nvPr/>
        </p:nvSpPr>
        <p:spPr>
          <a:xfrm>
            <a:off x="8870231" y="3969498"/>
            <a:ext cx="106680" cy="0"/>
          </a:xfrm>
          <a:custGeom>
            <a:avLst/>
            <a:gdLst/>
            <a:ahLst/>
            <a:cxnLst/>
            <a:rect l="l" t="t" r="r" b="b"/>
            <a:pathLst>
              <a:path w="115570">
                <a:moveTo>
                  <a:pt x="0" y="0"/>
                </a:moveTo>
                <a:lnTo>
                  <a:pt x="115387" y="0"/>
                </a:lnTo>
              </a:path>
            </a:pathLst>
          </a:custGeom>
          <a:ln w="82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0" name="object 50"/>
          <p:cNvSpPr/>
          <p:nvPr/>
        </p:nvSpPr>
        <p:spPr>
          <a:xfrm>
            <a:off x="8919610" y="3912418"/>
            <a:ext cx="7620" cy="53340"/>
          </a:xfrm>
          <a:custGeom>
            <a:avLst/>
            <a:gdLst/>
            <a:ahLst/>
            <a:cxnLst/>
            <a:rect l="l" t="t" r="r" b="b"/>
            <a:pathLst>
              <a:path w="8254" h="57785">
                <a:moveTo>
                  <a:pt x="8229" y="0"/>
                </a:moveTo>
                <a:lnTo>
                  <a:pt x="0" y="0"/>
                </a:lnTo>
                <a:lnTo>
                  <a:pt x="0" y="57719"/>
                </a:lnTo>
                <a:lnTo>
                  <a:pt x="8229" y="57719"/>
                </a:lnTo>
                <a:lnTo>
                  <a:pt x="82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1" name="object 51"/>
          <p:cNvSpPr/>
          <p:nvPr/>
        </p:nvSpPr>
        <p:spPr>
          <a:xfrm>
            <a:off x="8836046" y="4106492"/>
            <a:ext cx="141263" cy="141263"/>
          </a:xfrm>
          <a:custGeom>
            <a:avLst/>
            <a:gdLst/>
            <a:ahLst/>
            <a:cxnLst/>
            <a:rect l="l" t="t" r="r" b="b"/>
            <a:pathLst>
              <a:path w="153034" h="153035">
                <a:moveTo>
                  <a:pt x="49378" y="4126"/>
                </a:moveTo>
                <a:lnTo>
                  <a:pt x="4114" y="4126"/>
                </a:lnTo>
                <a:lnTo>
                  <a:pt x="8229" y="8253"/>
                </a:lnTo>
                <a:lnTo>
                  <a:pt x="12344" y="8253"/>
                </a:lnTo>
                <a:lnTo>
                  <a:pt x="16459" y="12379"/>
                </a:lnTo>
                <a:lnTo>
                  <a:pt x="16459" y="16488"/>
                </a:lnTo>
                <a:lnTo>
                  <a:pt x="20574" y="24742"/>
                </a:lnTo>
                <a:lnTo>
                  <a:pt x="74067" y="152544"/>
                </a:lnTo>
                <a:lnTo>
                  <a:pt x="78182" y="152544"/>
                </a:lnTo>
                <a:lnTo>
                  <a:pt x="92029" y="119566"/>
                </a:lnTo>
                <a:lnTo>
                  <a:pt x="82297" y="119566"/>
                </a:lnTo>
                <a:lnTo>
                  <a:pt x="45263" y="32977"/>
                </a:lnTo>
                <a:lnTo>
                  <a:pt x="41148" y="20615"/>
                </a:lnTo>
                <a:lnTo>
                  <a:pt x="41148" y="12379"/>
                </a:lnTo>
                <a:lnTo>
                  <a:pt x="49378" y="4126"/>
                </a:lnTo>
                <a:close/>
              </a:path>
              <a:path w="153034" h="153035">
                <a:moveTo>
                  <a:pt x="144191" y="4126"/>
                </a:moveTo>
                <a:lnTo>
                  <a:pt x="115387" y="4126"/>
                </a:lnTo>
                <a:lnTo>
                  <a:pt x="123617" y="12379"/>
                </a:lnTo>
                <a:lnTo>
                  <a:pt x="123617" y="16488"/>
                </a:lnTo>
                <a:lnTo>
                  <a:pt x="119502" y="20615"/>
                </a:lnTo>
                <a:lnTo>
                  <a:pt x="115387" y="32977"/>
                </a:lnTo>
                <a:lnTo>
                  <a:pt x="82297" y="119566"/>
                </a:lnTo>
                <a:lnTo>
                  <a:pt x="92029" y="119566"/>
                </a:lnTo>
                <a:lnTo>
                  <a:pt x="131846" y="24742"/>
                </a:lnTo>
                <a:lnTo>
                  <a:pt x="140076" y="8253"/>
                </a:lnTo>
                <a:lnTo>
                  <a:pt x="144191" y="4126"/>
                </a:lnTo>
                <a:close/>
              </a:path>
              <a:path w="153034" h="153035">
                <a:moveTo>
                  <a:pt x="57607" y="0"/>
                </a:moveTo>
                <a:lnTo>
                  <a:pt x="0" y="0"/>
                </a:lnTo>
                <a:lnTo>
                  <a:pt x="0" y="4126"/>
                </a:lnTo>
                <a:lnTo>
                  <a:pt x="57607" y="4126"/>
                </a:lnTo>
                <a:lnTo>
                  <a:pt x="57607" y="0"/>
                </a:lnTo>
                <a:close/>
              </a:path>
              <a:path w="153034" h="153035">
                <a:moveTo>
                  <a:pt x="152421" y="0"/>
                </a:moveTo>
                <a:lnTo>
                  <a:pt x="106986" y="0"/>
                </a:lnTo>
                <a:lnTo>
                  <a:pt x="106986" y="4126"/>
                </a:lnTo>
                <a:lnTo>
                  <a:pt x="152421" y="4126"/>
                </a:lnTo>
                <a:lnTo>
                  <a:pt x="1524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2" name="object 52"/>
          <p:cNvSpPr/>
          <p:nvPr/>
        </p:nvSpPr>
        <p:spPr>
          <a:xfrm>
            <a:off x="8896819" y="4395713"/>
            <a:ext cx="53340" cy="15240"/>
          </a:xfrm>
          <a:custGeom>
            <a:avLst/>
            <a:gdLst/>
            <a:ahLst/>
            <a:cxnLst/>
            <a:rect l="l" t="t" r="r" b="b"/>
            <a:pathLst>
              <a:path w="57784" h="16510">
                <a:moveTo>
                  <a:pt x="0" y="16490"/>
                </a:moveTo>
                <a:lnTo>
                  <a:pt x="57669" y="16490"/>
                </a:lnTo>
                <a:lnTo>
                  <a:pt x="57669" y="0"/>
                </a:lnTo>
                <a:lnTo>
                  <a:pt x="0" y="0"/>
                </a:lnTo>
                <a:lnTo>
                  <a:pt x="0" y="164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3" name="object 53"/>
          <p:cNvSpPr/>
          <p:nvPr/>
        </p:nvSpPr>
        <p:spPr>
          <a:xfrm>
            <a:off x="8980541" y="4216860"/>
            <a:ext cx="30480" cy="76200"/>
          </a:xfrm>
          <a:custGeom>
            <a:avLst/>
            <a:gdLst/>
            <a:ahLst/>
            <a:cxnLst/>
            <a:rect l="l" t="t" r="r" b="b"/>
            <a:pathLst>
              <a:path w="33020" h="82550">
                <a:moveTo>
                  <a:pt x="20574" y="24724"/>
                </a:moveTo>
                <a:lnTo>
                  <a:pt x="8229" y="24724"/>
                </a:lnTo>
                <a:lnTo>
                  <a:pt x="8229" y="78318"/>
                </a:lnTo>
                <a:lnTo>
                  <a:pt x="12344" y="82444"/>
                </a:lnTo>
                <a:lnTo>
                  <a:pt x="28803" y="82444"/>
                </a:lnTo>
                <a:lnTo>
                  <a:pt x="32918" y="78318"/>
                </a:lnTo>
                <a:lnTo>
                  <a:pt x="24689" y="78318"/>
                </a:lnTo>
                <a:lnTo>
                  <a:pt x="24689" y="74191"/>
                </a:lnTo>
                <a:lnTo>
                  <a:pt x="20574" y="74191"/>
                </a:lnTo>
                <a:lnTo>
                  <a:pt x="20574" y="24724"/>
                </a:lnTo>
                <a:close/>
              </a:path>
              <a:path w="33020" h="82550">
                <a:moveTo>
                  <a:pt x="32918" y="74191"/>
                </a:moveTo>
                <a:lnTo>
                  <a:pt x="28803" y="74191"/>
                </a:lnTo>
                <a:lnTo>
                  <a:pt x="28803" y="78318"/>
                </a:lnTo>
                <a:lnTo>
                  <a:pt x="32918" y="78318"/>
                </a:lnTo>
                <a:lnTo>
                  <a:pt x="32918" y="74191"/>
                </a:lnTo>
                <a:close/>
              </a:path>
              <a:path w="33020" h="82550">
                <a:moveTo>
                  <a:pt x="32918" y="20598"/>
                </a:moveTo>
                <a:lnTo>
                  <a:pt x="4114" y="20598"/>
                </a:lnTo>
                <a:lnTo>
                  <a:pt x="0" y="24724"/>
                </a:lnTo>
                <a:lnTo>
                  <a:pt x="32918" y="24724"/>
                </a:lnTo>
                <a:lnTo>
                  <a:pt x="32918" y="20598"/>
                </a:lnTo>
                <a:close/>
              </a:path>
              <a:path w="33020" h="82550">
                <a:moveTo>
                  <a:pt x="20574" y="0"/>
                </a:moveTo>
                <a:lnTo>
                  <a:pt x="16459" y="0"/>
                </a:lnTo>
                <a:lnTo>
                  <a:pt x="16459" y="8235"/>
                </a:lnTo>
                <a:lnTo>
                  <a:pt x="8229" y="16488"/>
                </a:lnTo>
                <a:lnTo>
                  <a:pt x="8229" y="20598"/>
                </a:lnTo>
                <a:lnTo>
                  <a:pt x="20574" y="20598"/>
                </a:lnTo>
                <a:lnTo>
                  <a:pt x="205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4" name="object 54"/>
          <p:cNvSpPr/>
          <p:nvPr/>
        </p:nvSpPr>
        <p:spPr>
          <a:xfrm>
            <a:off x="7706677" y="4742011"/>
            <a:ext cx="178679" cy="2131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5" name="object 55"/>
          <p:cNvSpPr/>
          <p:nvPr/>
        </p:nvSpPr>
        <p:spPr>
          <a:xfrm>
            <a:off x="7014670" y="4829540"/>
            <a:ext cx="426134" cy="289560"/>
          </a:xfrm>
          <a:custGeom>
            <a:avLst/>
            <a:gdLst/>
            <a:ahLst/>
            <a:cxnLst/>
            <a:rect l="l" t="t" r="r" b="b"/>
            <a:pathLst>
              <a:path w="461645" h="313689">
                <a:moveTo>
                  <a:pt x="411914" y="24724"/>
                </a:moveTo>
                <a:lnTo>
                  <a:pt x="407799" y="28851"/>
                </a:lnTo>
                <a:lnTo>
                  <a:pt x="407799" y="37104"/>
                </a:lnTo>
                <a:lnTo>
                  <a:pt x="411914" y="41213"/>
                </a:lnTo>
                <a:lnTo>
                  <a:pt x="420143" y="41213"/>
                </a:lnTo>
                <a:lnTo>
                  <a:pt x="411914" y="24724"/>
                </a:lnTo>
                <a:close/>
              </a:path>
              <a:path w="461645" h="313689">
                <a:moveTo>
                  <a:pt x="444832" y="0"/>
                </a:moveTo>
                <a:lnTo>
                  <a:pt x="411914" y="24724"/>
                </a:lnTo>
                <a:lnTo>
                  <a:pt x="420143" y="41213"/>
                </a:lnTo>
                <a:lnTo>
                  <a:pt x="457177" y="16488"/>
                </a:lnTo>
                <a:lnTo>
                  <a:pt x="444832" y="0"/>
                </a:lnTo>
                <a:close/>
              </a:path>
              <a:path w="461645" h="313689">
                <a:moveTo>
                  <a:pt x="457177" y="0"/>
                </a:moveTo>
                <a:lnTo>
                  <a:pt x="444832" y="0"/>
                </a:lnTo>
                <a:lnTo>
                  <a:pt x="457177" y="16488"/>
                </a:lnTo>
                <a:lnTo>
                  <a:pt x="457177" y="12362"/>
                </a:lnTo>
                <a:lnTo>
                  <a:pt x="461292" y="8235"/>
                </a:lnTo>
                <a:lnTo>
                  <a:pt x="457177" y="4109"/>
                </a:lnTo>
                <a:lnTo>
                  <a:pt x="457177" y="0"/>
                </a:lnTo>
                <a:close/>
              </a:path>
              <a:path w="461645" h="313689">
                <a:moveTo>
                  <a:pt x="337778" y="74191"/>
                </a:moveTo>
                <a:lnTo>
                  <a:pt x="337778" y="86571"/>
                </a:lnTo>
                <a:lnTo>
                  <a:pt x="341892" y="90697"/>
                </a:lnTo>
                <a:lnTo>
                  <a:pt x="346024" y="90697"/>
                </a:lnTo>
                <a:lnTo>
                  <a:pt x="350191" y="86571"/>
                </a:lnTo>
                <a:lnTo>
                  <a:pt x="337778" y="74191"/>
                </a:lnTo>
                <a:close/>
              </a:path>
              <a:path w="461645" h="313689">
                <a:moveTo>
                  <a:pt x="374880" y="49466"/>
                </a:moveTo>
                <a:lnTo>
                  <a:pt x="337778" y="74191"/>
                </a:lnTo>
                <a:lnTo>
                  <a:pt x="350191" y="86571"/>
                </a:lnTo>
                <a:lnTo>
                  <a:pt x="383110" y="61829"/>
                </a:lnTo>
                <a:lnTo>
                  <a:pt x="374880" y="49466"/>
                </a:lnTo>
                <a:close/>
              </a:path>
              <a:path w="461645" h="313689">
                <a:moveTo>
                  <a:pt x="383110" y="49466"/>
                </a:moveTo>
                <a:lnTo>
                  <a:pt x="374880" y="49466"/>
                </a:lnTo>
                <a:lnTo>
                  <a:pt x="383110" y="61829"/>
                </a:lnTo>
                <a:lnTo>
                  <a:pt x="387224" y="61829"/>
                </a:lnTo>
                <a:lnTo>
                  <a:pt x="387224" y="53593"/>
                </a:lnTo>
                <a:lnTo>
                  <a:pt x="383110" y="49466"/>
                </a:lnTo>
                <a:close/>
              </a:path>
              <a:path w="461645" h="313689">
                <a:moveTo>
                  <a:pt x="267756" y="119549"/>
                </a:moveTo>
                <a:lnTo>
                  <a:pt x="267756" y="123675"/>
                </a:lnTo>
                <a:lnTo>
                  <a:pt x="263642" y="127785"/>
                </a:lnTo>
                <a:lnTo>
                  <a:pt x="263642" y="131911"/>
                </a:lnTo>
                <a:lnTo>
                  <a:pt x="267756" y="131911"/>
                </a:lnTo>
                <a:lnTo>
                  <a:pt x="267756" y="136038"/>
                </a:lnTo>
                <a:lnTo>
                  <a:pt x="280118" y="136038"/>
                </a:lnTo>
                <a:lnTo>
                  <a:pt x="267756" y="119549"/>
                </a:lnTo>
                <a:close/>
              </a:path>
              <a:path w="461645" h="313689">
                <a:moveTo>
                  <a:pt x="304824" y="98933"/>
                </a:moveTo>
                <a:lnTo>
                  <a:pt x="267756" y="119549"/>
                </a:lnTo>
                <a:lnTo>
                  <a:pt x="280118" y="136038"/>
                </a:lnTo>
                <a:lnTo>
                  <a:pt x="313071" y="111296"/>
                </a:lnTo>
                <a:lnTo>
                  <a:pt x="304824" y="98933"/>
                </a:lnTo>
                <a:close/>
              </a:path>
              <a:path w="461645" h="313689">
                <a:moveTo>
                  <a:pt x="308939" y="94807"/>
                </a:moveTo>
                <a:lnTo>
                  <a:pt x="304824" y="98933"/>
                </a:lnTo>
                <a:lnTo>
                  <a:pt x="313071" y="111296"/>
                </a:lnTo>
                <a:lnTo>
                  <a:pt x="317186" y="111296"/>
                </a:lnTo>
                <a:lnTo>
                  <a:pt x="317186" y="98933"/>
                </a:lnTo>
                <a:lnTo>
                  <a:pt x="313071" y="98933"/>
                </a:lnTo>
                <a:lnTo>
                  <a:pt x="308939" y="94807"/>
                </a:lnTo>
                <a:close/>
              </a:path>
              <a:path w="461645" h="313689">
                <a:moveTo>
                  <a:pt x="197718" y="169016"/>
                </a:moveTo>
                <a:lnTo>
                  <a:pt x="193603" y="173142"/>
                </a:lnTo>
                <a:lnTo>
                  <a:pt x="193603" y="181378"/>
                </a:lnTo>
                <a:lnTo>
                  <a:pt x="197718" y="185505"/>
                </a:lnTo>
                <a:lnTo>
                  <a:pt x="205965" y="185505"/>
                </a:lnTo>
                <a:lnTo>
                  <a:pt x="197718" y="169016"/>
                </a:lnTo>
                <a:close/>
              </a:path>
              <a:path w="461645" h="313689">
                <a:moveTo>
                  <a:pt x="234803" y="144291"/>
                </a:moveTo>
                <a:lnTo>
                  <a:pt x="197718" y="169016"/>
                </a:lnTo>
                <a:lnTo>
                  <a:pt x="205965" y="185505"/>
                </a:lnTo>
                <a:lnTo>
                  <a:pt x="243033" y="160780"/>
                </a:lnTo>
                <a:lnTo>
                  <a:pt x="234803" y="144291"/>
                </a:lnTo>
                <a:close/>
              </a:path>
              <a:path w="461645" h="313689">
                <a:moveTo>
                  <a:pt x="243033" y="144291"/>
                </a:moveTo>
                <a:lnTo>
                  <a:pt x="234803" y="144291"/>
                </a:lnTo>
                <a:lnTo>
                  <a:pt x="243033" y="160780"/>
                </a:lnTo>
                <a:lnTo>
                  <a:pt x="243033" y="156653"/>
                </a:lnTo>
                <a:lnTo>
                  <a:pt x="247165" y="152527"/>
                </a:lnTo>
                <a:lnTo>
                  <a:pt x="243033" y="148400"/>
                </a:lnTo>
                <a:lnTo>
                  <a:pt x="243033" y="144291"/>
                </a:lnTo>
                <a:close/>
              </a:path>
              <a:path w="461645" h="313689">
                <a:moveTo>
                  <a:pt x="127697" y="218483"/>
                </a:moveTo>
                <a:lnTo>
                  <a:pt x="123582" y="218483"/>
                </a:lnTo>
                <a:lnTo>
                  <a:pt x="123582" y="230862"/>
                </a:lnTo>
                <a:lnTo>
                  <a:pt x="127697" y="230862"/>
                </a:lnTo>
                <a:lnTo>
                  <a:pt x="127697" y="234972"/>
                </a:lnTo>
                <a:lnTo>
                  <a:pt x="131812" y="234972"/>
                </a:lnTo>
                <a:lnTo>
                  <a:pt x="135944" y="230862"/>
                </a:lnTo>
                <a:lnTo>
                  <a:pt x="127697" y="218483"/>
                </a:lnTo>
                <a:close/>
              </a:path>
              <a:path w="461645" h="313689">
                <a:moveTo>
                  <a:pt x="160650" y="193758"/>
                </a:moveTo>
                <a:lnTo>
                  <a:pt x="127697" y="218483"/>
                </a:lnTo>
                <a:lnTo>
                  <a:pt x="135944" y="230862"/>
                </a:lnTo>
                <a:lnTo>
                  <a:pt x="173012" y="206120"/>
                </a:lnTo>
                <a:lnTo>
                  <a:pt x="160650" y="193758"/>
                </a:lnTo>
                <a:close/>
              </a:path>
              <a:path w="461645" h="313689">
                <a:moveTo>
                  <a:pt x="173012" y="193758"/>
                </a:moveTo>
                <a:lnTo>
                  <a:pt x="160650" y="193758"/>
                </a:lnTo>
                <a:lnTo>
                  <a:pt x="173012" y="206120"/>
                </a:lnTo>
                <a:lnTo>
                  <a:pt x="177127" y="201994"/>
                </a:lnTo>
                <a:lnTo>
                  <a:pt x="177127" y="197884"/>
                </a:lnTo>
                <a:lnTo>
                  <a:pt x="173012" y="197884"/>
                </a:lnTo>
                <a:lnTo>
                  <a:pt x="173012" y="193758"/>
                </a:lnTo>
                <a:close/>
              </a:path>
              <a:path w="461645" h="313689">
                <a:moveTo>
                  <a:pt x="53544" y="263840"/>
                </a:moveTo>
                <a:lnTo>
                  <a:pt x="53544" y="280329"/>
                </a:lnTo>
                <a:lnTo>
                  <a:pt x="65906" y="280329"/>
                </a:lnTo>
                <a:lnTo>
                  <a:pt x="53544" y="263840"/>
                </a:lnTo>
                <a:close/>
              </a:path>
              <a:path w="461645" h="313689">
                <a:moveTo>
                  <a:pt x="90629" y="243225"/>
                </a:moveTo>
                <a:lnTo>
                  <a:pt x="53544" y="263840"/>
                </a:lnTo>
                <a:lnTo>
                  <a:pt x="65906" y="280329"/>
                </a:lnTo>
                <a:lnTo>
                  <a:pt x="98859" y="255587"/>
                </a:lnTo>
                <a:lnTo>
                  <a:pt x="90629" y="243225"/>
                </a:lnTo>
                <a:close/>
              </a:path>
              <a:path w="461645" h="313689">
                <a:moveTo>
                  <a:pt x="98859" y="239098"/>
                </a:moveTo>
                <a:lnTo>
                  <a:pt x="94744" y="239098"/>
                </a:lnTo>
                <a:lnTo>
                  <a:pt x="90629" y="243225"/>
                </a:lnTo>
                <a:lnTo>
                  <a:pt x="98859" y="255587"/>
                </a:lnTo>
                <a:lnTo>
                  <a:pt x="102991" y="255587"/>
                </a:lnTo>
                <a:lnTo>
                  <a:pt x="102991" y="243225"/>
                </a:lnTo>
                <a:lnTo>
                  <a:pt x="98859" y="243225"/>
                </a:lnTo>
                <a:lnTo>
                  <a:pt x="98859" y="239098"/>
                </a:lnTo>
                <a:close/>
              </a:path>
              <a:path w="461645" h="313689">
                <a:moveTo>
                  <a:pt x="4114" y="300945"/>
                </a:moveTo>
                <a:lnTo>
                  <a:pt x="0" y="305071"/>
                </a:lnTo>
                <a:lnTo>
                  <a:pt x="0" y="309181"/>
                </a:lnTo>
                <a:lnTo>
                  <a:pt x="4114" y="313307"/>
                </a:lnTo>
                <a:lnTo>
                  <a:pt x="16476" y="313307"/>
                </a:lnTo>
                <a:lnTo>
                  <a:pt x="4114" y="300945"/>
                </a:lnTo>
                <a:close/>
              </a:path>
              <a:path w="461645" h="313689">
                <a:moveTo>
                  <a:pt x="20591" y="288582"/>
                </a:moveTo>
                <a:lnTo>
                  <a:pt x="4114" y="300945"/>
                </a:lnTo>
                <a:lnTo>
                  <a:pt x="16476" y="313307"/>
                </a:lnTo>
                <a:lnTo>
                  <a:pt x="28838" y="305071"/>
                </a:lnTo>
                <a:lnTo>
                  <a:pt x="20591" y="288582"/>
                </a:lnTo>
                <a:close/>
              </a:path>
              <a:path w="461645" h="313689">
                <a:moveTo>
                  <a:pt x="28838" y="288582"/>
                </a:moveTo>
                <a:lnTo>
                  <a:pt x="20591" y="288582"/>
                </a:lnTo>
                <a:lnTo>
                  <a:pt x="28838" y="305071"/>
                </a:lnTo>
                <a:lnTo>
                  <a:pt x="32953" y="300945"/>
                </a:lnTo>
                <a:lnTo>
                  <a:pt x="32953" y="292692"/>
                </a:lnTo>
                <a:lnTo>
                  <a:pt x="28838" y="288582"/>
                </a:lnTo>
                <a:close/>
              </a:path>
            </a:pathLst>
          </a:custGeom>
          <a:solidFill>
            <a:srgbClr val="1F1A17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6" name="object 56"/>
          <p:cNvSpPr/>
          <p:nvPr/>
        </p:nvSpPr>
        <p:spPr>
          <a:xfrm>
            <a:off x="7904507" y="2858356"/>
            <a:ext cx="193873" cy="7223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7" name="object 57"/>
          <p:cNvSpPr/>
          <p:nvPr/>
        </p:nvSpPr>
        <p:spPr>
          <a:xfrm>
            <a:off x="6820749" y="2846818"/>
            <a:ext cx="190122" cy="723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8" name="object 58"/>
          <p:cNvSpPr/>
          <p:nvPr/>
        </p:nvSpPr>
        <p:spPr>
          <a:xfrm>
            <a:off x="7117335" y="4030388"/>
            <a:ext cx="205331" cy="23213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9" name="object 59"/>
          <p:cNvSpPr/>
          <p:nvPr/>
        </p:nvSpPr>
        <p:spPr>
          <a:xfrm>
            <a:off x="6801742" y="2968678"/>
            <a:ext cx="114060" cy="18650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0" name="object 60"/>
          <p:cNvSpPr/>
          <p:nvPr/>
        </p:nvSpPr>
        <p:spPr>
          <a:xfrm>
            <a:off x="8136363" y="2896289"/>
            <a:ext cx="133099" cy="18650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1" name="object 61"/>
          <p:cNvSpPr/>
          <p:nvPr/>
        </p:nvSpPr>
        <p:spPr>
          <a:xfrm>
            <a:off x="5782698" y="3916226"/>
            <a:ext cx="463885" cy="14460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2" name="object 62"/>
          <p:cNvSpPr/>
          <p:nvPr/>
        </p:nvSpPr>
        <p:spPr>
          <a:xfrm>
            <a:off x="5828326" y="4121712"/>
            <a:ext cx="365033" cy="1484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3" name="object 63"/>
          <p:cNvSpPr/>
          <p:nvPr/>
        </p:nvSpPr>
        <p:spPr>
          <a:xfrm>
            <a:off x="7410091" y="3379617"/>
            <a:ext cx="68580" cy="87923"/>
          </a:xfrm>
          <a:custGeom>
            <a:avLst/>
            <a:gdLst/>
            <a:ahLst/>
            <a:cxnLst/>
            <a:rect l="l" t="t" r="r" b="b"/>
            <a:pathLst>
              <a:path w="74295" h="95250">
                <a:moveTo>
                  <a:pt x="0" y="0"/>
                </a:moveTo>
                <a:lnTo>
                  <a:pt x="0" y="20718"/>
                </a:lnTo>
                <a:lnTo>
                  <a:pt x="4114" y="37155"/>
                </a:lnTo>
                <a:lnTo>
                  <a:pt x="12344" y="53593"/>
                </a:lnTo>
                <a:lnTo>
                  <a:pt x="20574" y="70202"/>
                </a:lnTo>
                <a:lnTo>
                  <a:pt x="32918" y="78421"/>
                </a:lnTo>
                <a:lnTo>
                  <a:pt x="45263" y="86639"/>
                </a:lnTo>
                <a:lnTo>
                  <a:pt x="61894" y="94858"/>
                </a:lnTo>
                <a:lnTo>
                  <a:pt x="74238" y="94858"/>
                </a:lnTo>
              </a:path>
            </a:pathLst>
          </a:custGeom>
          <a:ln w="16503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4" name="object 64"/>
          <p:cNvSpPr/>
          <p:nvPr/>
        </p:nvSpPr>
        <p:spPr>
          <a:xfrm>
            <a:off x="7410091" y="3292055"/>
            <a:ext cx="68580" cy="87923"/>
          </a:xfrm>
          <a:custGeom>
            <a:avLst/>
            <a:gdLst/>
            <a:ahLst/>
            <a:cxnLst/>
            <a:rect l="l" t="t" r="r" b="b"/>
            <a:pathLst>
              <a:path w="74295" h="95250">
                <a:moveTo>
                  <a:pt x="74238" y="0"/>
                </a:moveTo>
                <a:lnTo>
                  <a:pt x="61894" y="4280"/>
                </a:lnTo>
                <a:lnTo>
                  <a:pt x="45263" y="8390"/>
                </a:lnTo>
                <a:lnTo>
                  <a:pt x="32918" y="16608"/>
                </a:lnTo>
                <a:lnTo>
                  <a:pt x="20574" y="28937"/>
                </a:lnTo>
                <a:lnTo>
                  <a:pt x="12344" y="41265"/>
                </a:lnTo>
                <a:lnTo>
                  <a:pt x="4114" y="57874"/>
                </a:lnTo>
                <a:lnTo>
                  <a:pt x="0" y="78421"/>
                </a:lnTo>
                <a:lnTo>
                  <a:pt x="0" y="94858"/>
                </a:lnTo>
              </a:path>
            </a:pathLst>
          </a:custGeom>
          <a:ln w="16503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5" name="object 65"/>
          <p:cNvSpPr/>
          <p:nvPr/>
        </p:nvSpPr>
        <p:spPr>
          <a:xfrm>
            <a:off x="7478619" y="3292056"/>
            <a:ext cx="34583" cy="31066"/>
          </a:xfrm>
          <a:custGeom>
            <a:avLst/>
            <a:gdLst/>
            <a:ahLst/>
            <a:cxnLst/>
            <a:rect l="l" t="t" r="r" b="b"/>
            <a:pathLst>
              <a:path w="37465" h="33654">
                <a:moveTo>
                  <a:pt x="37033" y="33046"/>
                </a:moveTo>
                <a:lnTo>
                  <a:pt x="32918" y="20718"/>
                </a:lnTo>
                <a:lnTo>
                  <a:pt x="24689" y="8390"/>
                </a:lnTo>
                <a:lnTo>
                  <a:pt x="16459" y="4280"/>
                </a:lnTo>
                <a:lnTo>
                  <a:pt x="4114" y="0"/>
                </a:lnTo>
                <a:lnTo>
                  <a:pt x="0" y="0"/>
                </a:lnTo>
              </a:path>
            </a:pathLst>
          </a:custGeom>
          <a:ln w="16500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6" name="object 66"/>
          <p:cNvSpPr/>
          <p:nvPr/>
        </p:nvSpPr>
        <p:spPr>
          <a:xfrm>
            <a:off x="7478619" y="3322561"/>
            <a:ext cx="34583" cy="31066"/>
          </a:xfrm>
          <a:custGeom>
            <a:avLst/>
            <a:gdLst/>
            <a:ahLst/>
            <a:cxnLst/>
            <a:rect l="l" t="t" r="r" b="b"/>
            <a:pathLst>
              <a:path w="37465" h="33654">
                <a:moveTo>
                  <a:pt x="0" y="33046"/>
                </a:moveTo>
                <a:lnTo>
                  <a:pt x="4114" y="33046"/>
                </a:lnTo>
                <a:lnTo>
                  <a:pt x="16459" y="28937"/>
                </a:lnTo>
                <a:lnTo>
                  <a:pt x="24689" y="20547"/>
                </a:lnTo>
                <a:lnTo>
                  <a:pt x="32918" y="12328"/>
                </a:lnTo>
                <a:lnTo>
                  <a:pt x="37033" y="0"/>
                </a:lnTo>
              </a:path>
            </a:pathLst>
          </a:custGeom>
          <a:ln w="16500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7" name="object 67"/>
          <p:cNvSpPr/>
          <p:nvPr/>
        </p:nvSpPr>
        <p:spPr>
          <a:xfrm>
            <a:off x="7410091" y="3261709"/>
            <a:ext cx="68580" cy="91440"/>
          </a:xfrm>
          <a:custGeom>
            <a:avLst/>
            <a:gdLst/>
            <a:ahLst/>
            <a:cxnLst/>
            <a:rect l="l" t="t" r="r" b="b"/>
            <a:pathLst>
              <a:path w="74295" h="99060">
                <a:moveTo>
                  <a:pt x="0" y="0"/>
                </a:moveTo>
                <a:lnTo>
                  <a:pt x="0" y="20547"/>
                </a:lnTo>
                <a:lnTo>
                  <a:pt x="4114" y="37155"/>
                </a:lnTo>
                <a:lnTo>
                  <a:pt x="12344" y="53593"/>
                </a:lnTo>
                <a:lnTo>
                  <a:pt x="20574" y="70031"/>
                </a:lnTo>
                <a:lnTo>
                  <a:pt x="32918" y="82359"/>
                </a:lnTo>
                <a:lnTo>
                  <a:pt x="45263" y="90749"/>
                </a:lnTo>
                <a:lnTo>
                  <a:pt x="61894" y="94858"/>
                </a:lnTo>
                <a:lnTo>
                  <a:pt x="74238" y="98968"/>
                </a:lnTo>
              </a:path>
            </a:pathLst>
          </a:custGeom>
          <a:ln w="16504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8" name="object 68"/>
          <p:cNvSpPr/>
          <p:nvPr/>
        </p:nvSpPr>
        <p:spPr>
          <a:xfrm>
            <a:off x="7410091" y="3174147"/>
            <a:ext cx="68580" cy="87923"/>
          </a:xfrm>
          <a:custGeom>
            <a:avLst/>
            <a:gdLst/>
            <a:ahLst/>
            <a:cxnLst/>
            <a:rect l="l" t="t" r="r" b="b"/>
            <a:pathLst>
              <a:path w="74295" h="95250">
                <a:moveTo>
                  <a:pt x="74238" y="0"/>
                </a:moveTo>
                <a:lnTo>
                  <a:pt x="61894" y="4109"/>
                </a:lnTo>
                <a:lnTo>
                  <a:pt x="45263" y="8218"/>
                </a:lnTo>
                <a:lnTo>
                  <a:pt x="32918" y="16437"/>
                </a:lnTo>
                <a:lnTo>
                  <a:pt x="20574" y="28937"/>
                </a:lnTo>
                <a:lnTo>
                  <a:pt x="12344" y="41265"/>
                </a:lnTo>
                <a:lnTo>
                  <a:pt x="4114" y="57702"/>
                </a:lnTo>
                <a:lnTo>
                  <a:pt x="0" y="74140"/>
                </a:lnTo>
                <a:lnTo>
                  <a:pt x="0" y="94858"/>
                </a:lnTo>
              </a:path>
            </a:pathLst>
          </a:custGeom>
          <a:ln w="16503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9" name="object 69"/>
          <p:cNvSpPr/>
          <p:nvPr/>
        </p:nvSpPr>
        <p:spPr>
          <a:xfrm>
            <a:off x="7478619" y="3174147"/>
            <a:ext cx="34583" cy="31066"/>
          </a:xfrm>
          <a:custGeom>
            <a:avLst/>
            <a:gdLst/>
            <a:ahLst/>
            <a:cxnLst/>
            <a:rect l="l" t="t" r="r" b="b"/>
            <a:pathLst>
              <a:path w="37465" h="33655">
                <a:moveTo>
                  <a:pt x="37033" y="33046"/>
                </a:moveTo>
                <a:lnTo>
                  <a:pt x="32918" y="20547"/>
                </a:lnTo>
                <a:lnTo>
                  <a:pt x="24689" y="12328"/>
                </a:lnTo>
                <a:lnTo>
                  <a:pt x="16459" y="4109"/>
                </a:lnTo>
                <a:lnTo>
                  <a:pt x="4114" y="0"/>
                </a:lnTo>
                <a:lnTo>
                  <a:pt x="0" y="0"/>
                </a:lnTo>
              </a:path>
            </a:pathLst>
          </a:custGeom>
          <a:ln w="16500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0" name="object 70"/>
          <p:cNvSpPr/>
          <p:nvPr/>
        </p:nvSpPr>
        <p:spPr>
          <a:xfrm>
            <a:off x="7478619" y="3204652"/>
            <a:ext cx="34583" cy="26962"/>
          </a:xfrm>
          <a:custGeom>
            <a:avLst/>
            <a:gdLst/>
            <a:ahLst/>
            <a:cxnLst/>
            <a:rect l="l" t="t" r="r" b="b"/>
            <a:pathLst>
              <a:path w="37465" h="29210">
                <a:moveTo>
                  <a:pt x="0" y="28765"/>
                </a:moveTo>
                <a:lnTo>
                  <a:pt x="4114" y="28765"/>
                </a:lnTo>
                <a:lnTo>
                  <a:pt x="16459" y="28765"/>
                </a:lnTo>
                <a:lnTo>
                  <a:pt x="24689" y="20547"/>
                </a:lnTo>
                <a:lnTo>
                  <a:pt x="32918" y="12328"/>
                </a:lnTo>
                <a:lnTo>
                  <a:pt x="37033" y="0"/>
                </a:lnTo>
              </a:path>
            </a:pathLst>
          </a:custGeom>
          <a:ln w="16498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1" name="object 71"/>
          <p:cNvSpPr/>
          <p:nvPr/>
        </p:nvSpPr>
        <p:spPr>
          <a:xfrm>
            <a:off x="7410091" y="3143643"/>
            <a:ext cx="68580" cy="87923"/>
          </a:xfrm>
          <a:custGeom>
            <a:avLst/>
            <a:gdLst/>
            <a:ahLst/>
            <a:cxnLst/>
            <a:rect l="l" t="t" r="r" b="b"/>
            <a:pathLst>
              <a:path w="74295" h="95250">
                <a:moveTo>
                  <a:pt x="0" y="0"/>
                </a:moveTo>
                <a:lnTo>
                  <a:pt x="0" y="4280"/>
                </a:lnTo>
                <a:lnTo>
                  <a:pt x="0" y="20718"/>
                </a:lnTo>
                <a:lnTo>
                  <a:pt x="4114" y="37155"/>
                </a:lnTo>
                <a:lnTo>
                  <a:pt x="12344" y="53593"/>
                </a:lnTo>
                <a:lnTo>
                  <a:pt x="20574" y="70202"/>
                </a:lnTo>
                <a:lnTo>
                  <a:pt x="32918" y="78421"/>
                </a:lnTo>
                <a:lnTo>
                  <a:pt x="45263" y="90749"/>
                </a:lnTo>
                <a:lnTo>
                  <a:pt x="61894" y="94858"/>
                </a:lnTo>
                <a:lnTo>
                  <a:pt x="74238" y="94858"/>
                </a:lnTo>
              </a:path>
            </a:pathLst>
          </a:custGeom>
          <a:ln w="16503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2" name="object 72"/>
          <p:cNvSpPr/>
          <p:nvPr/>
        </p:nvSpPr>
        <p:spPr>
          <a:xfrm>
            <a:off x="7410090" y="3075206"/>
            <a:ext cx="45720" cy="68580"/>
          </a:xfrm>
          <a:custGeom>
            <a:avLst/>
            <a:gdLst/>
            <a:ahLst/>
            <a:cxnLst/>
            <a:rect l="l" t="t" r="r" b="b"/>
            <a:pathLst>
              <a:path w="49529" h="74294">
                <a:moveTo>
                  <a:pt x="49378" y="0"/>
                </a:moveTo>
                <a:lnTo>
                  <a:pt x="41148" y="0"/>
                </a:lnTo>
                <a:lnTo>
                  <a:pt x="28803" y="4109"/>
                </a:lnTo>
                <a:lnTo>
                  <a:pt x="20574" y="12328"/>
                </a:lnTo>
                <a:lnTo>
                  <a:pt x="12344" y="20547"/>
                </a:lnTo>
                <a:lnTo>
                  <a:pt x="8229" y="33046"/>
                </a:lnTo>
                <a:lnTo>
                  <a:pt x="4114" y="45374"/>
                </a:lnTo>
                <a:lnTo>
                  <a:pt x="0" y="61812"/>
                </a:lnTo>
                <a:lnTo>
                  <a:pt x="0" y="74140"/>
                </a:lnTo>
              </a:path>
            </a:pathLst>
          </a:custGeom>
          <a:ln w="16505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3" name="object 73"/>
          <p:cNvSpPr/>
          <p:nvPr/>
        </p:nvSpPr>
        <p:spPr>
          <a:xfrm>
            <a:off x="7455670" y="3029528"/>
            <a:ext cx="0" cy="45720"/>
          </a:xfrm>
          <a:custGeom>
            <a:avLst/>
            <a:gdLst/>
            <a:ahLst/>
            <a:cxnLst/>
            <a:rect l="l" t="t" r="r" b="b"/>
            <a:pathLst>
              <a:path h="49530">
                <a:moveTo>
                  <a:pt x="0" y="49484"/>
                </a:moveTo>
                <a:lnTo>
                  <a:pt x="0" y="0"/>
                </a:lnTo>
              </a:path>
            </a:pathLst>
          </a:custGeom>
          <a:ln w="16512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4" name="object 74"/>
          <p:cNvSpPr/>
          <p:nvPr/>
        </p:nvSpPr>
        <p:spPr>
          <a:xfrm>
            <a:off x="7410091" y="3410121"/>
            <a:ext cx="68580" cy="91440"/>
          </a:xfrm>
          <a:custGeom>
            <a:avLst/>
            <a:gdLst/>
            <a:ahLst/>
            <a:cxnLst/>
            <a:rect l="l" t="t" r="r" b="b"/>
            <a:pathLst>
              <a:path w="74295" h="99060">
                <a:moveTo>
                  <a:pt x="74238" y="0"/>
                </a:moveTo>
                <a:lnTo>
                  <a:pt x="61894" y="0"/>
                </a:lnTo>
                <a:lnTo>
                  <a:pt x="45263" y="8218"/>
                </a:lnTo>
                <a:lnTo>
                  <a:pt x="12344" y="41265"/>
                </a:lnTo>
                <a:lnTo>
                  <a:pt x="0" y="74140"/>
                </a:lnTo>
                <a:lnTo>
                  <a:pt x="0" y="94858"/>
                </a:lnTo>
                <a:lnTo>
                  <a:pt x="0" y="98968"/>
                </a:lnTo>
              </a:path>
            </a:pathLst>
          </a:custGeom>
          <a:ln w="16504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5" name="object 75"/>
          <p:cNvSpPr/>
          <p:nvPr/>
        </p:nvSpPr>
        <p:spPr>
          <a:xfrm>
            <a:off x="7478619" y="3410121"/>
            <a:ext cx="34583" cy="30480"/>
          </a:xfrm>
          <a:custGeom>
            <a:avLst/>
            <a:gdLst/>
            <a:ahLst/>
            <a:cxnLst/>
            <a:rect l="l" t="t" r="r" b="b"/>
            <a:pathLst>
              <a:path w="37465" h="33020">
                <a:moveTo>
                  <a:pt x="37033" y="32875"/>
                </a:moveTo>
                <a:lnTo>
                  <a:pt x="37033" y="28765"/>
                </a:lnTo>
                <a:lnTo>
                  <a:pt x="32918" y="20547"/>
                </a:lnTo>
                <a:lnTo>
                  <a:pt x="24689" y="8218"/>
                </a:lnTo>
                <a:lnTo>
                  <a:pt x="16459" y="0"/>
                </a:lnTo>
                <a:lnTo>
                  <a:pt x="4114" y="0"/>
                </a:lnTo>
                <a:lnTo>
                  <a:pt x="0" y="0"/>
                </a:lnTo>
              </a:path>
            </a:pathLst>
          </a:custGeom>
          <a:ln w="16499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6" name="object 76"/>
          <p:cNvSpPr/>
          <p:nvPr/>
        </p:nvSpPr>
        <p:spPr>
          <a:xfrm>
            <a:off x="7478619" y="3440469"/>
            <a:ext cx="34583" cy="26962"/>
          </a:xfrm>
          <a:custGeom>
            <a:avLst/>
            <a:gdLst/>
            <a:ahLst/>
            <a:cxnLst/>
            <a:rect l="l" t="t" r="r" b="b"/>
            <a:pathLst>
              <a:path w="37465" h="29210">
                <a:moveTo>
                  <a:pt x="0" y="28937"/>
                </a:moveTo>
                <a:lnTo>
                  <a:pt x="4114" y="28937"/>
                </a:lnTo>
                <a:lnTo>
                  <a:pt x="16459" y="28937"/>
                </a:lnTo>
                <a:lnTo>
                  <a:pt x="24689" y="20718"/>
                </a:lnTo>
                <a:lnTo>
                  <a:pt x="32918" y="12499"/>
                </a:lnTo>
                <a:lnTo>
                  <a:pt x="37033" y="0"/>
                </a:lnTo>
              </a:path>
            </a:pathLst>
          </a:custGeom>
          <a:ln w="16498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7" name="object 77"/>
          <p:cNvSpPr/>
          <p:nvPr/>
        </p:nvSpPr>
        <p:spPr>
          <a:xfrm>
            <a:off x="7410090" y="3501477"/>
            <a:ext cx="45720" cy="114300"/>
          </a:xfrm>
          <a:custGeom>
            <a:avLst/>
            <a:gdLst/>
            <a:ahLst/>
            <a:cxnLst/>
            <a:rect l="l" t="t" r="r" b="b"/>
            <a:pathLst>
              <a:path w="49529" h="123825">
                <a:moveTo>
                  <a:pt x="0" y="0"/>
                </a:moveTo>
                <a:lnTo>
                  <a:pt x="0" y="12328"/>
                </a:lnTo>
                <a:lnTo>
                  <a:pt x="4114" y="28765"/>
                </a:lnTo>
                <a:lnTo>
                  <a:pt x="8229" y="41094"/>
                </a:lnTo>
                <a:lnTo>
                  <a:pt x="12344" y="53593"/>
                </a:lnTo>
                <a:lnTo>
                  <a:pt x="20574" y="61812"/>
                </a:lnTo>
                <a:lnTo>
                  <a:pt x="28803" y="70031"/>
                </a:lnTo>
                <a:lnTo>
                  <a:pt x="41148" y="74140"/>
                </a:lnTo>
                <a:lnTo>
                  <a:pt x="49378" y="74140"/>
                </a:lnTo>
                <a:lnTo>
                  <a:pt x="49378" y="123624"/>
                </a:lnTo>
              </a:path>
            </a:pathLst>
          </a:custGeom>
          <a:ln w="16509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8" name="object 78"/>
          <p:cNvSpPr/>
          <p:nvPr/>
        </p:nvSpPr>
        <p:spPr>
          <a:xfrm>
            <a:off x="7455670" y="2789761"/>
            <a:ext cx="0" cy="232703"/>
          </a:xfrm>
          <a:custGeom>
            <a:avLst/>
            <a:gdLst/>
            <a:ahLst/>
            <a:cxnLst/>
            <a:rect l="l" t="t" r="r" b="b"/>
            <a:pathLst>
              <a:path h="252094">
                <a:moveTo>
                  <a:pt x="0" y="0"/>
                </a:moveTo>
                <a:lnTo>
                  <a:pt x="0" y="251529"/>
                </a:lnTo>
              </a:path>
            </a:pathLst>
          </a:custGeom>
          <a:ln w="1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9" name="object 79"/>
          <p:cNvSpPr/>
          <p:nvPr/>
        </p:nvSpPr>
        <p:spPr>
          <a:xfrm>
            <a:off x="6478535" y="4053212"/>
            <a:ext cx="186323" cy="18647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0" name="object 80"/>
          <p:cNvSpPr/>
          <p:nvPr/>
        </p:nvSpPr>
        <p:spPr>
          <a:xfrm>
            <a:off x="6839756" y="3204652"/>
            <a:ext cx="87456" cy="14082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1" name="object 81"/>
          <p:cNvSpPr/>
          <p:nvPr/>
        </p:nvSpPr>
        <p:spPr>
          <a:xfrm>
            <a:off x="6946235" y="3200858"/>
            <a:ext cx="368817" cy="14461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2" name="object 82"/>
          <p:cNvSpPr/>
          <p:nvPr/>
        </p:nvSpPr>
        <p:spPr>
          <a:xfrm>
            <a:off x="6896794" y="3406329"/>
            <a:ext cx="365034" cy="14461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3" name="object 83"/>
          <p:cNvSpPr/>
          <p:nvPr/>
        </p:nvSpPr>
        <p:spPr>
          <a:xfrm>
            <a:off x="7581174" y="3322559"/>
            <a:ext cx="175039" cy="19029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4" name="object 84"/>
          <p:cNvSpPr txBox="1"/>
          <p:nvPr/>
        </p:nvSpPr>
        <p:spPr>
          <a:xfrm>
            <a:off x="5485345" y="3074846"/>
            <a:ext cx="182294" cy="352700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sz="2215" dirty="0">
                <a:latin typeface="Times New Roman"/>
                <a:cs typeface="Times New Roman"/>
              </a:rPr>
              <a:t>+</a:t>
            </a:r>
          </a:p>
        </p:txBody>
      </p:sp>
      <p:sp>
        <p:nvSpPr>
          <p:cNvPr id="85" name="object 85"/>
          <p:cNvSpPr txBox="1"/>
          <p:nvPr/>
        </p:nvSpPr>
        <p:spPr>
          <a:xfrm>
            <a:off x="5461899" y="3922072"/>
            <a:ext cx="269631" cy="267613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35170">
              <a:spcBef>
                <a:spcPts val="92"/>
              </a:spcBef>
            </a:pPr>
            <a:r>
              <a:rPr sz="1662" spc="-5" dirty="0">
                <a:latin typeface="Times New Roman"/>
                <a:cs typeface="Times New Roman"/>
              </a:rPr>
              <a:t>V</a:t>
            </a:r>
            <a:r>
              <a:rPr sz="1662" spc="-6" baseline="-20833" dirty="0">
                <a:latin typeface="Times New Roman"/>
                <a:cs typeface="Times New Roman"/>
              </a:rPr>
              <a:t>f</a:t>
            </a:r>
            <a:endParaRPr sz="1662" baseline="-20833" dirty="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485346" y="4625692"/>
            <a:ext cx="179949" cy="352700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sz="2215" spc="-5" dirty="0">
                <a:latin typeface="Arial"/>
                <a:cs typeface="Arial"/>
              </a:rPr>
              <a:t>_</a:t>
            </a:r>
            <a:endParaRPr sz="2215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10658" y="737172"/>
            <a:ext cx="4588412" cy="467041"/>
          </a:xfrm>
          <a:prstGeom prst="rect">
            <a:avLst/>
          </a:prstGeom>
        </p:spPr>
        <p:txBody>
          <a:bodyPr vert="horz" wrap="square" lIns="0" tIns="12309" rIns="0" bIns="0" rtlCol="0" anchor="ctr">
            <a:spAutoFit/>
          </a:bodyPr>
          <a:lstStyle/>
          <a:p>
            <a:pPr marL="11723">
              <a:spcBef>
                <a:spcPts val="97"/>
              </a:spcBef>
            </a:pPr>
            <a:r>
              <a:rPr sz="2954" dirty="0">
                <a:solidFill>
                  <a:srgbClr val="FF0000"/>
                </a:solidFill>
              </a:rPr>
              <a:t>C</a:t>
            </a:r>
            <a:r>
              <a:rPr sz="2354" dirty="0">
                <a:solidFill>
                  <a:srgbClr val="FF0000"/>
                </a:solidFill>
              </a:rPr>
              <a:t>OMPOUND </a:t>
            </a:r>
            <a:r>
              <a:rPr sz="2954" dirty="0"/>
              <a:t>DC</a:t>
            </a:r>
            <a:r>
              <a:rPr sz="2954" spc="129" dirty="0"/>
              <a:t> </a:t>
            </a:r>
            <a:r>
              <a:rPr sz="2954" spc="5" dirty="0"/>
              <a:t>G</a:t>
            </a:r>
            <a:r>
              <a:rPr sz="2354" spc="5" dirty="0"/>
              <a:t>ENERATOR</a:t>
            </a:r>
            <a:endParaRPr sz="2354" dirty="0"/>
          </a:p>
        </p:txBody>
      </p:sp>
      <p:sp>
        <p:nvSpPr>
          <p:cNvPr id="102" name="object 102"/>
          <p:cNvSpPr txBox="1">
            <a:spLocks noGrp="1"/>
          </p:cNvSpPr>
          <p:nvPr>
            <p:ph type="ftr" sz="quarter" idx="11"/>
          </p:nvPr>
        </p:nvSpPr>
        <p:spPr>
          <a:xfrm>
            <a:off x="3028951" y="6216334"/>
            <a:ext cx="3086100" cy="1667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302"/>
              </a:lnSpc>
            </a:pPr>
            <a:r>
              <a:rPr lang="en-US" spc="-23" dirty="0"/>
              <a:t> </a:t>
            </a:r>
            <a:endParaRPr dirty="0"/>
          </a:p>
        </p:txBody>
      </p:sp>
      <p:sp>
        <p:nvSpPr>
          <p:cNvPr id="101" name="object 101"/>
          <p:cNvSpPr txBox="1">
            <a:spLocks noGrp="1"/>
          </p:cNvSpPr>
          <p:nvPr>
            <p:ph type="sldNum" sz="quarter" idx="12"/>
          </p:nvPr>
        </p:nvSpPr>
        <p:spPr>
          <a:xfrm>
            <a:off x="6049108" y="6207228"/>
            <a:ext cx="1969477" cy="18492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509"/>
              </a:lnSpc>
            </a:pPr>
            <a:r>
              <a:rPr dirty="0"/>
              <a:t>37</a:t>
            </a:r>
          </a:p>
        </p:txBody>
      </p:sp>
      <p:sp>
        <p:nvSpPr>
          <p:cNvPr id="5" name="object 5"/>
          <p:cNvSpPr/>
          <p:nvPr/>
        </p:nvSpPr>
        <p:spPr>
          <a:xfrm>
            <a:off x="505733" y="1337838"/>
            <a:ext cx="7849772" cy="0"/>
          </a:xfrm>
          <a:custGeom>
            <a:avLst/>
            <a:gdLst/>
            <a:ahLst/>
            <a:cxnLst/>
            <a:rect l="l" t="t" r="r" b="b"/>
            <a:pathLst>
              <a:path w="8503920">
                <a:moveTo>
                  <a:pt x="0" y="0"/>
                </a:moveTo>
                <a:lnTo>
                  <a:pt x="8503920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" name="object 6"/>
          <p:cNvSpPr txBox="1"/>
          <p:nvPr/>
        </p:nvSpPr>
        <p:spPr>
          <a:xfrm>
            <a:off x="72682" y="288622"/>
            <a:ext cx="3379763" cy="210674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lang="en-US" sz="1292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15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752279" y="2759414"/>
            <a:ext cx="3282462" cy="2557975"/>
          </a:xfrm>
          <a:custGeom>
            <a:avLst/>
            <a:gdLst/>
            <a:ahLst/>
            <a:cxnLst/>
            <a:rect l="l" t="t" r="r" b="b"/>
            <a:pathLst>
              <a:path w="3556000" h="2771140">
                <a:moveTo>
                  <a:pt x="0" y="2770592"/>
                </a:moveTo>
                <a:lnTo>
                  <a:pt x="3555405" y="2770592"/>
                </a:lnTo>
                <a:lnTo>
                  <a:pt x="3555405" y="0"/>
                </a:lnTo>
                <a:lnTo>
                  <a:pt x="0" y="0"/>
                </a:lnTo>
                <a:lnTo>
                  <a:pt x="0" y="27705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" name="object 8"/>
          <p:cNvSpPr/>
          <p:nvPr/>
        </p:nvSpPr>
        <p:spPr>
          <a:xfrm>
            <a:off x="6292211" y="4186403"/>
            <a:ext cx="72683" cy="91440"/>
          </a:xfrm>
          <a:custGeom>
            <a:avLst/>
            <a:gdLst/>
            <a:ahLst/>
            <a:cxnLst/>
            <a:rect l="l" t="t" r="r" b="b"/>
            <a:pathLst>
              <a:path w="78740" h="99060">
                <a:moveTo>
                  <a:pt x="0" y="0"/>
                </a:moveTo>
                <a:lnTo>
                  <a:pt x="16476" y="53593"/>
                </a:lnTo>
                <a:lnTo>
                  <a:pt x="49446" y="90697"/>
                </a:lnTo>
                <a:lnTo>
                  <a:pt x="61791" y="94824"/>
                </a:lnTo>
                <a:lnTo>
                  <a:pt x="78267" y="98950"/>
                </a:lnTo>
              </a:path>
            </a:pathLst>
          </a:custGeom>
          <a:ln w="1650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" name="object 9"/>
          <p:cNvSpPr/>
          <p:nvPr/>
        </p:nvSpPr>
        <p:spPr>
          <a:xfrm>
            <a:off x="6292211" y="4098889"/>
            <a:ext cx="72683" cy="87923"/>
          </a:xfrm>
          <a:custGeom>
            <a:avLst/>
            <a:gdLst/>
            <a:ahLst/>
            <a:cxnLst/>
            <a:rect l="l" t="t" r="r" b="b"/>
            <a:pathLst>
              <a:path w="78740" h="95250">
                <a:moveTo>
                  <a:pt x="78267" y="0"/>
                </a:moveTo>
                <a:lnTo>
                  <a:pt x="37085" y="16488"/>
                </a:lnTo>
                <a:lnTo>
                  <a:pt x="16476" y="45340"/>
                </a:lnTo>
                <a:lnTo>
                  <a:pt x="8246" y="57702"/>
                </a:lnTo>
                <a:lnTo>
                  <a:pt x="4131" y="78318"/>
                </a:lnTo>
                <a:lnTo>
                  <a:pt x="0" y="94807"/>
                </a:lnTo>
              </a:path>
            </a:pathLst>
          </a:custGeom>
          <a:ln w="1650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0" name="object 10"/>
          <p:cNvSpPr/>
          <p:nvPr/>
        </p:nvSpPr>
        <p:spPr>
          <a:xfrm>
            <a:off x="6364458" y="4098889"/>
            <a:ext cx="30480" cy="3048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32953" y="32977"/>
                </a:moveTo>
                <a:lnTo>
                  <a:pt x="32953" y="20615"/>
                </a:lnTo>
                <a:lnTo>
                  <a:pt x="24723" y="8235"/>
                </a:lnTo>
                <a:lnTo>
                  <a:pt x="16476" y="4109"/>
                </a:lnTo>
                <a:lnTo>
                  <a:pt x="0" y="0"/>
                </a:lnTo>
              </a:path>
            </a:pathLst>
          </a:custGeom>
          <a:ln w="16501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1" name="object 11"/>
          <p:cNvSpPr/>
          <p:nvPr/>
        </p:nvSpPr>
        <p:spPr>
          <a:xfrm>
            <a:off x="6364458" y="4129330"/>
            <a:ext cx="30480" cy="3048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0" y="32977"/>
                </a:moveTo>
                <a:lnTo>
                  <a:pt x="16476" y="28851"/>
                </a:lnTo>
                <a:lnTo>
                  <a:pt x="24723" y="24724"/>
                </a:lnTo>
                <a:lnTo>
                  <a:pt x="32953" y="12362"/>
                </a:lnTo>
                <a:lnTo>
                  <a:pt x="32953" y="0"/>
                </a:lnTo>
              </a:path>
            </a:pathLst>
          </a:custGeom>
          <a:ln w="16501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2" name="object 12"/>
          <p:cNvSpPr/>
          <p:nvPr/>
        </p:nvSpPr>
        <p:spPr>
          <a:xfrm>
            <a:off x="6292211" y="4068432"/>
            <a:ext cx="72683" cy="91440"/>
          </a:xfrm>
          <a:custGeom>
            <a:avLst/>
            <a:gdLst/>
            <a:ahLst/>
            <a:cxnLst/>
            <a:rect l="l" t="t" r="r" b="b"/>
            <a:pathLst>
              <a:path w="78740" h="99060">
                <a:moveTo>
                  <a:pt x="0" y="0"/>
                </a:moveTo>
                <a:lnTo>
                  <a:pt x="4131" y="20615"/>
                </a:lnTo>
                <a:lnTo>
                  <a:pt x="8246" y="37104"/>
                </a:lnTo>
                <a:lnTo>
                  <a:pt x="37085" y="82461"/>
                </a:lnTo>
                <a:lnTo>
                  <a:pt x="61791" y="94824"/>
                </a:lnTo>
                <a:lnTo>
                  <a:pt x="78267" y="98950"/>
                </a:lnTo>
              </a:path>
            </a:pathLst>
          </a:custGeom>
          <a:ln w="1650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3" name="object 13"/>
          <p:cNvSpPr/>
          <p:nvPr/>
        </p:nvSpPr>
        <p:spPr>
          <a:xfrm>
            <a:off x="6292211" y="3984727"/>
            <a:ext cx="72683" cy="83820"/>
          </a:xfrm>
          <a:custGeom>
            <a:avLst/>
            <a:gdLst/>
            <a:ahLst/>
            <a:cxnLst/>
            <a:rect l="l" t="t" r="r" b="b"/>
            <a:pathLst>
              <a:path w="78740" h="90804">
                <a:moveTo>
                  <a:pt x="78267" y="0"/>
                </a:moveTo>
                <a:lnTo>
                  <a:pt x="61791" y="0"/>
                </a:lnTo>
                <a:lnTo>
                  <a:pt x="49446" y="8235"/>
                </a:lnTo>
                <a:lnTo>
                  <a:pt x="37085" y="16488"/>
                </a:lnTo>
                <a:lnTo>
                  <a:pt x="24723" y="24724"/>
                </a:lnTo>
                <a:lnTo>
                  <a:pt x="16476" y="41213"/>
                </a:lnTo>
                <a:lnTo>
                  <a:pt x="8246" y="53593"/>
                </a:lnTo>
                <a:lnTo>
                  <a:pt x="4131" y="74191"/>
                </a:lnTo>
                <a:lnTo>
                  <a:pt x="0" y="90680"/>
                </a:lnTo>
              </a:path>
            </a:pathLst>
          </a:custGeom>
          <a:ln w="16502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" name="object 14"/>
          <p:cNvSpPr/>
          <p:nvPr/>
        </p:nvSpPr>
        <p:spPr>
          <a:xfrm>
            <a:off x="6364458" y="3984727"/>
            <a:ext cx="30480" cy="26962"/>
          </a:xfrm>
          <a:custGeom>
            <a:avLst/>
            <a:gdLst/>
            <a:ahLst/>
            <a:cxnLst/>
            <a:rect l="l" t="t" r="r" b="b"/>
            <a:pathLst>
              <a:path w="33020" h="29210">
                <a:moveTo>
                  <a:pt x="32953" y="28851"/>
                </a:moveTo>
                <a:lnTo>
                  <a:pt x="32953" y="16488"/>
                </a:lnTo>
                <a:lnTo>
                  <a:pt x="24723" y="8235"/>
                </a:lnTo>
                <a:lnTo>
                  <a:pt x="16476" y="0"/>
                </a:lnTo>
                <a:lnTo>
                  <a:pt x="0" y="0"/>
                </a:lnTo>
              </a:path>
            </a:pathLst>
          </a:custGeom>
          <a:ln w="16499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" name="object 15"/>
          <p:cNvSpPr/>
          <p:nvPr/>
        </p:nvSpPr>
        <p:spPr>
          <a:xfrm>
            <a:off x="6364458" y="4011359"/>
            <a:ext cx="30480" cy="3048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0" y="32977"/>
                </a:moveTo>
                <a:lnTo>
                  <a:pt x="12361" y="28851"/>
                </a:lnTo>
                <a:lnTo>
                  <a:pt x="24723" y="20615"/>
                </a:lnTo>
                <a:lnTo>
                  <a:pt x="32953" y="12362"/>
                </a:lnTo>
                <a:lnTo>
                  <a:pt x="32953" y="0"/>
                </a:lnTo>
              </a:path>
            </a:pathLst>
          </a:custGeom>
          <a:ln w="16501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6" name="object 16"/>
          <p:cNvSpPr/>
          <p:nvPr/>
        </p:nvSpPr>
        <p:spPr>
          <a:xfrm>
            <a:off x="6292211" y="3954270"/>
            <a:ext cx="72683" cy="87923"/>
          </a:xfrm>
          <a:custGeom>
            <a:avLst/>
            <a:gdLst/>
            <a:ahLst/>
            <a:cxnLst/>
            <a:rect l="l" t="t" r="r" b="b"/>
            <a:pathLst>
              <a:path w="78740" h="95250">
                <a:moveTo>
                  <a:pt x="0" y="0"/>
                </a:moveTo>
                <a:lnTo>
                  <a:pt x="4131" y="16488"/>
                </a:lnTo>
                <a:lnTo>
                  <a:pt x="8246" y="37104"/>
                </a:lnTo>
                <a:lnTo>
                  <a:pt x="16476" y="49484"/>
                </a:lnTo>
                <a:lnTo>
                  <a:pt x="24723" y="65973"/>
                </a:lnTo>
                <a:lnTo>
                  <a:pt x="37085" y="78335"/>
                </a:lnTo>
                <a:lnTo>
                  <a:pt x="49446" y="86588"/>
                </a:lnTo>
                <a:lnTo>
                  <a:pt x="61791" y="90697"/>
                </a:lnTo>
                <a:lnTo>
                  <a:pt x="78267" y="94824"/>
                </a:lnTo>
              </a:path>
            </a:pathLst>
          </a:custGeom>
          <a:ln w="1650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7" name="object 17"/>
          <p:cNvSpPr/>
          <p:nvPr/>
        </p:nvSpPr>
        <p:spPr>
          <a:xfrm>
            <a:off x="6292212" y="3881976"/>
            <a:ext cx="49823" cy="72683"/>
          </a:xfrm>
          <a:custGeom>
            <a:avLst/>
            <a:gdLst/>
            <a:ahLst/>
            <a:cxnLst/>
            <a:rect l="l" t="t" r="r" b="b"/>
            <a:pathLst>
              <a:path w="53975" h="78739">
                <a:moveTo>
                  <a:pt x="53561" y="0"/>
                </a:moveTo>
                <a:lnTo>
                  <a:pt x="41199" y="0"/>
                </a:lnTo>
                <a:lnTo>
                  <a:pt x="32953" y="4126"/>
                </a:lnTo>
                <a:lnTo>
                  <a:pt x="24723" y="12362"/>
                </a:lnTo>
                <a:lnTo>
                  <a:pt x="16476" y="20615"/>
                </a:lnTo>
                <a:lnTo>
                  <a:pt x="12361" y="32977"/>
                </a:lnTo>
                <a:lnTo>
                  <a:pt x="4131" y="45340"/>
                </a:lnTo>
                <a:lnTo>
                  <a:pt x="4131" y="61829"/>
                </a:lnTo>
                <a:lnTo>
                  <a:pt x="0" y="78318"/>
                </a:lnTo>
              </a:path>
            </a:pathLst>
          </a:custGeom>
          <a:ln w="16505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8" name="object 18"/>
          <p:cNvSpPr/>
          <p:nvPr/>
        </p:nvSpPr>
        <p:spPr>
          <a:xfrm>
            <a:off x="6341653" y="3836298"/>
            <a:ext cx="0" cy="4572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484"/>
                </a:moveTo>
                <a:lnTo>
                  <a:pt x="0" y="0"/>
                </a:lnTo>
              </a:path>
            </a:pathLst>
          </a:custGeom>
          <a:ln w="16512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9" name="object 19"/>
          <p:cNvSpPr/>
          <p:nvPr/>
        </p:nvSpPr>
        <p:spPr>
          <a:xfrm>
            <a:off x="6292211" y="4216860"/>
            <a:ext cx="72683" cy="91440"/>
          </a:xfrm>
          <a:custGeom>
            <a:avLst/>
            <a:gdLst/>
            <a:ahLst/>
            <a:cxnLst/>
            <a:rect l="l" t="t" r="r" b="b"/>
            <a:pathLst>
              <a:path w="78740" h="99060">
                <a:moveTo>
                  <a:pt x="78267" y="0"/>
                </a:moveTo>
                <a:lnTo>
                  <a:pt x="61791" y="0"/>
                </a:lnTo>
                <a:lnTo>
                  <a:pt x="49446" y="8235"/>
                </a:lnTo>
                <a:lnTo>
                  <a:pt x="16476" y="41213"/>
                </a:lnTo>
                <a:lnTo>
                  <a:pt x="4131" y="78318"/>
                </a:lnTo>
                <a:lnTo>
                  <a:pt x="0" y="94807"/>
                </a:lnTo>
                <a:lnTo>
                  <a:pt x="0" y="98933"/>
                </a:lnTo>
              </a:path>
            </a:pathLst>
          </a:custGeom>
          <a:ln w="16503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0" name="object 20"/>
          <p:cNvSpPr/>
          <p:nvPr/>
        </p:nvSpPr>
        <p:spPr>
          <a:xfrm>
            <a:off x="6364458" y="4216860"/>
            <a:ext cx="30480" cy="3048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32953" y="32977"/>
                </a:moveTo>
                <a:lnTo>
                  <a:pt x="32953" y="20598"/>
                </a:lnTo>
                <a:lnTo>
                  <a:pt x="24723" y="8235"/>
                </a:lnTo>
                <a:lnTo>
                  <a:pt x="16476" y="4109"/>
                </a:lnTo>
                <a:lnTo>
                  <a:pt x="0" y="0"/>
                </a:lnTo>
              </a:path>
            </a:pathLst>
          </a:custGeom>
          <a:ln w="16501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1" name="object 21"/>
          <p:cNvSpPr/>
          <p:nvPr/>
        </p:nvSpPr>
        <p:spPr>
          <a:xfrm>
            <a:off x="6364458" y="4247301"/>
            <a:ext cx="30480" cy="3048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0" y="32977"/>
                </a:moveTo>
                <a:lnTo>
                  <a:pt x="16476" y="28851"/>
                </a:lnTo>
                <a:lnTo>
                  <a:pt x="24723" y="20615"/>
                </a:lnTo>
                <a:lnTo>
                  <a:pt x="32953" y="12362"/>
                </a:lnTo>
                <a:lnTo>
                  <a:pt x="32953" y="0"/>
                </a:lnTo>
              </a:path>
            </a:pathLst>
          </a:custGeom>
          <a:ln w="16501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2" name="object 22"/>
          <p:cNvSpPr/>
          <p:nvPr/>
        </p:nvSpPr>
        <p:spPr>
          <a:xfrm>
            <a:off x="6292212" y="4308184"/>
            <a:ext cx="49823" cy="114300"/>
          </a:xfrm>
          <a:custGeom>
            <a:avLst/>
            <a:gdLst/>
            <a:ahLst/>
            <a:cxnLst/>
            <a:rect l="l" t="t" r="r" b="b"/>
            <a:pathLst>
              <a:path w="53975" h="123825">
                <a:moveTo>
                  <a:pt x="0" y="0"/>
                </a:moveTo>
                <a:lnTo>
                  <a:pt x="4131" y="12362"/>
                </a:lnTo>
                <a:lnTo>
                  <a:pt x="4131" y="28851"/>
                </a:lnTo>
                <a:lnTo>
                  <a:pt x="12361" y="41230"/>
                </a:lnTo>
                <a:lnTo>
                  <a:pt x="16476" y="53593"/>
                </a:lnTo>
                <a:lnTo>
                  <a:pt x="24723" y="61846"/>
                </a:lnTo>
                <a:lnTo>
                  <a:pt x="32953" y="70082"/>
                </a:lnTo>
                <a:lnTo>
                  <a:pt x="41199" y="74208"/>
                </a:lnTo>
                <a:lnTo>
                  <a:pt x="53561" y="74208"/>
                </a:lnTo>
                <a:lnTo>
                  <a:pt x="53561" y="123675"/>
                </a:lnTo>
              </a:path>
            </a:pathLst>
          </a:custGeom>
          <a:ln w="16508">
            <a:solidFill>
              <a:srgbClr val="DD127A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3" name="object 23"/>
          <p:cNvSpPr/>
          <p:nvPr/>
        </p:nvSpPr>
        <p:spPr>
          <a:xfrm>
            <a:off x="7387279" y="3927638"/>
            <a:ext cx="129344" cy="4680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4" name="object 24"/>
          <p:cNvSpPr/>
          <p:nvPr/>
        </p:nvSpPr>
        <p:spPr>
          <a:xfrm>
            <a:off x="7258031" y="4646877"/>
            <a:ext cx="372794" cy="369277"/>
          </a:xfrm>
          <a:custGeom>
            <a:avLst/>
            <a:gdLst/>
            <a:ahLst/>
            <a:cxnLst/>
            <a:rect l="l" t="t" r="r" b="b"/>
            <a:pathLst>
              <a:path w="403859" h="400050">
                <a:moveTo>
                  <a:pt x="201765" y="0"/>
                </a:moveTo>
                <a:lnTo>
                  <a:pt x="243085" y="4109"/>
                </a:lnTo>
                <a:lnTo>
                  <a:pt x="280118" y="16488"/>
                </a:lnTo>
                <a:lnTo>
                  <a:pt x="341841" y="57702"/>
                </a:lnTo>
                <a:lnTo>
                  <a:pt x="387276" y="123675"/>
                </a:lnTo>
                <a:lnTo>
                  <a:pt x="399620" y="160780"/>
                </a:lnTo>
                <a:lnTo>
                  <a:pt x="403735" y="201994"/>
                </a:lnTo>
                <a:lnTo>
                  <a:pt x="399620" y="239098"/>
                </a:lnTo>
                <a:lnTo>
                  <a:pt x="387276" y="280329"/>
                </a:lnTo>
                <a:lnTo>
                  <a:pt x="366530" y="313307"/>
                </a:lnTo>
                <a:lnTo>
                  <a:pt x="313037" y="366901"/>
                </a:lnTo>
                <a:lnTo>
                  <a:pt x="243085" y="395769"/>
                </a:lnTo>
                <a:lnTo>
                  <a:pt x="201765" y="399879"/>
                </a:lnTo>
                <a:lnTo>
                  <a:pt x="160616" y="395769"/>
                </a:lnTo>
                <a:lnTo>
                  <a:pt x="123582" y="383390"/>
                </a:lnTo>
                <a:lnTo>
                  <a:pt x="61774" y="342176"/>
                </a:lnTo>
                <a:lnTo>
                  <a:pt x="16476" y="280329"/>
                </a:lnTo>
                <a:lnTo>
                  <a:pt x="4114" y="239098"/>
                </a:lnTo>
                <a:lnTo>
                  <a:pt x="0" y="201994"/>
                </a:lnTo>
                <a:lnTo>
                  <a:pt x="4114" y="160780"/>
                </a:lnTo>
                <a:lnTo>
                  <a:pt x="16476" y="123675"/>
                </a:lnTo>
                <a:lnTo>
                  <a:pt x="37067" y="86571"/>
                </a:lnTo>
                <a:lnTo>
                  <a:pt x="90663" y="32977"/>
                </a:lnTo>
                <a:lnTo>
                  <a:pt x="160616" y="4109"/>
                </a:lnTo>
                <a:lnTo>
                  <a:pt x="201765" y="0"/>
                </a:lnTo>
                <a:close/>
              </a:path>
            </a:pathLst>
          </a:custGeom>
          <a:ln w="16501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5" name="object 25"/>
          <p:cNvSpPr/>
          <p:nvPr/>
        </p:nvSpPr>
        <p:spPr>
          <a:xfrm>
            <a:off x="7406292" y="4547925"/>
            <a:ext cx="87923" cy="87923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0" y="94819"/>
                </a:moveTo>
                <a:lnTo>
                  <a:pt x="94742" y="94819"/>
                </a:lnTo>
                <a:lnTo>
                  <a:pt x="94742" y="0"/>
                </a:lnTo>
                <a:lnTo>
                  <a:pt x="0" y="0"/>
                </a:lnTo>
                <a:lnTo>
                  <a:pt x="0" y="948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6" name="object 26"/>
          <p:cNvSpPr/>
          <p:nvPr/>
        </p:nvSpPr>
        <p:spPr>
          <a:xfrm>
            <a:off x="7406292" y="4547925"/>
            <a:ext cx="87923" cy="87923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0" y="94819"/>
                </a:moveTo>
                <a:lnTo>
                  <a:pt x="94742" y="94819"/>
                </a:lnTo>
                <a:lnTo>
                  <a:pt x="94742" y="0"/>
                </a:lnTo>
                <a:lnTo>
                  <a:pt x="0" y="0"/>
                </a:lnTo>
                <a:lnTo>
                  <a:pt x="0" y="94819"/>
                </a:lnTo>
                <a:close/>
              </a:path>
            </a:pathLst>
          </a:custGeom>
          <a:ln w="16501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7" name="object 27"/>
          <p:cNvSpPr/>
          <p:nvPr/>
        </p:nvSpPr>
        <p:spPr>
          <a:xfrm>
            <a:off x="7413889" y="5016002"/>
            <a:ext cx="87923" cy="87923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0" y="94819"/>
                </a:moveTo>
                <a:lnTo>
                  <a:pt x="94742" y="94819"/>
                </a:lnTo>
                <a:lnTo>
                  <a:pt x="94742" y="0"/>
                </a:lnTo>
                <a:lnTo>
                  <a:pt x="0" y="0"/>
                </a:lnTo>
                <a:lnTo>
                  <a:pt x="0" y="948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8" name="object 28"/>
          <p:cNvSpPr/>
          <p:nvPr/>
        </p:nvSpPr>
        <p:spPr>
          <a:xfrm>
            <a:off x="7413889" y="5016002"/>
            <a:ext cx="87923" cy="87923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0" y="94819"/>
                </a:moveTo>
                <a:lnTo>
                  <a:pt x="94742" y="94819"/>
                </a:lnTo>
                <a:lnTo>
                  <a:pt x="94742" y="0"/>
                </a:lnTo>
                <a:lnTo>
                  <a:pt x="0" y="0"/>
                </a:lnTo>
                <a:lnTo>
                  <a:pt x="0" y="94819"/>
                </a:lnTo>
                <a:close/>
              </a:path>
            </a:pathLst>
          </a:custGeom>
          <a:ln w="16501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9" name="object 29"/>
          <p:cNvSpPr/>
          <p:nvPr/>
        </p:nvSpPr>
        <p:spPr>
          <a:xfrm>
            <a:off x="7455670" y="4391905"/>
            <a:ext cx="0" cy="148883"/>
          </a:xfrm>
          <a:custGeom>
            <a:avLst/>
            <a:gdLst/>
            <a:ahLst/>
            <a:cxnLst/>
            <a:rect l="l" t="t" r="r" b="b"/>
            <a:pathLst>
              <a:path h="161289">
                <a:moveTo>
                  <a:pt x="0" y="0"/>
                </a:moveTo>
                <a:lnTo>
                  <a:pt x="0" y="160780"/>
                </a:lnTo>
              </a:path>
            </a:pathLst>
          </a:custGeom>
          <a:ln w="1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0" name="object 30"/>
          <p:cNvSpPr/>
          <p:nvPr/>
        </p:nvSpPr>
        <p:spPr>
          <a:xfrm>
            <a:off x="6341653" y="4422346"/>
            <a:ext cx="0" cy="863991"/>
          </a:xfrm>
          <a:custGeom>
            <a:avLst/>
            <a:gdLst/>
            <a:ahLst/>
            <a:cxnLst/>
            <a:rect l="l" t="t" r="r" b="b"/>
            <a:pathLst>
              <a:path h="935989">
                <a:moveTo>
                  <a:pt x="0" y="0"/>
                </a:moveTo>
                <a:lnTo>
                  <a:pt x="0" y="935830"/>
                </a:lnTo>
              </a:path>
            </a:pathLst>
          </a:custGeom>
          <a:ln w="1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1" name="object 31"/>
          <p:cNvSpPr/>
          <p:nvPr/>
        </p:nvSpPr>
        <p:spPr>
          <a:xfrm>
            <a:off x="7459627" y="5103528"/>
            <a:ext cx="0" cy="186983"/>
          </a:xfrm>
          <a:custGeom>
            <a:avLst/>
            <a:gdLst/>
            <a:ahLst/>
            <a:cxnLst/>
            <a:rect l="l" t="t" r="r" b="b"/>
            <a:pathLst>
              <a:path h="202564">
                <a:moveTo>
                  <a:pt x="0" y="0"/>
                </a:moveTo>
                <a:lnTo>
                  <a:pt x="0" y="202007"/>
                </a:lnTo>
              </a:path>
            </a:pathLst>
          </a:custGeom>
          <a:ln w="1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2" name="object 32"/>
          <p:cNvSpPr/>
          <p:nvPr/>
        </p:nvSpPr>
        <p:spPr>
          <a:xfrm>
            <a:off x="6341653" y="2801140"/>
            <a:ext cx="0" cy="1039251"/>
          </a:xfrm>
          <a:custGeom>
            <a:avLst/>
            <a:gdLst/>
            <a:ahLst/>
            <a:cxnLst/>
            <a:rect l="l" t="t" r="r" b="b"/>
            <a:pathLst>
              <a:path h="1125854">
                <a:moveTo>
                  <a:pt x="0" y="0"/>
                </a:moveTo>
                <a:lnTo>
                  <a:pt x="0" y="1125547"/>
                </a:lnTo>
              </a:path>
            </a:pathLst>
          </a:custGeom>
          <a:ln w="1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3" name="object 33"/>
          <p:cNvSpPr/>
          <p:nvPr/>
        </p:nvSpPr>
        <p:spPr>
          <a:xfrm>
            <a:off x="7455670" y="3623179"/>
            <a:ext cx="0" cy="300697"/>
          </a:xfrm>
          <a:custGeom>
            <a:avLst/>
            <a:gdLst/>
            <a:ahLst/>
            <a:cxnLst/>
            <a:rect l="l" t="t" r="r" b="b"/>
            <a:pathLst>
              <a:path h="325754">
                <a:moveTo>
                  <a:pt x="0" y="0"/>
                </a:moveTo>
                <a:lnTo>
                  <a:pt x="0" y="325704"/>
                </a:lnTo>
              </a:path>
            </a:pathLst>
          </a:custGeom>
          <a:ln w="1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4" name="object 34"/>
          <p:cNvSpPr/>
          <p:nvPr/>
        </p:nvSpPr>
        <p:spPr>
          <a:xfrm>
            <a:off x="8539459" y="2793553"/>
            <a:ext cx="0" cy="1222131"/>
          </a:xfrm>
          <a:custGeom>
            <a:avLst/>
            <a:gdLst/>
            <a:ahLst/>
            <a:cxnLst/>
            <a:rect l="l" t="t" r="r" b="b"/>
            <a:pathLst>
              <a:path h="1323975">
                <a:moveTo>
                  <a:pt x="0" y="0"/>
                </a:moveTo>
                <a:lnTo>
                  <a:pt x="0" y="1323415"/>
                </a:lnTo>
              </a:path>
            </a:pathLst>
          </a:custGeom>
          <a:ln w="1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5" name="object 35"/>
          <p:cNvSpPr/>
          <p:nvPr/>
        </p:nvSpPr>
        <p:spPr>
          <a:xfrm>
            <a:off x="8539459" y="4311994"/>
            <a:ext cx="0" cy="974774"/>
          </a:xfrm>
          <a:custGeom>
            <a:avLst/>
            <a:gdLst/>
            <a:ahLst/>
            <a:cxnLst/>
            <a:rect l="l" t="t" r="r" b="b"/>
            <a:pathLst>
              <a:path h="1056004">
                <a:moveTo>
                  <a:pt x="0" y="0"/>
                </a:moveTo>
                <a:lnTo>
                  <a:pt x="0" y="1055379"/>
                </a:lnTo>
              </a:path>
            </a:pathLst>
          </a:custGeom>
          <a:ln w="1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6" name="object 36"/>
          <p:cNvSpPr/>
          <p:nvPr/>
        </p:nvSpPr>
        <p:spPr>
          <a:xfrm>
            <a:off x="6337855" y="2785967"/>
            <a:ext cx="2205697" cy="0"/>
          </a:xfrm>
          <a:custGeom>
            <a:avLst/>
            <a:gdLst/>
            <a:ahLst/>
            <a:cxnLst/>
            <a:rect l="l" t="t" r="r" b="b"/>
            <a:pathLst>
              <a:path w="2389504">
                <a:moveTo>
                  <a:pt x="2389187" y="0"/>
                </a:moveTo>
                <a:lnTo>
                  <a:pt x="0" y="0"/>
                </a:lnTo>
              </a:path>
            </a:pathLst>
          </a:custGeom>
          <a:ln w="164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7" name="object 37"/>
          <p:cNvSpPr/>
          <p:nvPr/>
        </p:nvSpPr>
        <p:spPr>
          <a:xfrm>
            <a:off x="6341653" y="5289996"/>
            <a:ext cx="2194560" cy="0"/>
          </a:xfrm>
          <a:custGeom>
            <a:avLst/>
            <a:gdLst/>
            <a:ahLst/>
            <a:cxnLst/>
            <a:rect l="l" t="t" r="r" b="b"/>
            <a:pathLst>
              <a:path w="2377440">
                <a:moveTo>
                  <a:pt x="2376842" y="0"/>
                </a:moveTo>
                <a:lnTo>
                  <a:pt x="0" y="0"/>
                </a:lnTo>
              </a:path>
            </a:pathLst>
          </a:custGeom>
          <a:ln w="164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8" name="object 38"/>
          <p:cNvSpPr/>
          <p:nvPr/>
        </p:nvSpPr>
        <p:spPr>
          <a:xfrm>
            <a:off x="8280857" y="4015168"/>
            <a:ext cx="479474" cy="297180"/>
          </a:xfrm>
          <a:custGeom>
            <a:avLst/>
            <a:gdLst/>
            <a:ahLst/>
            <a:cxnLst/>
            <a:rect l="l" t="t" r="r" b="b"/>
            <a:pathLst>
              <a:path w="519429" h="321945">
                <a:moveTo>
                  <a:pt x="0" y="321560"/>
                </a:moveTo>
                <a:lnTo>
                  <a:pt x="519020" y="321560"/>
                </a:lnTo>
                <a:lnTo>
                  <a:pt x="519020" y="0"/>
                </a:lnTo>
                <a:lnTo>
                  <a:pt x="0" y="0"/>
                </a:lnTo>
                <a:lnTo>
                  <a:pt x="0" y="3215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9" name="object 39"/>
          <p:cNvSpPr/>
          <p:nvPr/>
        </p:nvSpPr>
        <p:spPr>
          <a:xfrm>
            <a:off x="8280857" y="4015168"/>
            <a:ext cx="479474" cy="297180"/>
          </a:xfrm>
          <a:custGeom>
            <a:avLst/>
            <a:gdLst/>
            <a:ahLst/>
            <a:cxnLst/>
            <a:rect l="l" t="t" r="r" b="b"/>
            <a:pathLst>
              <a:path w="519429" h="321945">
                <a:moveTo>
                  <a:pt x="0" y="321560"/>
                </a:moveTo>
                <a:lnTo>
                  <a:pt x="519020" y="321560"/>
                </a:lnTo>
                <a:lnTo>
                  <a:pt x="519020" y="0"/>
                </a:lnTo>
                <a:lnTo>
                  <a:pt x="0" y="0"/>
                </a:lnTo>
                <a:lnTo>
                  <a:pt x="0" y="321560"/>
                </a:lnTo>
                <a:close/>
              </a:path>
            </a:pathLst>
          </a:custGeom>
          <a:ln w="16496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0" name="object 40"/>
          <p:cNvSpPr/>
          <p:nvPr/>
        </p:nvSpPr>
        <p:spPr>
          <a:xfrm>
            <a:off x="7562183" y="4087462"/>
            <a:ext cx="186276" cy="186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1" name="object 41"/>
          <p:cNvSpPr/>
          <p:nvPr/>
        </p:nvSpPr>
        <p:spPr>
          <a:xfrm>
            <a:off x="7546988" y="4570758"/>
            <a:ext cx="106680" cy="0"/>
          </a:xfrm>
          <a:custGeom>
            <a:avLst/>
            <a:gdLst/>
            <a:ahLst/>
            <a:cxnLst/>
            <a:rect l="l" t="t" r="r" b="b"/>
            <a:pathLst>
              <a:path w="115570">
                <a:moveTo>
                  <a:pt x="0" y="0"/>
                </a:moveTo>
                <a:lnTo>
                  <a:pt x="115387" y="0"/>
                </a:lnTo>
              </a:path>
            </a:pathLst>
          </a:custGeom>
          <a:ln w="82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2" name="object 42"/>
          <p:cNvSpPr/>
          <p:nvPr/>
        </p:nvSpPr>
        <p:spPr>
          <a:xfrm>
            <a:off x="7600165" y="4517479"/>
            <a:ext cx="0" cy="110782"/>
          </a:xfrm>
          <a:custGeom>
            <a:avLst/>
            <a:gdLst/>
            <a:ahLst/>
            <a:cxnLst/>
            <a:rect l="l" t="t" r="r" b="b"/>
            <a:pathLst>
              <a:path h="120014">
                <a:moveTo>
                  <a:pt x="0" y="119566"/>
                </a:moveTo>
                <a:lnTo>
                  <a:pt x="0" y="0"/>
                </a:lnTo>
                <a:lnTo>
                  <a:pt x="0" y="1195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3" name="object 43"/>
          <p:cNvSpPr/>
          <p:nvPr/>
        </p:nvSpPr>
        <p:spPr>
          <a:xfrm>
            <a:off x="8330236" y="4087462"/>
            <a:ext cx="380307" cy="1331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4" name="object 44"/>
          <p:cNvSpPr/>
          <p:nvPr/>
        </p:nvSpPr>
        <p:spPr>
          <a:xfrm>
            <a:off x="7554586" y="5065467"/>
            <a:ext cx="49823" cy="15240"/>
          </a:xfrm>
          <a:custGeom>
            <a:avLst/>
            <a:gdLst/>
            <a:ahLst/>
            <a:cxnLst/>
            <a:rect l="l" t="t" r="r" b="b"/>
            <a:pathLst>
              <a:path w="53975" h="16510">
                <a:moveTo>
                  <a:pt x="0" y="16490"/>
                </a:moveTo>
                <a:lnTo>
                  <a:pt x="53549" y="16490"/>
                </a:lnTo>
                <a:lnTo>
                  <a:pt x="53549" y="0"/>
                </a:lnTo>
                <a:lnTo>
                  <a:pt x="0" y="0"/>
                </a:lnTo>
                <a:lnTo>
                  <a:pt x="0" y="164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5" name="object 45"/>
          <p:cNvSpPr/>
          <p:nvPr/>
        </p:nvSpPr>
        <p:spPr>
          <a:xfrm>
            <a:off x="8919610" y="3973299"/>
            <a:ext cx="7620" cy="49823"/>
          </a:xfrm>
          <a:custGeom>
            <a:avLst/>
            <a:gdLst/>
            <a:ahLst/>
            <a:cxnLst/>
            <a:rect l="l" t="t" r="r" b="b"/>
            <a:pathLst>
              <a:path w="8254" h="53975">
                <a:moveTo>
                  <a:pt x="8229" y="0"/>
                </a:moveTo>
                <a:lnTo>
                  <a:pt x="0" y="0"/>
                </a:lnTo>
                <a:lnTo>
                  <a:pt x="0" y="53593"/>
                </a:lnTo>
                <a:lnTo>
                  <a:pt x="8229" y="53593"/>
                </a:lnTo>
                <a:lnTo>
                  <a:pt x="82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6" name="object 46"/>
          <p:cNvSpPr/>
          <p:nvPr/>
        </p:nvSpPr>
        <p:spPr>
          <a:xfrm>
            <a:off x="8870231" y="3969498"/>
            <a:ext cx="106680" cy="0"/>
          </a:xfrm>
          <a:custGeom>
            <a:avLst/>
            <a:gdLst/>
            <a:ahLst/>
            <a:cxnLst/>
            <a:rect l="l" t="t" r="r" b="b"/>
            <a:pathLst>
              <a:path w="115570">
                <a:moveTo>
                  <a:pt x="0" y="0"/>
                </a:moveTo>
                <a:lnTo>
                  <a:pt x="115387" y="0"/>
                </a:lnTo>
              </a:path>
            </a:pathLst>
          </a:custGeom>
          <a:ln w="82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7" name="object 47"/>
          <p:cNvSpPr/>
          <p:nvPr/>
        </p:nvSpPr>
        <p:spPr>
          <a:xfrm>
            <a:off x="8919610" y="3912418"/>
            <a:ext cx="7620" cy="53340"/>
          </a:xfrm>
          <a:custGeom>
            <a:avLst/>
            <a:gdLst/>
            <a:ahLst/>
            <a:cxnLst/>
            <a:rect l="l" t="t" r="r" b="b"/>
            <a:pathLst>
              <a:path w="8254" h="57785">
                <a:moveTo>
                  <a:pt x="8229" y="0"/>
                </a:moveTo>
                <a:lnTo>
                  <a:pt x="0" y="0"/>
                </a:lnTo>
                <a:lnTo>
                  <a:pt x="0" y="57719"/>
                </a:lnTo>
                <a:lnTo>
                  <a:pt x="8229" y="57719"/>
                </a:lnTo>
                <a:lnTo>
                  <a:pt x="82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8" name="object 48"/>
          <p:cNvSpPr/>
          <p:nvPr/>
        </p:nvSpPr>
        <p:spPr>
          <a:xfrm>
            <a:off x="8836046" y="4106492"/>
            <a:ext cx="141263" cy="141263"/>
          </a:xfrm>
          <a:custGeom>
            <a:avLst/>
            <a:gdLst/>
            <a:ahLst/>
            <a:cxnLst/>
            <a:rect l="l" t="t" r="r" b="b"/>
            <a:pathLst>
              <a:path w="153034" h="153035">
                <a:moveTo>
                  <a:pt x="49378" y="4126"/>
                </a:moveTo>
                <a:lnTo>
                  <a:pt x="4114" y="4126"/>
                </a:lnTo>
                <a:lnTo>
                  <a:pt x="8229" y="8253"/>
                </a:lnTo>
                <a:lnTo>
                  <a:pt x="12344" y="8253"/>
                </a:lnTo>
                <a:lnTo>
                  <a:pt x="16459" y="12379"/>
                </a:lnTo>
                <a:lnTo>
                  <a:pt x="16459" y="16488"/>
                </a:lnTo>
                <a:lnTo>
                  <a:pt x="20574" y="24742"/>
                </a:lnTo>
                <a:lnTo>
                  <a:pt x="74067" y="152544"/>
                </a:lnTo>
                <a:lnTo>
                  <a:pt x="78182" y="152544"/>
                </a:lnTo>
                <a:lnTo>
                  <a:pt x="92029" y="119566"/>
                </a:lnTo>
                <a:lnTo>
                  <a:pt x="82297" y="119566"/>
                </a:lnTo>
                <a:lnTo>
                  <a:pt x="45263" y="32977"/>
                </a:lnTo>
                <a:lnTo>
                  <a:pt x="41148" y="20615"/>
                </a:lnTo>
                <a:lnTo>
                  <a:pt x="41148" y="12379"/>
                </a:lnTo>
                <a:lnTo>
                  <a:pt x="49378" y="4126"/>
                </a:lnTo>
                <a:close/>
              </a:path>
              <a:path w="153034" h="153035">
                <a:moveTo>
                  <a:pt x="144191" y="4126"/>
                </a:moveTo>
                <a:lnTo>
                  <a:pt x="115387" y="4126"/>
                </a:lnTo>
                <a:lnTo>
                  <a:pt x="123617" y="12379"/>
                </a:lnTo>
                <a:lnTo>
                  <a:pt x="123617" y="16488"/>
                </a:lnTo>
                <a:lnTo>
                  <a:pt x="119502" y="20615"/>
                </a:lnTo>
                <a:lnTo>
                  <a:pt x="115387" y="32977"/>
                </a:lnTo>
                <a:lnTo>
                  <a:pt x="82297" y="119566"/>
                </a:lnTo>
                <a:lnTo>
                  <a:pt x="92029" y="119566"/>
                </a:lnTo>
                <a:lnTo>
                  <a:pt x="131846" y="24742"/>
                </a:lnTo>
                <a:lnTo>
                  <a:pt x="140076" y="8253"/>
                </a:lnTo>
                <a:lnTo>
                  <a:pt x="144191" y="4126"/>
                </a:lnTo>
                <a:close/>
              </a:path>
              <a:path w="153034" h="153035">
                <a:moveTo>
                  <a:pt x="57607" y="0"/>
                </a:moveTo>
                <a:lnTo>
                  <a:pt x="0" y="0"/>
                </a:lnTo>
                <a:lnTo>
                  <a:pt x="0" y="4126"/>
                </a:lnTo>
                <a:lnTo>
                  <a:pt x="57607" y="4126"/>
                </a:lnTo>
                <a:lnTo>
                  <a:pt x="57607" y="0"/>
                </a:lnTo>
                <a:close/>
              </a:path>
              <a:path w="153034" h="153035">
                <a:moveTo>
                  <a:pt x="152421" y="0"/>
                </a:moveTo>
                <a:lnTo>
                  <a:pt x="106986" y="0"/>
                </a:lnTo>
                <a:lnTo>
                  <a:pt x="106986" y="4126"/>
                </a:lnTo>
                <a:lnTo>
                  <a:pt x="152421" y="4126"/>
                </a:lnTo>
                <a:lnTo>
                  <a:pt x="1524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9" name="object 49"/>
          <p:cNvSpPr/>
          <p:nvPr/>
        </p:nvSpPr>
        <p:spPr>
          <a:xfrm>
            <a:off x="8896819" y="4395713"/>
            <a:ext cx="53340" cy="15240"/>
          </a:xfrm>
          <a:custGeom>
            <a:avLst/>
            <a:gdLst/>
            <a:ahLst/>
            <a:cxnLst/>
            <a:rect l="l" t="t" r="r" b="b"/>
            <a:pathLst>
              <a:path w="57784" h="16510">
                <a:moveTo>
                  <a:pt x="0" y="16490"/>
                </a:moveTo>
                <a:lnTo>
                  <a:pt x="57669" y="16490"/>
                </a:lnTo>
                <a:lnTo>
                  <a:pt x="57669" y="0"/>
                </a:lnTo>
                <a:lnTo>
                  <a:pt x="0" y="0"/>
                </a:lnTo>
                <a:lnTo>
                  <a:pt x="0" y="164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0" name="object 50"/>
          <p:cNvSpPr/>
          <p:nvPr/>
        </p:nvSpPr>
        <p:spPr>
          <a:xfrm>
            <a:off x="8980541" y="4216860"/>
            <a:ext cx="30480" cy="76200"/>
          </a:xfrm>
          <a:custGeom>
            <a:avLst/>
            <a:gdLst/>
            <a:ahLst/>
            <a:cxnLst/>
            <a:rect l="l" t="t" r="r" b="b"/>
            <a:pathLst>
              <a:path w="33020" h="82550">
                <a:moveTo>
                  <a:pt x="20574" y="24724"/>
                </a:moveTo>
                <a:lnTo>
                  <a:pt x="8229" y="24724"/>
                </a:lnTo>
                <a:lnTo>
                  <a:pt x="8229" y="78318"/>
                </a:lnTo>
                <a:lnTo>
                  <a:pt x="12344" y="82444"/>
                </a:lnTo>
                <a:lnTo>
                  <a:pt x="28803" y="82444"/>
                </a:lnTo>
                <a:lnTo>
                  <a:pt x="32918" y="78318"/>
                </a:lnTo>
                <a:lnTo>
                  <a:pt x="24689" y="78318"/>
                </a:lnTo>
                <a:lnTo>
                  <a:pt x="24689" y="74191"/>
                </a:lnTo>
                <a:lnTo>
                  <a:pt x="20574" y="74191"/>
                </a:lnTo>
                <a:lnTo>
                  <a:pt x="20574" y="24724"/>
                </a:lnTo>
                <a:close/>
              </a:path>
              <a:path w="33020" h="82550">
                <a:moveTo>
                  <a:pt x="32918" y="74191"/>
                </a:moveTo>
                <a:lnTo>
                  <a:pt x="28803" y="74191"/>
                </a:lnTo>
                <a:lnTo>
                  <a:pt x="28803" y="78318"/>
                </a:lnTo>
                <a:lnTo>
                  <a:pt x="32918" y="78318"/>
                </a:lnTo>
                <a:lnTo>
                  <a:pt x="32918" y="74191"/>
                </a:lnTo>
                <a:close/>
              </a:path>
              <a:path w="33020" h="82550">
                <a:moveTo>
                  <a:pt x="32918" y="20598"/>
                </a:moveTo>
                <a:lnTo>
                  <a:pt x="4114" y="20598"/>
                </a:lnTo>
                <a:lnTo>
                  <a:pt x="0" y="24724"/>
                </a:lnTo>
                <a:lnTo>
                  <a:pt x="32918" y="24724"/>
                </a:lnTo>
                <a:lnTo>
                  <a:pt x="32918" y="20598"/>
                </a:lnTo>
                <a:close/>
              </a:path>
              <a:path w="33020" h="82550">
                <a:moveTo>
                  <a:pt x="20574" y="0"/>
                </a:moveTo>
                <a:lnTo>
                  <a:pt x="16459" y="0"/>
                </a:lnTo>
                <a:lnTo>
                  <a:pt x="16459" y="8235"/>
                </a:lnTo>
                <a:lnTo>
                  <a:pt x="8229" y="16488"/>
                </a:lnTo>
                <a:lnTo>
                  <a:pt x="8229" y="20598"/>
                </a:lnTo>
                <a:lnTo>
                  <a:pt x="20574" y="20598"/>
                </a:lnTo>
                <a:lnTo>
                  <a:pt x="205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1" name="object 51"/>
          <p:cNvSpPr/>
          <p:nvPr/>
        </p:nvSpPr>
        <p:spPr>
          <a:xfrm>
            <a:off x="7706677" y="4742011"/>
            <a:ext cx="178679" cy="2131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2" name="object 52"/>
          <p:cNvSpPr/>
          <p:nvPr/>
        </p:nvSpPr>
        <p:spPr>
          <a:xfrm>
            <a:off x="7014670" y="4829540"/>
            <a:ext cx="426134" cy="289560"/>
          </a:xfrm>
          <a:custGeom>
            <a:avLst/>
            <a:gdLst/>
            <a:ahLst/>
            <a:cxnLst/>
            <a:rect l="l" t="t" r="r" b="b"/>
            <a:pathLst>
              <a:path w="461645" h="313689">
                <a:moveTo>
                  <a:pt x="411914" y="24724"/>
                </a:moveTo>
                <a:lnTo>
                  <a:pt x="407799" y="28851"/>
                </a:lnTo>
                <a:lnTo>
                  <a:pt x="407799" y="37104"/>
                </a:lnTo>
                <a:lnTo>
                  <a:pt x="411914" y="41213"/>
                </a:lnTo>
                <a:lnTo>
                  <a:pt x="420143" y="41213"/>
                </a:lnTo>
                <a:lnTo>
                  <a:pt x="411914" y="24724"/>
                </a:lnTo>
                <a:close/>
              </a:path>
              <a:path w="461645" h="313689">
                <a:moveTo>
                  <a:pt x="444832" y="0"/>
                </a:moveTo>
                <a:lnTo>
                  <a:pt x="411914" y="24724"/>
                </a:lnTo>
                <a:lnTo>
                  <a:pt x="420143" y="41213"/>
                </a:lnTo>
                <a:lnTo>
                  <a:pt x="457177" y="16488"/>
                </a:lnTo>
                <a:lnTo>
                  <a:pt x="444832" y="0"/>
                </a:lnTo>
                <a:close/>
              </a:path>
              <a:path w="461645" h="313689">
                <a:moveTo>
                  <a:pt x="457177" y="0"/>
                </a:moveTo>
                <a:lnTo>
                  <a:pt x="444832" y="0"/>
                </a:lnTo>
                <a:lnTo>
                  <a:pt x="457177" y="16488"/>
                </a:lnTo>
                <a:lnTo>
                  <a:pt x="457177" y="12362"/>
                </a:lnTo>
                <a:lnTo>
                  <a:pt x="461292" y="8235"/>
                </a:lnTo>
                <a:lnTo>
                  <a:pt x="457177" y="4109"/>
                </a:lnTo>
                <a:lnTo>
                  <a:pt x="457177" y="0"/>
                </a:lnTo>
                <a:close/>
              </a:path>
              <a:path w="461645" h="313689">
                <a:moveTo>
                  <a:pt x="337778" y="74191"/>
                </a:moveTo>
                <a:lnTo>
                  <a:pt x="337778" y="86571"/>
                </a:lnTo>
                <a:lnTo>
                  <a:pt x="341892" y="90697"/>
                </a:lnTo>
                <a:lnTo>
                  <a:pt x="346024" y="90697"/>
                </a:lnTo>
                <a:lnTo>
                  <a:pt x="350191" y="86571"/>
                </a:lnTo>
                <a:lnTo>
                  <a:pt x="337778" y="74191"/>
                </a:lnTo>
                <a:close/>
              </a:path>
              <a:path w="461645" h="313689">
                <a:moveTo>
                  <a:pt x="374880" y="49466"/>
                </a:moveTo>
                <a:lnTo>
                  <a:pt x="337778" y="74191"/>
                </a:lnTo>
                <a:lnTo>
                  <a:pt x="350191" y="86571"/>
                </a:lnTo>
                <a:lnTo>
                  <a:pt x="383110" y="61829"/>
                </a:lnTo>
                <a:lnTo>
                  <a:pt x="374880" y="49466"/>
                </a:lnTo>
                <a:close/>
              </a:path>
              <a:path w="461645" h="313689">
                <a:moveTo>
                  <a:pt x="383110" y="49466"/>
                </a:moveTo>
                <a:lnTo>
                  <a:pt x="374880" y="49466"/>
                </a:lnTo>
                <a:lnTo>
                  <a:pt x="383110" y="61829"/>
                </a:lnTo>
                <a:lnTo>
                  <a:pt x="387224" y="61829"/>
                </a:lnTo>
                <a:lnTo>
                  <a:pt x="387224" y="53593"/>
                </a:lnTo>
                <a:lnTo>
                  <a:pt x="383110" y="49466"/>
                </a:lnTo>
                <a:close/>
              </a:path>
              <a:path w="461645" h="313689">
                <a:moveTo>
                  <a:pt x="267756" y="119549"/>
                </a:moveTo>
                <a:lnTo>
                  <a:pt x="267756" y="123675"/>
                </a:lnTo>
                <a:lnTo>
                  <a:pt x="263642" y="127785"/>
                </a:lnTo>
                <a:lnTo>
                  <a:pt x="263642" y="131911"/>
                </a:lnTo>
                <a:lnTo>
                  <a:pt x="267756" y="131911"/>
                </a:lnTo>
                <a:lnTo>
                  <a:pt x="267756" y="136038"/>
                </a:lnTo>
                <a:lnTo>
                  <a:pt x="280118" y="136038"/>
                </a:lnTo>
                <a:lnTo>
                  <a:pt x="267756" y="119549"/>
                </a:lnTo>
                <a:close/>
              </a:path>
              <a:path w="461645" h="313689">
                <a:moveTo>
                  <a:pt x="304824" y="98933"/>
                </a:moveTo>
                <a:lnTo>
                  <a:pt x="267756" y="119549"/>
                </a:lnTo>
                <a:lnTo>
                  <a:pt x="280118" y="136038"/>
                </a:lnTo>
                <a:lnTo>
                  <a:pt x="313071" y="111296"/>
                </a:lnTo>
                <a:lnTo>
                  <a:pt x="304824" y="98933"/>
                </a:lnTo>
                <a:close/>
              </a:path>
              <a:path w="461645" h="313689">
                <a:moveTo>
                  <a:pt x="308939" y="94807"/>
                </a:moveTo>
                <a:lnTo>
                  <a:pt x="304824" y="98933"/>
                </a:lnTo>
                <a:lnTo>
                  <a:pt x="313071" y="111296"/>
                </a:lnTo>
                <a:lnTo>
                  <a:pt x="317186" y="111296"/>
                </a:lnTo>
                <a:lnTo>
                  <a:pt x="317186" y="98933"/>
                </a:lnTo>
                <a:lnTo>
                  <a:pt x="313071" y="98933"/>
                </a:lnTo>
                <a:lnTo>
                  <a:pt x="308939" y="94807"/>
                </a:lnTo>
                <a:close/>
              </a:path>
              <a:path w="461645" h="313689">
                <a:moveTo>
                  <a:pt x="197718" y="169016"/>
                </a:moveTo>
                <a:lnTo>
                  <a:pt x="193603" y="173142"/>
                </a:lnTo>
                <a:lnTo>
                  <a:pt x="193603" y="181378"/>
                </a:lnTo>
                <a:lnTo>
                  <a:pt x="197718" y="185505"/>
                </a:lnTo>
                <a:lnTo>
                  <a:pt x="205965" y="185505"/>
                </a:lnTo>
                <a:lnTo>
                  <a:pt x="197718" y="169016"/>
                </a:lnTo>
                <a:close/>
              </a:path>
              <a:path w="461645" h="313689">
                <a:moveTo>
                  <a:pt x="234803" y="144291"/>
                </a:moveTo>
                <a:lnTo>
                  <a:pt x="197718" y="169016"/>
                </a:lnTo>
                <a:lnTo>
                  <a:pt x="205965" y="185505"/>
                </a:lnTo>
                <a:lnTo>
                  <a:pt x="243033" y="160780"/>
                </a:lnTo>
                <a:lnTo>
                  <a:pt x="234803" y="144291"/>
                </a:lnTo>
                <a:close/>
              </a:path>
              <a:path w="461645" h="313689">
                <a:moveTo>
                  <a:pt x="243033" y="144291"/>
                </a:moveTo>
                <a:lnTo>
                  <a:pt x="234803" y="144291"/>
                </a:lnTo>
                <a:lnTo>
                  <a:pt x="243033" y="160780"/>
                </a:lnTo>
                <a:lnTo>
                  <a:pt x="243033" y="156653"/>
                </a:lnTo>
                <a:lnTo>
                  <a:pt x="247165" y="152527"/>
                </a:lnTo>
                <a:lnTo>
                  <a:pt x="243033" y="148400"/>
                </a:lnTo>
                <a:lnTo>
                  <a:pt x="243033" y="144291"/>
                </a:lnTo>
                <a:close/>
              </a:path>
              <a:path w="461645" h="313689">
                <a:moveTo>
                  <a:pt x="127697" y="218483"/>
                </a:moveTo>
                <a:lnTo>
                  <a:pt x="123582" y="218483"/>
                </a:lnTo>
                <a:lnTo>
                  <a:pt x="123582" y="230862"/>
                </a:lnTo>
                <a:lnTo>
                  <a:pt x="127697" y="230862"/>
                </a:lnTo>
                <a:lnTo>
                  <a:pt x="127697" y="234972"/>
                </a:lnTo>
                <a:lnTo>
                  <a:pt x="131812" y="234972"/>
                </a:lnTo>
                <a:lnTo>
                  <a:pt x="135944" y="230862"/>
                </a:lnTo>
                <a:lnTo>
                  <a:pt x="127697" y="218483"/>
                </a:lnTo>
                <a:close/>
              </a:path>
              <a:path w="461645" h="313689">
                <a:moveTo>
                  <a:pt x="160650" y="193758"/>
                </a:moveTo>
                <a:lnTo>
                  <a:pt x="127697" y="218483"/>
                </a:lnTo>
                <a:lnTo>
                  <a:pt x="135944" y="230862"/>
                </a:lnTo>
                <a:lnTo>
                  <a:pt x="173012" y="206120"/>
                </a:lnTo>
                <a:lnTo>
                  <a:pt x="160650" y="193758"/>
                </a:lnTo>
                <a:close/>
              </a:path>
              <a:path w="461645" h="313689">
                <a:moveTo>
                  <a:pt x="173012" y="193758"/>
                </a:moveTo>
                <a:lnTo>
                  <a:pt x="160650" y="193758"/>
                </a:lnTo>
                <a:lnTo>
                  <a:pt x="173012" y="206120"/>
                </a:lnTo>
                <a:lnTo>
                  <a:pt x="177127" y="201994"/>
                </a:lnTo>
                <a:lnTo>
                  <a:pt x="177127" y="197884"/>
                </a:lnTo>
                <a:lnTo>
                  <a:pt x="173012" y="197884"/>
                </a:lnTo>
                <a:lnTo>
                  <a:pt x="173012" y="193758"/>
                </a:lnTo>
                <a:close/>
              </a:path>
              <a:path w="461645" h="313689">
                <a:moveTo>
                  <a:pt x="53544" y="263840"/>
                </a:moveTo>
                <a:lnTo>
                  <a:pt x="53544" y="280329"/>
                </a:lnTo>
                <a:lnTo>
                  <a:pt x="65906" y="280329"/>
                </a:lnTo>
                <a:lnTo>
                  <a:pt x="53544" y="263840"/>
                </a:lnTo>
                <a:close/>
              </a:path>
              <a:path w="461645" h="313689">
                <a:moveTo>
                  <a:pt x="90629" y="243225"/>
                </a:moveTo>
                <a:lnTo>
                  <a:pt x="53544" y="263840"/>
                </a:lnTo>
                <a:lnTo>
                  <a:pt x="65906" y="280329"/>
                </a:lnTo>
                <a:lnTo>
                  <a:pt x="98859" y="255587"/>
                </a:lnTo>
                <a:lnTo>
                  <a:pt x="90629" y="243225"/>
                </a:lnTo>
                <a:close/>
              </a:path>
              <a:path w="461645" h="313689">
                <a:moveTo>
                  <a:pt x="98859" y="239098"/>
                </a:moveTo>
                <a:lnTo>
                  <a:pt x="94744" y="239098"/>
                </a:lnTo>
                <a:lnTo>
                  <a:pt x="90629" y="243225"/>
                </a:lnTo>
                <a:lnTo>
                  <a:pt x="98859" y="255587"/>
                </a:lnTo>
                <a:lnTo>
                  <a:pt x="102991" y="255587"/>
                </a:lnTo>
                <a:lnTo>
                  <a:pt x="102991" y="243225"/>
                </a:lnTo>
                <a:lnTo>
                  <a:pt x="98859" y="243225"/>
                </a:lnTo>
                <a:lnTo>
                  <a:pt x="98859" y="239098"/>
                </a:lnTo>
                <a:close/>
              </a:path>
              <a:path w="461645" h="313689">
                <a:moveTo>
                  <a:pt x="4114" y="300945"/>
                </a:moveTo>
                <a:lnTo>
                  <a:pt x="0" y="305071"/>
                </a:lnTo>
                <a:lnTo>
                  <a:pt x="0" y="309181"/>
                </a:lnTo>
                <a:lnTo>
                  <a:pt x="4114" y="313307"/>
                </a:lnTo>
                <a:lnTo>
                  <a:pt x="16476" y="313307"/>
                </a:lnTo>
                <a:lnTo>
                  <a:pt x="4114" y="300945"/>
                </a:lnTo>
                <a:close/>
              </a:path>
              <a:path w="461645" h="313689">
                <a:moveTo>
                  <a:pt x="20591" y="288582"/>
                </a:moveTo>
                <a:lnTo>
                  <a:pt x="4114" y="300945"/>
                </a:lnTo>
                <a:lnTo>
                  <a:pt x="16476" y="313307"/>
                </a:lnTo>
                <a:lnTo>
                  <a:pt x="28838" y="305071"/>
                </a:lnTo>
                <a:lnTo>
                  <a:pt x="20591" y="288582"/>
                </a:lnTo>
                <a:close/>
              </a:path>
              <a:path w="461645" h="313689">
                <a:moveTo>
                  <a:pt x="28838" y="288582"/>
                </a:moveTo>
                <a:lnTo>
                  <a:pt x="20591" y="288582"/>
                </a:lnTo>
                <a:lnTo>
                  <a:pt x="28838" y="305071"/>
                </a:lnTo>
                <a:lnTo>
                  <a:pt x="32953" y="300945"/>
                </a:lnTo>
                <a:lnTo>
                  <a:pt x="32953" y="292692"/>
                </a:lnTo>
                <a:lnTo>
                  <a:pt x="28838" y="288582"/>
                </a:lnTo>
                <a:close/>
              </a:path>
            </a:pathLst>
          </a:custGeom>
          <a:solidFill>
            <a:srgbClr val="1F1A17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3" name="object 53"/>
          <p:cNvSpPr/>
          <p:nvPr/>
        </p:nvSpPr>
        <p:spPr>
          <a:xfrm>
            <a:off x="7904507" y="2858356"/>
            <a:ext cx="193873" cy="7223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4" name="object 54"/>
          <p:cNvSpPr/>
          <p:nvPr/>
        </p:nvSpPr>
        <p:spPr>
          <a:xfrm>
            <a:off x="6820749" y="2846818"/>
            <a:ext cx="190122" cy="723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5" name="object 55"/>
          <p:cNvSpPr/>
          <p:nvPr/>
        </p:nvSpPr>
        <p:spPr>
          <a:xfrm>
            <a:off x="7117335" y="4030388"/>
            <a:ext cx="205331" cy="23213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6" name="object 56"/>
          <p:cNvSpPr/>
          <p:nvPr/>
        </p:nvSpPr>
        <p:spPr>
          <a:xfrm>
            <a:off x="6801742" y="2968678"/>
            <a:ext cx="114060" cy="18650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7" name="object 57"/>
          <p:cNvSpPr/>
          <p:nvPr/>
        </p:nvSpPr>
        <p:spPr>
          <a:xfrm>
            <a:off x="8136363" y="2896289"/>
            <a:ext cx="133099" cy="18650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8" name="object 58"/>
          <p:cNvSpPr/>
          <p:nvPr/>
        </p:nvSpPr>
        <p:spPr>
          <a:xfrm>
            <a:off x="5782698" y="3916226"/>
            <a:ext cx="463885" cy="14460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9" name="object 59"/>
          <p:cNvSpPr/>
          <p:nvPr/>
        </p:nvSpPr>
        <p:spPr>
          <a:xfrm>
            <a:off x="5828326" y="4121712"/>
            <a:ext cx="365033" cy="1484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0" name="object 60"/>
          <p:cNvSpPr/>
          <p:nvPr/>
        </p:nvSpPr>
        <p:spPr>
          <a:xfrm>
            <a:off x="7410091" y="3379617"/>
            <a:ext cx="68580" cy="87923"/>
          </a:xfrm>
          <a:custGeom>
            <a:avLst/>
            <a:gdLst/>
            <a:ahLst/>
            <a:cxnLst/>
            <a:rect l="l" t="t" r="r" b="b"/>
            <a:pathLst>
              <a:path w="74295" h="95250">
                <a:moveTo>
                  <a:pt x="0" y="0"/>
                </a:moveTo>
                <a:lnTo>
                  <a:pt x="0" y="20718"/>
                </a:lnTo>
                <a:lnTo>
                  <a:pt x="4114" y="37155"/>
                </a:lnTo>
                <a:lnTo>
                  <a:pt x="12344" y="53593"/>
                </a:lnTo>
                <a:lnTo>
                  <a:pt x="20574" y="70202"/>
                </a:lnTo>
                <a:lnTo>
                  <a:pt x="32918" y="78421"/>
                </a:lnTo>
                <a:lnTo>
                  <a:pt x="45263" y="86639"/>
                </a:lnTo>
                <a:lnTo>
                  <a:pt x="61894" y="94858"/>
                </a:lnTo>
                <a:lnTo>
                  <a:pt x="74238" y="94858"/>
                </a:lnTo>
              </a:path>
            </a:pathLst>
          </a:custGeom>
          <a:ln w="16503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1" name="object 61"/>
          <p:cNvSpPr/>
          <p:nvPr/>
        </p:nvSpPr>
        <p:spPr>
          <a:xfrm>
            <a:off x="7410091" y="3292055"/>
            <a:ext cx="68580" cy="87923"/>
          </a:xfrm>
          <a:custGeom>
            <a:avLst/>
            <a:gdLst/>
            <a:ahLst/>
            <a:cxnLst/>
            <a:rect l="l" t="t" r="r" b="b"/>
            <a:pathLst>
              <a:path w="74295" h="95250">
                <a:moveTo>
                  <a:pt x="74238" y="0"/>
                </a:moveTo>
                <a:lnTo>
                  <a:pt x="61894" y="4280"/>
                </a:lnTo>
                <a:lnTo>
                  <a:pt x="45263" y="8390"/>
                </a:lnTo>
                <a:lnTo>
                  <a:pt x="32918" y="16608"/>
                </a:lnTo>
                <a:lnTo>
                  <a:pt x="20574" y="28937"/>
                </a:lnTo>
                <a:lnTo>
                  <a:pt x="12344" y="41265"/>
                </a:lnTo>
                <a:lnTo>
                  <a:pt x="4114" y="57874"/>
                </a:lnTo>
                <a:lnTo>
                  <a:pt x="0" y="78421"/>
                </a:lnTo>
                <a:lnTo>
                  <a:pt x="0" y="94858"/>
                </a:lnTo>
              </a:path>
            </a:pathLst>
          </a:custGeom>
          <a:ln w="16503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2" name="object 62"/>
          <p:cNvSpPr/>
          <p:nvPr/>
        </p:nvSpPr>
        <p:spPr>
          <a:xfrm>
            <a:off x="7478619" y="3292056"/>
            <a:ext cx="34583" cy="31066"/>
          </a:xfrm>
          <a:custGeom>
            <a:avLst/>
            <a:gdLst/>
            <a:ahLst/>
            <a:cxnLst/>
            <a:rect l="l" t="t" r="r" b="b"/>
            <a:pathLst>
              <a:path w="37465" h="33654">
                <a:moveTo>
                  <a:pt x="37033" y="33046"/>
                </a:moveTo>
                <a:lnTo>
                  <a:pt x="32918" y="20718"/>
                </a:lnTo>
                <a:lnTo>
                  <a:pt x="24689" y="8390"/>
                </a:lnTo>
                <a:lnTo>
                  <a:pt x="16459" y="4280"/>
                </a:lnTo>
                <a:lnTo>
                  <a:pt x="4114" y="0"/>
                </a:lnTo>
                <a:lnTo>
                  <a:pt x="0" y="0"/>
                </a:lnTo>
              </a:path>
            </a:pathLst>
          </a:custGeom>
          <a:ln w="16500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3" name="object 63"/>
          <p:cNvSpPr/>
          <p:nvPr/>
        </p:nvSpPr>
        <p:spPr>
          <a:xfrm>
            <a:off x="7478619" y="3322561"/>
            <a:ext cx="34583" cy="31066"/>
          </a:xfrm>
          <a:custGeom>
            <a:avLst/>
            <a:gdLst/>
            <a:ahLst/>
            <a:cxnLst/>
            <a:rect l="l" t="t" r="r" b="b"/>
            <a:pathLst>
              <a:path w="37465" h="33654">
                <a:moveTo>
                  <a:pt x="0" y="33046"/>
                </a:moveTo>
                <a:lnTo>
                  <a:pt x="4114" y="33046"/>
                </a:lnTo>
                <a:lnTo>
                  <a:pt x="16459" y="28937"/>
                </a:lnTo>
                <a:lnTo>
                  <a:pt x="24689" y="20547"/>
                </a:lnTo>
                <a:lnTo>
                  <a:pt x="32918" y="12328"/>
                </a:lnTo>
                <a:lnTo>
                  <a:pt x="37033" y="0"/>
                </a:lnTo>
              </a:path>
            </a:pathLst>
          </a:custGeom>
          <a:ln w="16500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4" name="object 64"/>
          <p:cNvSpPr/>
          <p:nvPr/>
        </p:nvSpPr>
        <p:spPr>
          <a:xfrm>
            <a:off x="7410091" y="3261709"/>
            <a:ext cx="68580" cy="91440"/>
          </a:xfrm>
          <a:custGeom>
            <a:avLst/>
            <a:gdLst/>
            <a:ahLst/>
            <a:cxnLst/>
            <a:rect l="l" t="t" r="r" b="b"/>
            <a:pathLst>
              <a:path w="74295" h="99060">
                <a:moveTo>
                  <a:pt x="0" y="0"/>
                </a:moveTo>
                <a:lnTo>
                  <a:pt x="0" y="20547"/>
                </a:lnTo>
                <a:lnTo>
                  <a:pt x="4114" y="37155"/>
                </a:lnTo>
                <a:lnTo>
                  <a:pt x="12344" y="53593"/>
                </a:lnTo>
                <a:lnTo>
                  <a:pt x="20574" y="70031"/>
                </a:lnTo>
                <a:lnTo>
                  <a:pt x="32918" y="82359"/>
                </a:lnTo>
                <a:lnTo>
                  <a:pt x="45263" y="90749"/>
                </a:lnTo>
                <a:lnTo>
                  <a:pt x="61894" y="94858"/>
                </a:lnTo>
                <a:lnTo>
                  <a:pt x="74238" y="98968"/>
                </a:lnTo>
              </a:path>
            </a:pathLst>
          </a:custGeom>
          <a:ln w="16504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5" name="object 65"/>
          <p:cNvSpPr/>
          <p:nvPr/>
        </p:nvSpPr>
        <p:spPr>
          <a:xfrm>
            <a:off x="7410091" y="3174147"/>
            <a:ext cx="68580" cy="87923"/>
          </a:xfrm>
          <a:custGeom>
            <a:avLst/>
            <a:gdLst/>
            <a:ahLst/>
            <a:cxnLst/>
            <a:rect l="l" t="t" r="r" b="b"/>
            <a:pathLst>
              <a:path w="74295" h="95250">
                <a:moveTo>
                  <a:pt x="74238" y="0"/>
                </a:moveTo>
                <a:lnTo>
                  <a:pt x="61894" y="4109"/>
                </a:lnTo>
                <a:lnTo>
                  <a:pt x="45263" y="8218"/>
                </a:lnTo>
                <a:lnTo>
                  <a:pt x="32918" y="16437"/>
                </a:lnTo>
                <a:lnTo>
                  <a:pt x="20574" y="28937"/>
                </a:lnTo>
                <a:lnTo>
                  <a:pt x="12344" y="41265"/>
                </a:lnTo>
                <a:lnTo>
                  <a:pt x="4114" y="57702"/>
                </a:lnTo>
                <a:lnTo>
                  <a:pt x="0" y="74140"/>
                </a:lnTo>
                <a:lnTo>
                  <a:pt x="0" y="94858"/>
                </a:lnTo>
              </a:path>
            </a:pathLst>
          </a:custGeom>
          <a:ln w="16503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6" name="object 66"/>
          <p:cNvSpPr/>
          <p:nvPr/>
        </p:nvSpPr>
        <p:spPr>
          <a:xfrm>
            <a:off x="7478619" y="3174147"/>
            <a:ext cx="34583" cy="31066"/>
          </a:xfrm>
          <a:custGeom>
            <a:avLst/>
            <a:gdLst/>
            <a:ahLst/>
            <a:cxnLst/>
            <a:rect l="l" t="t" r="r" b="b"/>
            <a:pathLst>
              <a:path w="37465" h="33655">
                <a:moveTo>
                  <a:pt x="37033" y="33046"/>
                </a:moveTo>
                <a:lnTo>
                  <a:pt x="32918" y="20547"/>
                </a:lnTo>
                <a:lnTo>
                  <a:pt x="24689" y="12328"/>
                </a:lnTo>
                <a:lnTo>
                  <a:pt x="16459" y="4109"/>
                </a:lnTo>
                <a:lnTo>
                  <a:pt x="4114" y="0"/>
                </a:lnTo>
                <a:lnTo>
                  <a:pt x="0" y="0"/>
                </a:lnTo>
              </a:path>
            </a:pathLst>
          </a:custGeom>
          <a:ln w="16500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7" name="object 67"/>
          <p:cNvSpPr/>
          <p:nvPr/>
        </p:nvSpPr>
        <p:spPr>
          <a:xfrm>
            <a:off x="7478619" y="3204652"/>
            <a:ext cx="34583" cy="26962"/>
          </a:xfrm>
          <a:custGeom>
            <a:avLst/>
            <a:gdLst/>
            <a:ahLst/>
            <a:cxnLst/>
            <a:rect l="l" t="t" r="r" b="b"/>
            <a:pathLst>
              <a:path w="37465" h="29210">
                <a:moveTo>
                  <a:pt x="0" y="28765"/>
                </a:moveTo>
                <a:lnTo>
                  <a:pt x="4114" y="28765"/>
                </a:lnTo>
                <a:lnTo>
                  <a:pt x="16459" y="28765"/>
                </a:lnTo>
                <a:lnTo>
                  <a:pt x="24689" y="20547"/>
                </a:lnTo>
                <a:lnTo>
                  <a:pt x="32918" y="12328"/>
                </a:lnTo>
                <a:lnTo>
                  <a:pt x="37033" y="0"/>
                </a:lnTo>
              </a:path>
            </a:pathLst>
          </a:custGeom>
          <a:ln w="16498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8" name="object 68"/>
          <p:cNvSpPr/>
          <p:nvPr/>
        </p:nvSpPr>
        <p:spPr>
          <a:xfrm>
            <a:off x="7410091" y="3143643"/>
            <a:ext cx="68580" cy="87923"/>
          </a:xfrm>
          <a:custGeom>
            <a:avLst/>
            <a:gdLst/>
            <a:ahLst/>
            <a:cxnLst/>
            <a:rect l="l" t="t" r="r" b="b"/>
            <a:pathLst>
              <a:path w="74295" h="95250">
                <a:moveTo>
                  <a:pt x="0" y="0"/>
                </a:moveTo>
                <a:lnTo>
                  <a:pt x="0" y="4280"/>
                </a:lnTo>
                <a:lnTo>
                  <a:pt x="0" y="20718"/>
                </a:lnTo>
                <a:lnTo>
                  <a:pt x="4114" y="37155"/>
                </a:lnTo>
                <a:lnTo>
                  <a:pt x="12344" y="53593"/>
                </a:lnTo>
                <a:lnTo>
                  <a:pt x="20574" y="70202"/>
                </a:lnTo>
                <a:lnTo>
                  <a:pt x="32918" y="78421"/>
                </a:lnTo>
                <a:lnTo>
                  <a:pt x="45263" y="90749"/>
                </a:lnTo>
                <a:lnTo>
                  <a:pt x="61894" y="94858"/>
                </a:lnTo>
                <a:lnTo>
                  <a:pt x="74238" y="94858"/>
                </a:lnTo>
              </a:path>
            </a:pathLst>
          </a:custGeom>
          <a:ln w="16503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9" name="object 69"/>
          <p:cNvSpPr/>
          <p:nvPr/>
        </p:nvSpPr>
        <p:spPr>
          <a:xfrm>
            <a:off x="7410090" y="3075206"/>
            <a:ext cx="45720" cy="68580"/>
          </a:xfrm>
          <a:custGeom>
            <a:avLst/>
            <a:gdLst/>
            <a:ahLst/>
            <a:cxnLst/>
            <a:rect l="l" t="t" r="r" b="b"/>
            <a:pathLst>
              <a:path w="49529" h="74294">
                <a:moveTo>
                  <a:pt x="49378" y="0"/>
                </a:moveTo>
                <a:lnTo>
                  <a:pt x="41148" y="0"/>
                </a:lnTo>
                <a:lnTo>
                  <a:pt x="28803" y="4109"/>
                </a:lnTo>
                <a:lnTo>
                  <a:pt x="20574" y="12328"/>
                </a:lnTo>
                <a:lnTo>
                  <a:pt x="12344" y="20547"/>
                </a:lnTo>
                <a:lnTo>
                  <a:pt x="8229" y="33046"/>
                </a:lnTo>
                <a:lnTo>
                  <a:pt x="4114" y="45374"/>
                </a:lnTo>
                <a:lnTo>
                  <a:pt x="0" y="61812"/>
                </a:lnTo>
                <a:lnTo>
                  <a:pt x="0" y="74140"/>
                </a:lnTo>
              </a:path>
            </a:pathLst>
          </a:custGeom>
          <a:ln w="16505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0" name="object 70"/>
          <p:cNvSpPr/>
          <p:nvPr/>
        </p:nvSpPr>
        <p:spPr>
          <a:xfrm>
            <a:off x="7455670" y="3029528"/>
            <a:ext cx="0" cy="45720"/>
          </a:xfrm>
          <a:custGeom>
            <a:avLst/>
            <a:gdLst/>
            <a:ahLst/>
            <a:cxnLst/>
            <a:rect l="l" t="t" r="r" b="b"/>
            <a:pathLst>
              <a:path h="49530">
                <a:moveTo>
                  <a:pt x="0" y="49484"/>
                </a:moveTo>
                <a:lnTo>
                  <a:pt x="0" y="0"/>
                </a:lnTo>
              </a:path>
            </a:pathLst>
          </a:custGeom>
          <a:ln w="16512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1" name="object 71"/>
          <p:cNvSpPr/>
          <p:nvPr/>
        </p:nvSpPr>
        <p:spPr>
          <a:xfrm>
            <a:off x="7410091" y="3410121"/>
            <a:ext cx="68580" cy="91440"/>
          </a:xfrm>
          <a:custGeom>
            <a:avLst/>
            <a:gdLst/>
            <a:ahLst/>
            <a:cxnLst/>
            <a:rect l="l" t="t" r="r" b="b"/>
            <a:pathLst>
              <a:path w="74295" h="99060">
                <a:moveTo>
                  <a:pt x="74238" y="0"/>
                </a:moveTo>
                <a:lnTo>
                  <a:pt x="61894" y="0"/>
                </a:lnTo>
                <a:lnTo>
                  <a:pt x="45263" y="8218"/>
                </a:lnTo>
                <a:lnTo>
                  <a:pt x="12344" y="41265"/>
                </a:lnTo>
                <a:lnTo>
                  <a:pt x="0" y="74140"/>
                </a:lnTo>
                <a:lnTo>
                  <a:pt x="0" y="94858"/>
                </a:lnTo>
                <a:lnTo>
                  <a:pt x="0" y="98968"/>
                </a:lnTo>
              </a:path>
            </a:pathLst>
          </a:custGeom>
          <a:ln w="16504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2" name="object 72"/>
          <p:cNvSpPr/>
          <p:nvPr/>
        </p:nvSpPr>
        <p:spPr>
          <a:xfrm>
            <a:off x="7478619" y="3410121"/>
            <a:ext cx="34583" cy="30480"/>
          </a:xfrm>
          <a:custGeom>
            <a:avLst/>
            <a:gdLst/>
            <a:ahLst/>
            <a:cxnLst/>
            <a:rect l="l" t="t" r="r" b="b"/>
            <a:pathLst>
              <a:path w="37465" h="33020">
                <a:moveTo>
                  <a:pt x="37033" y="32875"/>
                </a:moveTo>
                <a:lnTo>
                  <a:pt x="37033" y="28765"/>
                </a:lnTo>
                <a:lnTo>
                  <a:pt x="32918" y="20547"/>
                </a:lnTo>
                <a:lnTo>
                  <a:pt x="24689" y="8218"/>
                </a:lnTo>
                <a:lnTo>
                  <a:pt x="16459" y="0"/>
                </a:lnTo>
                <a:lnTo>
                  <a:pt x="4114" y="0"/>
                </a:lnTo>
                <a:lnTo>
                  <a:pt x="0" y="0"/>
                </a:lnTo>
              </a:path>
            </a:pathLst>
          </a:custGeom>
          <a:ln w="16499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3" name="object 73"/>
          <p:cNvSpPr/>
          <p:nvPr/>
        </p:nvSpPr>
        <p:spPr>
          <a:xfrm>
            <a:off x="7478619" y="3440469"/>
            <a:ext cx="34583" cy="26962"/>
          </a:xfrm>
          <a:custGeom>
            <a:avLst/>
            <a:gdLst/>
            <a:ahLst/>
            <a:cxnLst/>
            <a:rect l="l" t="t" r="r" b="b"/>
            <a:pathLst>
              <a:path w="37465" h="29210">
                <a:moveTo>
                  <a:pt x="0" y="28937"/>
                </a:moveTo>
                <a:lnTo>
                  <a:pt x="4114" y="28937"/>
                </a:lnTo>
                <a:lnTo>
                  <a:pt x="16459" y="28937"/>
                </a:lnTo>
                <a:lnTo>
                  <a:pt x="24689" y="20718"/>
                </a:lnTo>
                <a:lnTo>
                  <a:pt x="32918" y="12499"/>
                </a:lnTo>
                <a:lnTo>
                  <a:pt x="37033" y="0"/>
                </a:lnTo>
              </a:path>
            </a:pathLst>
          </a:custGeom>
          <a:ln w="16498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4" name="object 74"/>
          <p:cNvSpPr/>
          <p:nvPr/>
        </p:nvSpPr>
        <p:spPr>
          <a:xfrm>
            <a:off x="7410090" y="3501477"/>
            <a:ext cx="45720" cy="114300"/>
          </a:xfrm>
          <a:custGeom>
            <a:avLst/>
            <a:gdLst/>
            <a:ahLst/>
            <a:cxnLst/>
            <a:rect l="l" t="t" r="r" b="b"/>
            <a:pathLst>
              <a:path w="49529" h="123825">
                <a:moveTo>
                  <a:pt x="0" y="0"/>
                </a:moveTo>
                <a:lnTo>
                  <a:pt x="0" y="12328"/>
                </a:lnTo>
                <a:lnTo>
                  <a:pt x="4114" y="28765"/>
                </a:lnTo>
                <a:lnTo>
                  <a:pt x="8229" y="41094"/>
                </a:lnTo>
                <a:lnTo>
                  <a:pt x="12344" y="53593"/>
                </a:lnTo>
                <a:lnTo>
                  <a:pt x="20574" y="61812"/>
                </a:lnTo>
                <a:lnTo>
                  <a:pt x="28803" y="70031"/>
                </a:lnTo>
                <a:lnTo>
                  <a:pt x="41148" y="74140"/>
                </a:lnTo>
                <a:lnTo>
                  <a:pt x="49378" y="74140"/>
                </a:lnTo>
                <a:lnTo>
                  <a:pt x="49378" y="123624"/>
                </a:lnTo>
              </a:path>
            </a:pathLst>
          </a:custGeom>
          <a:ln w="16509">
            <a:solidFill>
              <a:srgbClr val="0092DD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5" name="object 75"/>
          <p:cNvSpPr/>
          <p:nvPr/>
        </p:nvSpPr>
        <p:spPr>
          <a:xfrm>
            <a:off x="7455670" y="2789761"/>
            <a:ext cx="0" cy="232703"/>
          </a:xfrm>
          <a:custGeom>
            <a:avLst/>
            <a:gdLst/>
            <a:ahLst/>
            <a:cxnLst/>
            <a:rect l="l" t="t" r="r" b="b"/>
            <a:pathLst>
              <a:path h="252094">
                <a:moveTo>
                  <a:pt x="0" y="0"/>
                </a:moveTo>
                <a:lnTo>
                  <a:pt x="0" y="251529"/>
                </a:lnTo>
              </a:path>
            </a:pathLst>
          </a:custGeom>
          <a:ln w="16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6" name="object 76"/>
          <p:cNvSpPr/>
          <p:nvPr/>
        </p:nvSpPr>
        <p:spPr>
          <a:xfrm>
            <a:off x="6478535" y="4053212"/>
            <a:ext cx="186323" cy="18647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7" name="object 77"/>
          <p:cNvSpPr/>
          <p:nvPr/>
        </p:nvSpPr>
        <p:spPr>
          <a:xfrm>
            <a:off x="6839756" y="3204652"/>
            <a:ext cx="87456" cy="14082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8" name="object 78"/>
          <p:cNvSpPr/>
          <p:nvPr/>
        </p:nvSpPr>
        <p:spPr>
          <a:xfrm>
            <a:off x="6946235" y="3200858"/>
            <a:ext cx="368817" cy="14461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9" name="object 79"/>
          <p:cNvSpPr/>
          <p:nvPr/>
        </p:nvSpPr>
        <p:spPr>
          <a:xfrm>
            <a:off x="6896794" y="3406329"/>
            <a:ext cx="365034" cy="14461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0" name="object 80"/>
          <p:cNvSpPr/>
          <p:nvPr/>
        </p:nvSpPr>
        <p:spPr>
          <a:xfrm>
            <a:off x="7581174" y="3322559"/>
            <a:ext cx="175039" cy="19029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6" name="object 86"/>
          <p:cNvSpPr txBox="1"/>
          <p:nvPr/>
        </p:nvSpPr>
        <p:spPr>
          <a:xfrm>
            <a:off x="242942" y="1191838"/>
            <a:ext cx="8475198" cy="3430249"/>
          </a:xfrm>
          <a:prstGeom prst="rect">
            <a:avLst/>
          </a:prstGeom>
        </p:spPr>
        <p:txBody>
          <a:bodyPr vert="horz" wrap="square" lIns="0" tIns="137746" rIns="0" bIns="0" rtlCol="0">
            <a:spAutoFit/>
          </a:bodyPr>
          <a:lstStyle/>
          <a:p>
            <a:pPr marL="211021">
              <a:spcBef>
                <a:spcPts val="1085"/>
              </a:spcBef>
            </a:pPr>
            <a:r>
              <a:rPr sz="1846" b="1" dirty="0">
                <a:solidFill>
                  <a:srgbClr val="005600"/>
                </a:solidFill>
                <a:latin typeface="Arial"/>
                <a:cs typeface="Arial"/>
              </a:rPr>
              <a:t>Example</a:t>
            </a:r>
            <a:r>
              <a:rPr sz="1846" b="1" spc="-23" dirty="0">
                <a:solidFill>
                  <a:srgbClr val="005600"/>
                </a:solidFill>
                <a:latin typeface="Arial"/>
                <a:cs typeface="Arial"/>
              </a:rPr>
              <a:t> </a:t>
            </a:r>
            <a:r>
              <a:rPr sz="1846" b="1" dirty="0">
                <a:solidFill>
                  <a:srgbClr val="005600"/>
                </a:solidFill>
                <a:latin typeface="Arial"/>
                <a:cs typeface="Arial"/>
              </a:rPr>
              <a:t>6:</a:t>
            </a:r>
            <a:endParaRPr sz="1846" dirty="0">
              <a:latin typeface="Arial"/>
              <a:cs typeface="Arial"/>
            </a:endParaRPr>
          </a:p>
          <a:p>
            <a:pPr marL="428488" marR="63306" indent="-5862">
              <a:lnSpc>
                <a:spcPct val="120000"/>
              </a:lnSpc>
              <a:spcBef>
                <a:spcPts val="549"/>
              </a:spcBef>
            </a:pPr>
            <a:r>
              <a:rPr sz="1846" dirty="0">
                <a:latin typeface="Times New Roman"/>
                <a:cs typeface="Times New Roman"/>
              </a:rPr>
              <a:t>A long shunt compound generator rated </a:t>
            </a:r>
            <a:r>
              <a:rPr sz="1846" spc="-28" dirty="0">
                <a:latin typeface="Times New Roman"/>
                <a:cs typeface="Times New Roman"/>
              </a:rPr>
              <a:t>5-KW, </a:t>
            </a:r>
            <a:r>
              <a:rPr sz="1846" spc="5" dirty="0">
                <a:latin typeface="Times New Roman"/>
                <a:cs typeface="Times New Roman"/>
              </a:rPr>
              <a:t>125-V </a:t>
            </a:r>
            <a:r>
              <a:rPr sz="1846" dirty="0">
                <a:latin typeface="Times New Roman"/>
                <a:cs typeface="Times New Roman"/>
              </a:rPr>
              <a:t>has an </a:t>
            </a:r>
            <a:r>
              <a:rPr sz="1846" spc="-5" dirty="0">
                <a:latin typeface="Times New Roman"/>
                <a:cs typeface="Times New Roman"/>
              </a:rPr>
              <a:t>efficiency </a:t>
            </a:r>
            <a:r>
              <a:rPr sz="1846" dirty="0">
                <a:latin typeface="Times New Roman"/>
                <a:cs typeface="Times New Roman"/>
              </a:rPr>
              <a:t>of </a:t>
            </a:r>
            <a:r>
              <a:rPr sz="1846" spc="5" dirty="0">
                <a:latin typeface="Times New Roman"/>
                <a:cs typeface="Times New Roman"/>
              </a:rPr>
              <a:t>80%  </a:t>
            </a:r>
            <a:r>
              <a:rPr sz="1846" dirty="0">
                <a:latin typeface="Times New Roman"/>
                <a:cs typeface="Times New Roman"/>
              </a:rPr>
              <a:t>when supplying rated load. If R</a:t>
            </a:r>
            <a:r>
              <a:rPr baseline="-21367" dirty="0">
                <a:latin typeface="Times New Roman"/>
                <a:cs typeface="Times New Roman"/>
              </a:rPr>
              <a:t>f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dirty="0">
                <a:latin typeface="Arial"/>
                <a:cs typeface="Arial"/>
              </a:rPr>
              <a:t>125 </a:t>
            </a:r>
            <a:r>
              <a:rPr sz="1846" dirty="0">
                <a:latin typeface="Symbol"/>
                <a:cs typeface="Symbol"/>
              </a:rPr>
              <a:t></a:t>
            </a:r>
            <a:r>
              <a:rPr sz="1846" dirty="0">
                <a:latin typeface="Times New Roman"/>
                <a:cs typeface="Times New Roman"/>
              </a:rPr>
              <a:t> , </a:t>
            </a:r>
            <a:r>
              <a:rPr sz="1846" spc="5" dirty="0">
                <a:latin typeface="Times New Roman"/>
                <a:cs typeface="Times New Roman"/>
              </a:rPr>
              <a:t>R</a:t>
            </a:r>
            <a:r>
              <a:rPr spc="6" baseline="-21367" dirty="0">
                <a:latin typeface="Times New Roman"/>
                <a:cs typeface="Times New Roman"/>
              </a:rPr>
              <a:t>a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dirty="0">
                <a:latin typeface="Arial"/>
                <a:cs typeface="Arial"/>
              </a:rPr>
              <a:t>0.2 </a:t>
            </a:r>
            <a:r>
              <a:rPr sz="1846" spc="-5" dirty="0">
                <a:latin typeface="Symbol"/>
                <a:cs typeface="Symbol"/>
              </a:rPr>
              <a:t></a:t>
            </a:r>
            <a:r>
              <a:rPr sz="1846" spc="-5" dirty="0">
                <a:latin typeface="Times New Roman"/>
                <a:cs typeface="Times New Roman"/>
              </a:rPr>
              <a:t>, </a:t>
            </a:r>
            <a:r>
              <a:rPr sz="1846" spc="5" dirty="0">
                <a:latin typeface="Times New Roman"/>
                <a:cs typeface="Times New Roman"/>
              </a:rPr>
              <a:t>and R</a:t>
            </a:r>
            <a:r>
              <a:rPr spc="6" baseline="-21367" dirty="0">
                <a:latin typeface="Times New Roman"/>
                <a:cs typeface="Times New Roman"/>
              </a:rPr>
              <a:t>s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dirty="0">
                <a:latin typeface="Arial"/>
                <a:cs typeface="Arial"/>
              </a:rPr>
              <a:t>0.05 </a:t>
            </a:r>
            <a:r>
              <a:rPr sz="1846" spc="-5" dirty="0">
                <a:latin typeface="Symbol"/>
                <a:cs typeface="Symbol"/>
              </a:rPr>
              <a:t></a:t>
            </a:r>
            <a:r>
              <a:rPr sz="1846" spc="-5" dirty="0">
                <a:latin typeface="Times New Roman"/>
                <a:cs typeface="Times New Roman"/>
              </a:rPr>
              <a:t>, </a:t>
            </a:r>
            <a:r>
              <a:rPr sz="1846" dirty="0">
                <a:latin typeface="Times New Roman"/>
                <a:cs typeface="Times New Roman"/>
              </a:rPr>
              <a:t>find at </a:t>
            </a:r>
            <a:r>
              <a:rPr sz="1846" spc="-5" dirty="0">
                <a:latin typeface="Times New Roman"/>
                <a:cs typeface="Times New Roman"/>
              </a:rPr>
              <a:t>full-  </a:t>
            </a:r>
            <a:r>
              <a:rPr sz="1846" dirty="0">
                <a:latin typeface="Times New Roman"/>
                <a:cs typeface="Times New Roman"/>
              </a:rPr>
              <a:t>load:</a:t>
            </a:r>
          </a:p>
          <a:p>
            <a:pPr marL="46893">
              <a:lnSpc>
                <a:spcPts val="1948"/>
              </a:lnSpc>
              <a:spcBef>
                <a:spcPts val="369"/>
              </a:spcBef>
            </a:pPr>
            <a:r>
              <a:rPr sz="1662" b="1" dirty="0">
                <a:latin typeface="Arial"/>
                <a:cs typeface="Arial"/>
              </a:rPr>
              <a:t>Sol.</a:t>
            </a:r>
            <a:endParaRPr sz="1662" dirty="0">
              <a:latin typeface="Arial"/>
              <a:cs typeface="Arial"/>
            </a:endParaRPr>
          </a:p>
          <a:p>
            <a:pPr marL="736228" indent="-253225">
              <a:lnSpc>
                <a:spcPts val="2169"/>
              </a:lnSpc>
              <a:buFont typeface="Times New Roman"/>
              <a:buAutoNum type="alphaLcParenR" startAt="4"/>
              <a:tabLst>
                <a:tab pos="736228" algn="l"/>
              </a:tabLst>
            </a:pPr>
            <a:r>
              <a:rPr sz="1846" b="1" dirty="0">
                <a:latin typeface="Times New Roman"/>
                <a:cs typeface="Times New Roman"/>
              </a:rPr>
              <a:t>The copper</a:t>
            </a:r>
            <a:r>
              <a:rPr sz="1846" b="1" spc="-60" dirty="0">
                <a:latin typeface="Times New Roman"/>
                <a:cs typeface="Times New Roman"/>
              </a:rPr>
              <a:t> </a:t>
            </a:r>
            <a:r>
              <a:rPr sz="1846" b="1" dirty="0">
                <a:latin typeface="Times New Roman"/>
                <a:cs typeface="Times New Roman"/>
              </a:rPr>
              <a:t>loss:</a:t>
            </a:r>
            <a:endParaRPr sz="1846" dirty="0">
              <a:latin typeface="Times New Roman"/>
              <a:cs typeface="Times New Roman"/>
            </a:endParaRPr>
          </a:p>
          <a:p>
            <a:pPr marL="655923">
              <a:lnSpc>
                <a:spcPts val="2137"/>
              </a:lnSpc>
              <a:spcBef>
                <a:spcPts val="609"/>
              </a:spcBef>
              <a:tabLst>
                <a:tab pos="2515249" algn="l"/>
                <a:tab pos="3001769" algn="l"/>
              </a:tabLst>
            </a:pPr>
            <a:r>
              <a:rPr spc="9" dirty="0">
                <a:latin typeface="Times New Roman"/>
                <a:cs typeface="Times New Roman"/>
              </a:rPr>
              <a:t>P</a:t>
            </a:r>
            <a:r>
              <a:rPr sz="2215" spc="14" baseline="-17361" dirty="0">
                <a:latin typeface="Times New Roman"/>
                <a:cs typeface="Times New Roman"/>
              </a:rPr>
              <a:t>cu  </a:t>
            </a:r>
            <a:r>
              <a:rPr spc="88" dirty="0">
                <a:latin typeface="Symbol"/>
                <a:cs typeface="Symbol"/>
              </a:rPr>
              <a:t></a:t>
            </a:r>
            <a:r>
              <a:rPr spc="88" dirty="0">
                <a:latin typeface="Times New Roman"/>
                <a:cs typeface="Times New Roman"/>
              </a:rPr>
              <a:t> </a:t>
            </a:r>
            <a:r>
              <a:rPr spc="148" dirty="0">
                <a:latin typeface="Times New Roman"/>
                <a:cs typeface="Times New Roman"/>
              </a:rPr>
              <a:t>R</a:t>
            </a:r>
            <a:r>
              <a:rPr sz="2215" spc="222" baseline="-17361" dirty="0">
                <a:latin typeface="Times New Roman"/>
                <a:cs typeface="Times New Roman"/>
              </a:rPr>
              <a:t>f  </a:t>
            </a:r>
            <a:r>
              <a:rPr spc="92" dirty="0">
                <a:latin typeface="Times New Roman"/>
                <a:cs typeface="Times New Roman"/>
              </a:rPr>
              <a:t>I</a:t>
            </a:r>
            <a:r>
              <a:rPr sz="2215" spc="138" baseline="29513" dirty="0">
                <a:latin typeface="Times New Roman"/>
                <a:cs typeface="Times New Roman"/>
              </a:rPr>
              <a:t>2</a:t>
            </a:r>
            <a:r>
              <a:rPr sz="2215" spc="-256" baseline="29513" dirty="0">
                <a:latin typeface="Times New Roman"/>
                <a:cs typeface="Times New Roman"/>
              </a:rPr>
              <a:t> </a:t>
            </a:r>
            <a:r>
              <a:rPr spc="88" dirty="0">
                <a:latin typeface="Symbol"/>
                <a:cs typeface="Symbol"/>
              </a:rPr>
              <a:t></a:t>
            </a:r>
            <a:r>
              <a:rPr spc="-23" dirty="0">
                <a:latin typeface="Times New Roman"/>
                <a:cs typeface="Times New Roman"/>
              </a:rPr>
              <a:t> </a:t>
            </a:r>
            <a:r>
              <a:rPr sz="3600" spc="76" baseline="-3205" dirty="0">
                <a:latin typeface="Symbol"/>
                <a:cs typeface="Symbol"/>
              </a:rPr>
              <a:t></a:t>
            </a:r>
            <a:r>
              <a:rPr spc="51" dirty="0">
                <a:latin typeface="Times New Roman"/>
                <a:cs typeface="Times New Roman"/>
              </a:rPr>
              <a:t>R	</a:t>
            </a:r>
            <a:r>
              <a:rPr spc="88" dirty="0">
                <a:latin typeface="Symbol"/>
                <a:cs typeface="Symbol"/>
              </a:rPr>
              <a:t></a:t>
            </a:r>
            <a:r>
              <a:rPr spc="-92" dirty="0">
                <a:latin typeface="Times New Roman"/>
                <a:cs typeface="Times New Roman"/>
              </a:rPr>
              <a:t> </a:t>
            </a:r>
            <a:r>
              <a:rPr spc="105" dirty="0">
                <a:latin typeface="Times New Roman"/>
                <a:cs typeface="Times New Roman"/>
              </a:rPr>
              <a:t>R	</a:t>
            </a:r>
            <a:r>
              <a:rPr sz="3600" spc="-234" baseline="-3205" dirty="0">
                <a:latin typeface="Symbol"/>
                <a:cs typeface="Symbol"/>
              </a:rPr>
              <a:t></a:t>
            </a:r>
            <a:r>
              <a:rPr sz="3600" spc="-685" baseline="-3205" dirty="0">
                <a:latin typeface="Times New Roman"/>
                <a:cs typeface="Times New Roman"/>
              </a:rPr>
              <a:t> </a:t>
            </a:r>
            <a:r>
              <a:rPr spc="97" dirty="0">
                <a:latin typeface="Times New Roman"/>
                <a:cs typeface="Times New Roman"/>
              </a:rPr>
              <a:t>I</a:t>
            </a:r>
            <a:r>
              <a:rPr sz="2215" spc="145" baseline="29513" dirty="0">
                <a:latin typeface="Times New Roman"/>
                <a:cs typeface="Times New Roman"/>
              </a:rPr>
              <a:t>2</a:t>
            </a:r>
            <a:endParaRPr sz="2215" baseline="29513" dirty="0">
              <a:latin typeface="Times New Roman"/>
              <a:cs typeface="Times New Roman"/>
            </a:endParaRPr>
          </a:p>
          <a:p>
            <a:pPr marL="1699302">
              <a:lnSpc>
                <a:spcPts val="1029"/>
              </a:lnSpc>
              <a:tabLst>
                <a:tab pos="2347019" algn="l"/>
                <a:tab pos="2878087" algn="l"/>
                <a:tab pos="3199894" algn="l"/>
              </a:tabLst>
            </a:pPr>
            <a:r>
              <a:rPr sz="1477" spc="51" dirty="0">
                <a:latin typeface="Times New Roman"/>
                <a:cs typeface="Times New Roman"/>
              </a:rPr>
              <a:t>f	</a:t>
            </a:r>
            <a:r>
              <a:rPr sz="1477" spc="69" dirty="0">
                <a:latin typeface="Times New Roman"/>
                <a:cs typeface="Times New Roman"/>
              </a:rPr>
              <a:t>a	</a:t>
            </a:r>
            <a:r>
              <a:rPr sz="1477" spc="60" dirty="0">
                <a:latin typeface="Times New Roman"/>
                <a:cs typeface="Times New Roman"/>
              </a:rPr>
              <a:t>s	</a:t>
            </a:r>
            <a:r>
              <a:rPr sz="1477" spc="69" dirty="0">
                <a:latin typeface="Times New Roman"/>
                <a:cs typeface="Times New Roman"/>
              </a:rPr>
              <a:t>a</a:t>
            </a:r>
            <a:endParaRPr sz="1477" dirty="0">
              <a:latin typeface="Times New Roman"/>
              <a:cs typeface="Times New Roman"/>
            </a:endParaRPr>
          </a:p>
          <a:p>
            <a:pPr marL="657095">
              <a:spcBef>
                <a:spcPts val="941"/>
              </a:spcBef>
            </a:pPr>
            <a:r>
              <a:rPr spc="14" dirty="0">
                <a:latin typeface="Times New Roman"/>
                <a:cs typeface="Times New Roman"/>
              </a:rPr>
              <a:t>P</a:t>
            </a:r>
            <a:r>
              <a:rPr sz="2285" spc="20" baseline="-16835" dirty="0">
                <a:latin typeface="Times New Roman"/>
                <a:cs typeface="Times New Roman"/>
              </a:rPr>
              <a:t>cu</a:t>
            </a:r>
            <a:r>
              <a:rPr sz="2285" spc="505" baseline="-16835" dirty="0">
                <a:latin typeface="Times New Roman"/>
                <a:cs typeface="Times New Roman"/>
              </a:rPr>
              <a:t> </a:t>
            </a:r>
            <a:r>
              <a:rPr spc="115" dirty="0">
                <a:latin typeface="Symbol"/>
                <a:cs typeface="Symbol"/>
              </a:rPr>
              <a:t></a:t>
            </a:r>
            <a:r>
              <a:rPr spc="-208" dirty="0">
                <a:latin typeface="Times New Roman"/>
                <a:cs typeface="Times New Roman"/>
              </a:rPr>
              <a:t> </a:t>
            </a:r>
            <a:r>
              <a:rPr spc="65" dirty="0">
                <a:latin typeface="Times New Roman"/>
                <a:cs typeface="Times New Roman"/>
              </a:rPr>
              <a:t>125x1</a:t>
            </a:r>
            <a:r>
              <a:rPr sz="2285" spc="96" baseline="30303" dirty="0">
                <a:latin typeface="Times New Roman"/>
                <a:cs typeface="Times New Roman"/>
              </a:rPr>
              <a:t>2</a:t>
            </a:r>
            <a:r>
              <a:rPr sz="2285" spc="193" baseline="30303" dirty="0">
                <a:latin typeface="Times New Roman"/>
                <a:cs typeface="Times New Roman"/>
              </a:rPr>
              <a:t> </a:t>
            </a:r>
            <a:r>
              <a:rPr spc="115" dirty="0">
                <a:latin typeface="Symbol"/>
                <a:cs typeface="Symbol"/>
              </a:rPr>
              <a:t></a:t>
            </a:r>
            <a:r>
              <a:rPr spc="-115" dirty="0">
                <a:latin typeface="Times New Roman"/>
                <a:cs typeface="Times New Roman"/>
              </a:rPr>
              <a:t> </a:t>
            </a:r>
            <a:r>
              <a:rPr spc="83" dirty="0">
                <a:latin typeface="Times New Roman"/>
                <a:cs typeface="Times New Roman"/>
              </a:rPr>
              <a:t>(0.2</a:t>
            </a:r>
            <a:r>
              <a:rPr spc="-143" dirty="0">
                <a:latin typeface="Times New Roman"/>
                <a:cs typeface="Times New Roman"/>
              </a:rPr>
              <a:t> </a:t>
            </a:r>
            <a:r>
              <a:rPr spc="115" dirty="0">
                <a:latin typeface="Symbol"/>
                <a:cs typeface="Symbol"/>
              </a:rPr>
              <a:t></a:t>
            </a:r>
            <a:r>
              <a:rPr spc="-115" dirty="0">
                <a:latin typeface="Times New Roman"/>
                <a:cs typeface="Times New Roman"/>
              </a:rPr>
              <a:t> </a:t>
            </a:r>
            <a:r>
              <a:rPr spc="97" dirty="0">
                <a:latin typeface="Times New Roman"/>
                <a:cs typeface="Times New Roman"/>
              </a:rPr>
              <a:t>0.05)x41</a:t>
            </a:r>
            <a:r>
              <a:rPr sz="2285" spc="145" baseline="30303" dirty="0">
                <a:latin typeface="Times New Roman"/>
                <a:cs typeface="Times New Roman"/>
              </a:rPr>
              <a:t>2</a:t>
            </a:r>
            <a:r>
              <a:rPr sz="2285" spc="374" baseline="30303" dirty="0">
                <a:latin typeface="Times New Roman"/>
                <a:cs typeface="Times New Roman"/>
              </a:rPr>
              <a:t> </a:t>
            </a:r>
            <a:r>
              <a:rPr spc="115" dirty="0">
                <a:latin typeface="Symbol"/>
                <a:cs typeface="Symbol"/>
              </a:rPr>
              <a:t>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92" dirty="0">
                <a:latin typeface="Times New Roman"/>
                <a:cs typeface="Times New Roman"/>
              </a:rPr>
              <a:t>545.25</a:t>
            </a:r>
            <a:r>
              <a:rPr spc="-211" dirty="0">
                <a:latin typeface="Times New Roman"/>
                <a:cs typeface="Times New Roman"/>
              </a:rPr>
              <a:t> </a:t>
            </a:r>
            <a:r>
              <a:rPr spc="194" dirty="0">
                <a:latin typeface="Times New Roman"/>
                <a:cs typeface="Times New Roman"/>
              </a:rPr>
              <a:t>W</a:t>
            </a:r>
            <a:endParaRPr dirty="0">
              <a:latin typeface="Times New Roman"/>
              <a:cs typeface="Times New Roman"/>
            </a:endParaRPr>
          </a:p>
          <a:p>
            <a:pPr marL="782535" indent="-300118">
              <a:spcBef>
                <a:spcPts val="1486"/>
              </a:spcBef>
              <a:buFont typeface="Times New Roman"/>
              <a:buAutoNum type="alphaLcParenR" startAt="5"/>
              <a:tabLst>
                <a:tab pos="782535" algn="l"/>
                <a:tab pos="783121" algn="l"/>
              </a:tabLst>
            </a:pPr>
            <a:r>
              <a:rPr sz="1846" b="1" dirty="0">
                <a:latin typeface="Times New Roman"/>
                <a:cs typeface="Times New Roman"/>
              </a:rPr>
              <a:t>The stray power</a:t>
            </a:r>
            <a:r>
              <a:rPr sz="1846" b="1" spc="-83" dirty="0">
                <a:latin typeface="Times New Roman"/>
                <a:cs typeface="Times New Roman"/>
              </a:rPr>
              <a:t> </a:t>
            </a:r>
            <a:r>
              <a:rPr sz="1846" b="1" dirty="0">
                <a:latin typeface="Times New Roman"/>
                <a:cs typeface="Times New Roman"/>
              </a:rPr>
              <a:t>loss:</a:t>
            </a:r>
            <a:endParaRPr sz="1846" dirty="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5508908" y="5511019"/>
            <a:ext cx="3473313" cy="55007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8" name="object 88"/>
          <p:cNvSpPr/>
          <p:nvPr/>
        </p:nvSpPr>
        <p:spPr>
          <a:xfrm>
            <a:off x="5548297" y="5646985"/>
            <a:ext cx="3161127" cy="240323"/>
          </a:xfrm>
          <a:custGeom>
            <a:avLst/>
            <a:gdLst/>
            <a:ahLst/>
            <a:cxnLst/>
            <a:rect l="l" t="t" r="r" b="b"/>
            <a:pathLst>
              <a:path w="3424554" h="260350">
                <a:moveTo>
                  <a:pt x="3309424" y="130070"/>
                </a:moveTo>
                <a:lnTo>
                  <a:pt x="3178555" y="206410"/>
                </a:lnTo>
                <a:lnTo>
                  <a:pt x="3169963" y="214051"/>
                </a:lnTo>
                <a:lnTo>
                  <a:pt x="3165157" y="224047"/>
                </a:lnTo>
                <a:lnTo>
                  <a:pt x="3164447" y="235124"/>
                </a:lnTo>
                <a:lnTo>
                  <a:pt x="3168142" y="246008"/>
                </a:lnTo>
                <a:lnTo>
                  <a:pt x="3175815" y="254593"/>
                </a:lnTo>
                <a:lnTo>
                  <a:pt x="3185810" y="259416"/>
                </a:lnTo>
                <a:lnTo>
                  <a:pt x="3196877" y="260139"/>
                </a:lnTo>
                <a:lnTo>
                  <a:pt x="3207766" y="256422"/>
                </a:lnTo>
                <a:lnTo>
                  <a:pt x="3374775" y="159026"/>
                </a:lnTo>
                <a:lnTo>
                  <a:pt x="3366897" y="159026"/>
                </a:lnTo>
                <a:lnTo>
                  <a:pt x="3366897" y="155076"/>
                </a:lnTo>
                <a:lnTo>
                  <a:pt x="3352292" y="155076"/>
                </a:lnTo>
                <a:lnTo>
                  <a:pt x="3309424" y="130070"/>
                </a:lnTo>
                <a:close/>
              </a:path>
              <a:path w="3424554" h="260350">
                <a:moveTo>
                  <a:pt x="3259785" y="101114"/>
                </a:moveTo>
                <a:lnTo>
                  <a:pt x="0" y="101114"/>
                </a:lnTo>
                <a:lnTo>
                  <a:pt x="0" y="159026"/>
                </a:lnTo>
                <a:lnTo>
                  <a:pt x="3259785" y="159026"/>
                </a:lnTo>
                <a:lnTo>
                  <a:pt x="3309424" y="130070"/>
                </a:lnTo>
                <a:lnTo>
                  <a:pt x="3259785" y="101114"/>
                </a:lnTo>
                <a:close/>
              </a:path>
              <a:path w="3424554" h="260350">
                <a:moveTo>
                  <a:pt x="3374775" y="101114"/>
                </a:moveTo>
                <a:lnTo>
                  <a:pt x="3366897" y="101114"/>
                </a:lnTo>
                <a:lnTo>
                  <a:pt x="3366897" y="159026"/>
                </a:lnTo>
                <a:lnTo>
                  <a:pt x="3374775" y="159026"/>
                </a:lnTo>
                <a:lnTo>
                  <a:pt x="3424428" y="130070"/>
                </a:lnTo>
                <a:lnTo>
                  <a:pt x="3374775" y="101114"/>
                </a:lnTo>
                <a:close/>
              </a:path>
              <a:path w="3424554" h="260350">
                <a:moveTo>
                  <a:pt x="3352292" y="105064"/>
                </a:moveTo>
                <a:lnTo>
                  <a:pt x="3309424" y="130070"/>
                </a:lnTo>
                <a:lnTo>
                  <a:pt x="3352292" y="155076"/>
                </a:lnTo>
                <a:lnTo>
                  <a:pt x="3352292" y="105064"/>
                </a:lnTo>
                <a:close/>
              </a:path>
              <a:path w="3424554" h="260350">
                <a:moveTo>
                  <a:pt x="3366897" y="105064"/>
                </a:moveTo>
                <a:lnTo>
                  <a:pt x="3352292" y="105064"/>
                </a:lnTo>
                <a:lnTo>
                  <a:pt x="3352292" y="155076"/>
                </a:lnTo>
                <a:lnTo>
                  <a:pt x="3366897" y="155076"/>
                </a:lnTo>
                <a:lnTo>
                  <a:pt x="3366897" y="105064"/>
                </a:lnTo>
                <a:close/>
              </a:path>
              <a:path w="3424554" h="260350">
                <a:moveTo>
                  <a:pt x="3196877" y="0"/>
                </a:moveTo>
                <a:lnTo>
                  <a:pt x="3185810" y="719"/>
                </a:lnTo>
                <a:lnTo>
                  <a:pt x="3175815" y="5541"/>
                </a:lnTo>
                <a:lnTo>
                  <a:pt x="3168142" y="14132"/>
                </a:lnTo>
                <a:lnTo>
                  <a:pt x="3164447" y="25016"/>
                </a:lnTo>
                <a:lnTo>
                  <a:pt x="3165157" y="36093"/>
                </a:lnTo>
                <a:lnTo>
                  <a:pt x="3169963" y="46089"/>
                </a:lnTo>
                <a:lnTo>
                  <a:pt x="3178555" y="53730"/>
                </a:lnTo>
                <a:lnTo>
                  <a:pt x="3309424" y="130070"/>
                </a:lnTo>
                <a:lnTo>
                  <a:pt x="3352292" y="105064"/>
                </a:lnTo>
                <a:lnTo>
                  <a:pt x="3366897" y="105064"/>
                </a:lnTo>
                <a:lnTo>
                  <a:pt x="3366897" y="101114"/>
                </a:lnTo>
                <a:lnTo>
                  <a:pt x="3374775" y="101114"/>
                </a:lnTo>
                <a:lnTo>
                  <a:pt x="3207766" y="3718"/>
                </a:lnTo>
                <a:lnTo>
                  <a:pt x="31968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9" name="object 89"/>
          <p:cNvSpPr txBox="1"/>
          <p:nvPr/>
        </p:nvSpPr>
        <p:spPr>
          <a:xfrm>
            <a:off x="8495244" y="5408699"/>
            <a:ext cx="291905" cy="295890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35170">
              <a:spcBef>
                <a:spcPts val="92"/>
              </a:spcBef>
            </a:pPr>
            <a:r>
              <a:rPr sz="1846" b="1" spc="5" dirty="0">
                <a:latin typeface="Times New Roman"/>
                <a:cs typeface="Times New Roman"/>
              </a:rPr>
              <a:t>P</a:t>
            </a:r>
            <a:r>
              <a:rPr b="1" spc="6" baseline="-21367" dirty="0">
                <a:latin typeface="Times New Roman"/>
                <a:cs typeface="Times New Roman"/>
              </a:rPr>
              <a:t>o</a:t>
            </a:r>
            <a:endParaRPr baseline="-21367" dirty="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184157" y="5740322"/>
            <a:ext cx="514913" cy="67947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1" name="object 91"/>
          <p:cNvSpPr/>
          <p:nvPr/>
        </p:nvSpPr>
        <p:spPr>
          <a:xfrm>
            <a:off x="6224132" y="5761177"/>
            <a:ext cx="334108" cy="499403"/>
          </a:xfrm>
          <a:custGeom>
            <a:avLst/>
            <a:gdLst/>
            <a:ahLst/>
            <a:cxnLst/>
            <a:rect l="l" t="t" r="r" b="b"/>
            <a:pathLst>
              <a:path w="361950" h="541020">
                <a:moveTo>
                  <a:pt x="266319" y="464286"/>
                </a:moveTo>
                <a:lnTo>
                  <a:pt x="258572" y="466902"/>
                </a:lnTo>
                <a:lnTo>
                  <a:pt x="252222" y="479717"/>
                </a:lnTo>
                <a:lnTo>
                  <a:pt x="254762" y="487489"/>
                </a:lnTo>
                <a:lnTo>
                  <a:pt x="361696" y="540575"/>
                </a:lnTo>
                <a:lnTo>
                  <a:pt x="360914" y="526211"/>
                </a:lnTo>
                <a:lnTo>
                  <a:pt x="336677" y="526211"/>
                </a:lnTo>
                <a:lnTo>
                  <a:pt x="310345" y="486170"/>
                </a:lnTo>
                <a:lnTo>
                  <a:pt x="266319" y="464286"/>
                </a:lnTo>
                <a:close/>
              </a:path>
              <a:path w="361950" h="541020">
                <a:moveTo>
                  <a:pt x="310345" y="486170"/>
                </a:moveTo>
                <a:lnTo>
                  <a:pt x="336677" y="526211"/>
                </a:lnTo>
                <a:lnTo>
                  <a:pt x="346479" y="519785"/>
                </a:lnTo>
                <a:lnTo>
                  <a:pt x="334645" y="519785"/>
                </a:lnTo>
                <a:lnTo>
                  <a:pt x="333455" y="497638"/>
                </a:lnTo>
                <a:lnTo>
                  <a:pt x="310345" y="486170"/>
                </a:lnTo>
                <a:close/>
              </a:path>
              <a:path w="361950" h="541020">
                <a:moveTo>
                  <a:pt x="349123" y="415925"/>
                </a:moveTo>
                <a:lnTo>
                  <a:pt x="334899" y="416687"/>
                </a:lnTo>
                <a:lnTo>
                  <a:pt x="329438" y="422795"/>
                </a:lnTo>
                <a:lnTo>
                  <a:pt x="332078" y="471972"/>
                </a:lnTo>
                <a:lnTo>
                  <a:pt x="358394" y="511975"/>
                </a:lnTo>
                <a:lnTo>
                  <a:pt x="336677" y="526211"/>
                </a:lnTo>
                <a:lnTo>
                  <a:pt x="360914" y="526211"/>
                </a:lnTo>
                <a:lnTo>
                  <a:pt x="355219" y="421398"/>
                </a:lnTo>
                <a:lnTo>
                  <a:pt x="349123" y="415925"/>
                </a:lnTo>
                <a:close/>
              </a:path>
              <a:path w="361950" h="541020">
                <a:moveTo>
                  <a:pt x="333455" y="497638"/>
                </a:moveTo>
                <a:lnTo>
                  <a:pt x="334645" y="519785"/>
                </a:lnTo>
                <a:lnTo>
                  <a:pt x="353314" y="507492"/>
                </a:lnTo>
                <a:lnTo>
                  <a:pt x="333455" y="497638"/>
                </a:lnTo>
                <a:close/>
              </a:path>
              <a:path w="361950" h="541020">
                <a:moveTo>
                  <a:pt x="332078" y="471972"/>
                </a:moveTo>
                <a:lnTo>
                  <a:pt x="333455" y="497638"/>
                </a:lnTo>
                <a:lnTo>
                  <a:pt x="353314" y="507492"/>
                </a:lnTo>
                <a:lnTo>
                  <a:pt x="334645" y="519785"/>
                </a:lnTo>
                <a:lnTo>
                  <a:pt x="346479" y="519785"/>
                </a:lnTo>
                <a:lnTo>
                  <a:pt x="358394" y="511975"/>
                </a:lnTo>
                <a:lnTo>
                  <a:pt x="332078" y="471972"/>
                </a:lnTo>
                <a:close/>
              </a:path>
              <a:path w="361950" h="541020">
                <a:moveTo>
                  <a:pt x="21590" y="0"/>
                </a:moveTo>
                <a:lnTo>
                  <a:pt x="0" y="14236"/>
                </a:lnTo>
                <a:lnTo>
                  <a:pt x="310345" y="486170"/>
                </a:lnTo>
                <a:lnTo>
                  <a:pt x="333455" y="497638"/>
                </a:lnTo>
                <a:lnTo>
                  <a:pt x="332078" y="471972"/>
                </a:lnTo>
                <a:lnTo>
                  <a:pt x="2159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2" name="object 92"/>
          <p:cNvSpPr/>
          <p:nvPr/>
        </p:nvSpPr>
        <p:spPr>
          <a:xfrm>
            <a:off x="7569824" y="5740322"/>
            <a:ext cx="514913" cy="67947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3" name="object 93"/>
          <p:cNvSpPr/>
          <p:nvPr/>
        </p:nvSpPr>
        <p:spPr>
          <a:xfrm>
            <a:off x="7609801" y="5761177"/>
            <a:ext cx="334108" cy="499403"/>
          </a:xfrm>
          <a:custGeom>
            <a:avLst/>
            <a:gdLst/>
            <a:ahLst/>
            <a:cxnLst/>
            <a:rect l="l" t="t" r="r" b="b"/>
            <a:pathLst>
              <a:path w="361950" h="541020">
                <a:moveTo>
                  <a:pt x="266319" y="464286"/>
                </a:moveTo>
                <a:lnTo>
                  <a:pt x="258572" y="466902"/>
                </a:lnTo>
                <a:lnTo>
                  <a:pt x="252222" y="479717"/>
                </a:lnTo>
                <a:lnTo>
                  <a:pt x="254762" y="487489"/>
                </a:lnTo>
                <a:lnTo>
                  <a:pt x="361696" y="540575"/>
                </a:lnTo>
                <a:lnTo>
                  <a:pt x="360914" y="526211"/>
                </a:lnTo>
                <a:lnTo>
                  <a:pt x="336676" y="526211"/>
                </a:lnTo>
                <a:lnTo>
                  <a:pt x="310345" y="486170"/>
                </a:lnTo>
                <a:lnTo>
                  <a:pt x="266319" y="464286"/>
                </a:lnTo>
                <a:close/>
              </a:path>
              <a:path w="361950" h="541020">
                <a:moveTo>
                  <a:pt x="310345" y="486170"/>
                </a:moveTo>
                <a:lnTo>
                  <a:pt x="336676" y="526211"/>
                </a:lnTo>
                <a:lnTo>
                  <a:pt x="346479" y="519785"/>
                </a:lnTo>
                <a:lnTo>
                  <a:pt x="334645" y="519785"/>
                </a:lnTo>
                <a:lnTo>
                  <a:pt x="333455" y="497638"/>
                </a:lnTo>
                <a:lnTo>
                  <a:pt x="310345" y="486170"/>
                </a:lnTo>
                <a:close/>
              </a:path>
              <a:path w="361950" h="541020">
                <a:moveTo>
                  <a:pt x="349123" y="415925"/>
                </a:moveTo>
                <a:lnTo>
                  <a:pt x="334899" y="416687"/>
                </a:lnTo>
                <a:lnTo>
                  <a:pt x="329438" y="422795"/>
                </a:lnTo>
                <a:lnTo>
                  <a:pt x="332078" y="471972"/>
                </a:lnTo>
                <a:lnTo>
                  <a:pt x="358394" y="511975"/>
                </a:lnTo>
                <a:lnTo>
                  <a:pt x="336676" y="526211"/>
                </a:lnTo>
                <a:lnTo>
                  <a:pt x="360914" y="526211"/>
                </a:lnTo>
                <a:lnTo>
                  <a:pt x="355219" y="421398"/>
                </a:lnTo>
                <a:lnTo>
                  <a:pt x="349123" y="415925"/>
                </a:lnTo>
                <a:close/>
              </a:path>
              <a:path w="361950" h="541020">
                <a:moveTo>
                  <a:pt x="333455" y="497638"/>
                </a:moveTo>
                <a:lnTo>
                  <a:pt x="334645" y="519785"/>
                </a:lnTo>
                <a:lnTo>
                  <a:pt x="353314" y="507492"/>
                </a:lnTo>
                <a:lnTo>
                  <a:pt x="333455" y="497638"/>
                </a:lnTo>
                <a:close/>
              </a:path>
              <a:path w="361950" h="541020">
                <a:moveTo>
                  <a:pt x="332078" y="471972"/>
                </a:moveTo>
                <a:lnTo>
                  <a:pt x="333455" y="497638"/>
                </a:lnTo>
                <a:lnTo>
                  <a:pt x="353314" y="507492"/>
                </a:lnTo>
                <a:lnTo>
                  <a:pt x="334645" y="519785"/>
                </a:lnTo>
                <a:lnTo>
                  <a:pt x="346479" y="519785"/>
                </a:lnTo>
                <a:lnTo>
                  <a:pt x="358394" y="511975"/>
                </a:lnTo>
                <a:lnTo>
                  <a:pt x="332078" y="471972"/>
                </a:lnTo>
                <a:close/>
              </a:path>
              <a:path w="361950" h="541020">
                <a:moveTo>
                  <a:pt x="21590" y="0"/>
                </a:moveTo>
                <a:lnTo>
                  <a:pt x="0" y="14236"/>
                </a:lnTo>
                <a:lnTo>
                  <a:pt x="310345" y="486170"/>
                </a:lnTo>
                <a:lnTo>
                  <a:pt x="333455" y="497638"/>
                </a:lnTo>
                <a:lnTo>
                  <a:pt x="332078" y="471972"/>
                </a:lnTo>
                <a:lnTo>
                  <a:pt x="2159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4" name="object 94"/>
          <p:cNvSpPr txBox="1"/>
          <p:nvPr/>
        </p:nvSpPr>
        <p:spPr>
          <a:xfrm>
            <a:off x="6544525" y="6076070"/>
            <a:ext cx="326488" cy="295890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35170">
              <a:spcBef>
                <a:spcPts val="92"/>
              </a:spcBef>
            </a:pPr>
            <a:r>
              <a:rPr sz="2769" b="1" baseline="13888" dirty="0">
                <a:latin typeface="Times New Roman"/>
                <a:cs typeface="Times New Roman"/>
              </a:rPr>
              <a:t>P</a:t>
            </a:r>
            <a:r>
              <a:rPr sz="1200" b="1" dirty="0">
                <a:latin typeface="Times New Roman"/>
                <a:cs typeface="Times New Roman"/>
              </a:rPr>
              <a:t>st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7931130" y="6076070"/>
            <a:ext cx="369277" cy="295890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35170">
              <a:spcBef>
                <a:spcPts val="92"/>
              </a:spcBef>
            </a:pPr>
            <a:r>
              <a:rPr sz="2769" b="1" spc="6" baseline="13888" dirty="0">
                <a:latin typeface="Times New Roman"/>
                <a:cs typeface="Times New Roman"/>
              </a:rPr>
              <a:t>P</a:t>
            </a:r>
            <a:r>
              <a:rPr sz="1200" b="1" spc="5" dirty="0">
                <a:latin typeface="Times New Roman"/>
                <a:cs typeface="Times New Roman"/>
              </a:rPr>
              <a:t>cu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704428" y="5466377"/>
            <a:ext cx="526952" cy="295890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35170">
              <a:spcBef>
                <a:spcPts val="92"/>
              </a:spcBef>
            </a:pPr>
            <a:r>
              <a:rPr sz="2769" b="1" spc="14" baseline="13888" dirty="0">
                <a:latin typeface="Times New Roman"/>
                <a:cs typeface="Times New Roman"/>
              </a:rPr>
              <a:t>P</a:t>
            </a:r>
            <a:r>
              <a:rPr sz="1200" b="1" spc="9" dirty="0">
                <a:latin typeface="Times New Roman"/>
                <a:cs typeface="Times New Roman"/>
              </a:rPr>
              <a:t>conv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1557430" y="5063449"/>
            <a:ext cx="253805" cy="0"/>
          </a:xfrm>
          <a:custGeom>
            <a:avLst/>
            <a:gdLst/>
            <a:ahLst/>
            <a:cxnLst/>
            <a:rect l="l" t="t" r="r" b="b"/>
            <a:pathLst>
              <a:path w="274955">
                <a:moveTo>
                  <a:pt x="0" y="0"/>
                </a:moveTo>
                <a:lnTo>
                  <a:pt x="274747" y="0"/>
                </a:lnTo>
              </a:path>
            </a:pathLst>
          </a:custGeom>
          <a:ln w="104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8" name="object 98"/>
          <p:cNvSpPr/>
          <p:nvPr/>
        </p:nvSpPr>
        <p:spPr>
          <a:xfrm>
            <a:off x="3071287" y="5063449"/>
            <a:ext cx="253805" cy="0"/>
          </a:xfrm>
          <a:custGeom>
            <a:avLst/>
            <a:gdLst/>
            <a:ahLst/>
            <a:cxnLst/>
            <a:rect l="l" t="t" r="r" b="b"/>
            <a:pathLst>
              <a:path w="274954">
                <a:moveTo>
                  <a:pt x="0" y="0"/>
                </a:moveTo>
                <a:lnTo>
                  <a:pt x="274747" y="0"/>
                </a:lnTo>
              </a:path>
            </a:pathLst>
          </a:custGeom>
          <a:ln w="104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9" name="object 99"/>
          <p:cNvSpPr/>
          <p:nvPr/>
        </p:nvSpPr>
        <p:spPr>
          <a:xfrm>
            <a:off x="4074894" y="5063449"/>
            <a:ext cx="481231" cy="0"/>
          </a:xfrm>
          <a:custGeom>
            <a:avLst/>
            <a:gdLst/>
            <a:ahLst/>
            <a:cxnLst/>
            <a:rect l="l" t="t" r="r" b="b"/>
            <a:pathLst>
              <a:path w="521335">
                <a:moveTo>
                  <a:pt x="0" y="0"/>
                </a:moveTo>
                <a:lnTo>
                  <a:pt x="520718" y="0"/>
                </a:lnTo>
              </a:path>
            </a:pathLst>
          </a:custGeom>
          <a:ln w="104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00" name="object 100"/>
          <p:cNvSpPr txBox="1"/>
          <p:nvPr/>
        </p:nvSpPr>
        <p:spPr>
          <a:xfrm>
            <a:off x="933603" y="4877543"/>
            <a:ext cx="5159326" cy="1324750"/>
          </a:xfrm>
          <a:prstGeom prst="rect">
            <a:avLst/>
          </a:prstGeom>
        </p:spPr>
        <p:txBody>
          <a:bodyPr vert="horz" wrap="square" lIns="0" tIns="107851" rIns="0" bIns="0" rtlCol="0">
            <a:spAutoFit/>
          </a:bodyPr>
          <a:lstStyle/>
          <a:p>
            <a:pPr marL="662370" marR="51583" indent="-604340">
              <a:lnSpc>
                <a:spcPct val="66100"/>
              </a:lnSpc>
              <a:spcBef>
                <a:spcPts val="848"/>
              </a:spcBef>
              <a:tabLst>
                <a:tab pos="2198718" algn="l"/>
                <a:tab pos="3263200" algn="l"/>
              </a:tabLst>
            </a:pPr>
            <a:r>
              <a:rPr spc="28" dirty="0">
                <a:latin typeface="Times New Roman"/>
                <a:cs typeface="Times New Roman"/>
              </a:rPr>
              <a:t>%</a:t>
            </a:r>
            <a:r>
              <a:rPr spc="28" dirty="0">
                <a:latin typeface="Symbol"/>
                <a:cs typeface="Symbol"/>
              </a:rPr>
              <a:t></a:t>
            </a:r>
            <a:r>
              <a:rPr spc="28" dirty="0">
                <a:latin typeface="Times New Roman"/>
                <a:cs typeface="Times New Roman"/>
              </a:rPr>
              <a:t> </a:t>
            </a:r>
            <a:r>
              <a:rPr spc="14" dirty="0">
                <a:latin typeface="Symbol"/>
                <a:cs typeface="Symbol"/>
              </a:rPr>
              <a:t></a:t>
            </a:r>
            <a:r>
              <a:rPr spc="14" dirty="0">
                <a:latin typeface="Times New Roman"/>
                <a:cs typeface="Times New Roman"/>
              </a:rPr>
              <a:t> </a:t>
            </a:r>
            <a:r>
              <a:rPr sz="2700" spc="-131" baseline="37037" dirty="0">
                <a:latin typeface="Times New Roman"/>
                <a:cs typeface="Times New Roman"/>
              </a:rPr>
              <a:t>P</a:t>
            </a:r>
            <a:r>
              <a:rPr sz="2285" spc="-131" baseline="25252" dirty="0">
                <a:latin typeface="Times New Roman"/>
                <a:cs typeface="Times New Roman"/>
              </a:rPr>
              <a:t>o </a:t>
            </a:r>
            <a:r>
              <a:rPr spc="28" dirty="0">
                <a:latin typeface="Symbol"/>
                <a:cs typeface="Symbol"/>
              </a:rPr>
              <a:t></a:t>
            </a:r>
            <a:r>
              <a:rPr spc="28" dirty="0">
                <a:latin typeface="Times New Roman"/>
                <a:cs typeface="Times New Roman"/>
              </a:rPr>
              <a:t>100 </a:t>
            </a:r>
            <a:r>
              <a:rPr spc="28" dirty="0">
                <a:solidFill>
                  <a:srgbClr val="FF0000"/>
                </a:solidFill>
                <a:latin typeface="Symbol"/>
                <a:cs typeface="Symbol"/>
              </a:rPr>
              <a:t></a:t>
            </a:r>
            <a:r>
              <a:rPr spc="28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pc="-97" dirty="0">
                <a:latin typeface="Times New Roman"/>
                <a:cs typeface="Times New Roman"/>
              </a:rPr>
              <a:t>P</a:t>
            </a:r>
            <a:r>
              <a:rPr sz="2285" spc="-145" baseline="-16835" dirty="0">
                <a:latin typeface="Times New Roman"/>
                <a:cs typeface="Times New Roman"/>
              </a:rPr>
              <a:t>i </a:t>
            </a:r>
            <a:r>
              <a:rPr spc="14" dirty="0">
                <a:latin typeface="Symbol"/>
                <a:cs typeface="Symbol"/>
              </a:rPr>
              <a:t></a:t>
            </a:r>
            <a:r>
              <a:rPr spc="14" dirty="0">
                <a:latin typeface="Times New Roman"/>
                <a:cs typeface="Times New Roman"/>
              </a:rPr>
              <a:t> </a:t>
            </a:r>
            <a:r>
              <a:rPr sz="2700" spc="-131" baseline="37037" dirty="0">
                <a:latin typeface="Times New Roman"/>
                <a:cs typeface="Times New Roman"/>
              </a:rPr>
              <a:t>P</a:t>
            </a:r>
            <a:r>
              <a:rPr sz="2285" spc="-131" baseline="25252" dirty="0">
                <a:latin typeface="Times New Roman"/>
                <a:cs typeface="Times New Roman"/>
              </a:rPr>
              <a:t>o </a:t>
            </a:r>
            <a:r>
              <a:rPr spc="28" dirty="0">
                <a:latin typeface="Symbol"/>
                <a:cs typeface="Symbol"/>
              </a:rPr>
              <a:t></a:t>
            </a:r>
            <a:r>
              <a:rPr spc="28" dirty="0">
                <a:latin typeface="Times New Roman"/>
                <a:cs typeface="Times New Roman"/>
              </a:rPr>
              <a:t>100 </a:t>
            </a:r>
            <a:r>
              <a:rPr spc="14" dirty="0">
                <a:latin typeface="Symbol"/>
                <a:cs typeface="Symbol"/>
              </a:rPr>
              <a:t></a:t>
            </a:r>
            <a:r>
              <a:rPr spc="14" dirty="0">
                <a:latin typeface="Times New Roman"/>
                <a:cs typeface="Times New Roman"/>
              </a:rPr>
              <a:t> </a:t>
            </a:r>
            <a:r>
              <a:rPr sz="2700" spc="14" baseline="35612" dirty="0">
                <a:latin typeface="Times New Roman"/>
                <a:cs typeface="Times New Roman"/>
              </a:rPr>
              <a:t>5000 </a:t>
            </a:r>
            <a:r>
              <a:rPr spc="28" dirty="0">
                <a:latin typeface="Symbol"/>
                <a:cs typeface="Symbol"/>
              </a:rPr>
              <a:t></a:t>
            </a:r>
            <a:r>
              <a:rPr spc="28" dirty="0">
                <a:latin typeface="Times New Roman"/>
                <a:cs typeface="Times New Roman"/>
              </a:rPr>
              <a:t>100 </a:t>
            </a:r>
            <a:r>
              <a:rPr spc="14" dirty="0">
                <a:latin typeface="Symbol"/>
                <a:cs typeface="Symbol"/>
              </a:rPr>
              <a:t></a:t>
            </a:r>
            <a:r>
              <a:rPr spc="14" dirty="0">
                <a:latin typeface="Times New Roman"/>
                <a:cs typeface="Times New Roman"/>
              </a:rPr>
              <a:t> </a:t>
            </a:r>
            <a:r>
              <a:rPr spc="9" dirty="0">
                <a:latin typeface="Times New Roman"/>
                <a:cs typeface="Times New Roman"/>
              </a:rPr>
              <a:t>6250 </a:t>
            </a:r>
            <a:r>
              <a:rPr spc="28" dirty="0">
                <a:latin typeface="Times New Roman"/>
                <a:cs typeface="Times New Roman"/>
              </a:rPr>
              <a:t>W  </a:t>
            </a:r>
            <a:r>
              <a:rPr spc="-97" dirty="0">
                <a:latin typeface="Times New Roman"/>
                <a:cs typeface="Times New Roman"/>
              </a:rPr>
              <a:t>P</a:t>
            </a:r>
            <a:r>
              <a:rPr sz="2285" spc="-145" baseline="-16835" dirty="0">
                <a:latin typeface="Times New Roman"/>
                <a:cs typeface="Times New Roman"/>
              </a:rPr>
              <a:t>i	</a:t>
            </a:r>
            <a:r>
              <a:rPr spc="14" dirty="0">
                <a:latin typeface="Symbol"/>
                <a:cs typeface="Symbol"/>
              </a:rPr>
              <a:t></a:t>
            </a:r>
            <a:r>
              <a:rPr spc="14" dirty="0">
                <a:latin typeface="Times New Roman"/>
                <a:cs typeface="Times New Roman"/>
              </a:rPr>
              <a:t>	80</a:t>
            </a:r>
            <a:endParaRPr dirty="0">
              <a:latin typeface="Times New Roman"/>
              <a:cs typeface="Times New Roman"/>
            </a:endParaRPr>
          </a:p>
          <a:p>
            <a:pPr marL="173506">
              <a:spcBef>
                <a:spcPts val="651"/>
              </a:spcBef>
              <a:tabLst>
                <a:tab pos="4572700" algn="l"/>
              </a:tabLst>
            </a:pPr>
            <a:r>
              <a:rPr sz="1846" spc="5" dirty="0">
                <a:latin typeface="Times New Roman"/>
                <a:cs typeface="Times New Roman"/>
              </a:rPr>
              <a:t>P</a:t>
            </a:r>
            <a:r>
              <a:rPr spc="6" baseline="-21367" dirty="0">
                <a:latin typeface="Times New Roman"/>
                <a:cs typeface="Times New Roman"/>
              </a:rPr>
              <a:t>i</a:t>
            </a:r>
            <a:r>
              <a:rPr spc="249" baseline="-21367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=</a:t>
            </a:r>
            <a:r>
              <a:rPr sz="1846" spc="-9" dirty="0">
                <a:latin typeface="Times New Roman"/>
                <a:cs typeface="Times New Roman"/>
              </a:rPr>
              <a:t> </a:t>
            </a:r>
            <a:r>
              <a:rPr sz="1846" spc="5" dirty="0">
                <a:latin typeface="Times New Roman"/>
                <a:cs typeface="Times New Roman"/>
              </a:rPr>
              <a:t>P</a:t>
            </a:r>
            <a:r>
              <a:rPr spc="6" baseline="-21367" dirty="0">
                <a:latin typeface="Times New Roman"/>
                <a:cs typeface="Times New Roman"/>
              </a:rPr>
              <a:t>o</a:t>
            </a:r>
            <a:r>
              <a:rPr spc="242" baseline="-21367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+</a:t>
            </a:r>
            <a:r>
              <a:rPr sz="1846" spc="-9" dirty="0">
                <a:latin typeface="Times New Roman"/>
                <a:cs typeface="Times New Roman"/>
              </a:rPr>
              <a:t> </a:t>
            </a:r>
            <a:r>
              <a:rPr sz="1846" spc="5" dirty="0">
                <a:latin typeface="Times New Roman"/>
                <a:cs typeface="Times New Roman"/>
              </a:rPr>
              <a:t>P</a:t>
            </a:r>
            <a:r>
              <a:rPr spc="6" baseline="-21367" dirty="0">
                <a:latin typeface="Times New Roman"/>
                <a:cs typeface="Times New Roman"/>
              </a:rPr>
              <a:t>cu</a:t>
            </a:r>
            <a:r>
              <a:rPr spc="242" baseline="-21367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+</a:t>
            </a:r>
            <a:r>
              <a:rPr sz="1846" spc="-9" dirty="0">
                <a:latin typeface="Times New Roman"/>
                <a:cs typeface="Times New Roman"/>
              </a:rPr>
              <a:t> </a:t>
            </a:r>
            <a:r>
              <a:rPr sz="1846" spc="5" dirty="0">
                <a:latin typeface="Times New Roman"/>
                <a:cs typeface="Times New Roman"/>
              </a:rPr>
              <a:t>P</a:t>
            </a:r>
            <a:r>
              <a:rPr spc="6" baseline="-21367" dirty="0">
                <a:latin typeface="Times New Roman"/>
                <a:cs typeface="Times New Roman"/>
              </a:rPr>
              <a:t>st</a:t>
            </a:r>
            <a:r>
              <a:rPr spc="34" baseline="-21367" dirty="0">
                <a:latin typeface="Times New Roman"/>
                <a:cs typeface="Times New Roman"/>
              </a:rPr>
              <a:t> </a:t>
            </a:r>
            <a:r>
              <a:rPr sz="1846" dirty="0">
                <a:solidFill>
                  <a:srgbClr val="FF0000"/>
                </a:solidFill>
                <a:latin typeface="Wingdings"/>
                <a:cs typeface="Wingdings"/>
              </a:rPr>
              <a:t></a:t>
            </a:r>
            <a:r>
              <a:rPr sz="1846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46" spc="5" dirty="0">
                <a:latin typeface="Times New Roman"/>
                <a:cs typeface="Times New Roman"/>
              </a:rPr>
              <a:t>P</a:t>
            </a:r>
            <a:r>
              <a:rPr spc="6" baseline="-21367" dirty="0">
                <a:latin typeface="Times New Roman"/>
                <a:cs typeface="Times New Roman"/>
              </a:rPr>
              <a:t>st</a:t>
            </a:r>
            <a:r>
              <a:rPr spc="262" baseline="-21367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=</a:t>
            </a:r>
            <a:r>
              <a:rPr sz="1846" spc="-9" dirty="0">
                <a:latin typeface="Times New Roman"/>
                <a:cs typeface="Times New Roman"/>
              </a:rPr>
              <a:t> </a:t>
            </a:r>
            <a:r>
              <a:rPr sz="1846" spc="5" dirty="0">
                <a:latin typeface="Times New Roman"/>
                <a:cs typeface="Times New Roman"/>
              </a:rPr>
              <a:t>P</a:t>
            </a:r>
            <a:r>
              <a:rPr spc="6" baseline="-21367" dirty="0">
                <a:latin typeface="Times New Roman"/>
                <a:cs typeface="Times New Roman"/>
              </a:rPr>
              <a:t>i</a:t>
            </a:r>
            <a:r>
              <a:rPr spc="256" baseline="-21367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– </a:t>
            </a:r>
            <a:r>
              <a:rPr sz="1846" spc="5" dirty="0">
                <a:latin typeface="Times New Roman"/>
                <a:cs typeface="Times New Roman"/>
              </a:rPr>
              <a:t>P</a:t>
            </a:r>
            <a:r>
              <a:rPr spc="6" baseline="-21367" dirty="0">
                <a:latin typeface="Times New Roman"/>
                <a:cs typeface="Times New Roman"/>
              </a:rPr>
              <a:t>o</a:t>
            </a:r>
            <a:r>
              <a:rPr spc="222" baseline="-21367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– </a:t>
            </a:r>
            <a:r>
              <a:rPr sz="1846" spc="5" dirty="0">
                <a:latin typeface="Times New Roman"/>
                <a:cs typeface="Times New Roman"/>
              </a:rPr>
              <a:t>P</a:t>
            </a:r>
            <a:r>
              <a:rPr spc="6" baseline="-21367" dirty="0">
                <a:latin typeface="Times New Roman"/>
                <a:cs typeface="Times New Roman"/>
              </a:rPr>
              <a:t>cu	</a:t>
            </a:r>
            <a:r>
              <a:rPr sz="2769" b="1" baseline="2777" dirty="0">
                <a:latin typeface="Times New Roman"/>
                <a:cs typeface="Times New Roman"/>
              </a:rPr>
              <a:t>P</a:t>
            </a:r>
            <a:r>
              <a:rPr b="1" baseline="-17094" dirty="0">
                <a:latin typeface="Times New Roman"/>
                <a:cs typeface="Times New Roman"/>
              </a:rPr>
              <a:t>i</a:t>
            </a:r>
            <a:endParaRPr baseline="-17094" dirty="0">
              <a:latin typeface="Times New Roman"/>
              <a:cs typeface="Times New Roman"/>
            </a:endParaRPr>
          </a:p>
          <a:p>
            <a:pPr marL="173506">
              <a:spcBef>
                <a:spcPts val="1536"/>
              </a:spcBef>
              <a:tabLst>
                <a:tab pos="2148308" algn="l"/>
              </a:tabLst>
            </a:pPr>
            <a:r>
              <a:rPr sz="1846" spc="5" dirty="0">
                <a:latin typeface="Times New Roman"/>
                <a:cs typeface="Times New Roman"/>
              </a:rPr>
              <a:t>P</a:t>
            </a:r>
            <a:r>
              <a:rPr spc="6" baseline="-21367" dirty="0">
                <a:latin typeface="Times New Roman"/>
                <a:cs typeface="Times New Roman"/>
              </a:rPr>
              <a:t>st 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spc="5" dirty="0">
                <a:latin typeface="Times New Roman"/>
                <a:cs typeface="Times New Roman"/>
              </a:rPr>
              <a:t>6250 </a:t>
            </a:r>
            <a:r>
              <a:rPr sz="1846" dirty="0">
                <a:latin typeface="Times New Roman"/>
                <a:cs typeface="Times New Roman"/>
              </a:rPr>
              <a:t>–</a:t>
            </a:r>
            <a:r>
              <a:rPr sz="1846" spc="-171" dirty="0">
                <a:latin typeface="Times New Roman"/>
                <a:cs typeface="Times New Roman"/>
              </a:rPr>
              <a:t> </a:t>
            </a:r>
            <a:r>
              <a:rPr sz="1846" spc="5" dirty="0">
                <a:latin typeface="Times New Roman"/>
                <a:cs typeface="Times New Roman"/>
              </a:rPr>
              <a:t>5000</a:t>
            </a:r>
            <a:r>
              <a:rPr sz="1846" spc="-23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Arial"/>
                <a:cs typeface="Arial"/>
              </a:rPr>
              <a:t>–	</a:t>
            </a:r>
            <a:r>
              <a:rPr sz="1846" dirty="0">
                <a:latin typeface="Times New Roman"/>
                <a:cs typeface="Times New Roman"/>
              </a:rPr>
              <a:t>545.25 = 704.75</a:t>
            </a:r>
            <a:r>
              <a:rPr sz="1846" spc="-92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W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97987" y="792190"/>
            <a:ext cx="4588412" cy="467041"/>
          </a:xfrm>
          <a:prstGeom prst="rect">
            <a:avLst/>
          </a:prstGeom>
        </p:spPr>
        <p:txBody>
          <a:bodyPr vert="horz" wrap="square" lIns="0" tIns="12309" rIns="0" bIns="0" rtlCol="0" anchor="ctr">
            <a:spAutoFit/>
          </a:bodyPr>
          <a:lstStyle/>
          <a:p>
            <a:pPr marL="11723">
              <a:spcBef>
                <a:spcPts val="97"/>
              </a:spcBef>
            </a:pPr>
            <a:r>
              <a:rPr sz="2954" dirty="0">
                <a:solidFill>
                  <a:srgbClr val="FF0000"/>
                </a:solidFill>
              </a:rPr>
              <a:t>C</a:t>
            </a:r>
            <a:r>
              <a:rPr sz="2354" dirty="0">
                <a:solidFill>
                  <a:srgbClr val="FF0000"/>
                </a:solidFill>
              </a:rPr>
              <a:t>OMPOUND </a:t>
            </a:r>
            <a:r>
              <a:rPr sz="2954" dirty="0"/>
              <a:t>DC</a:t>
            </a:r>
            <a:r>
              <a:rPr sz="2954" spc="129" dirty="0"/>
              <a:t> </a:t>
            </a:r>
            <a:r>
              <a:rPr sz="2954" spc="5" dirty="0"/>
              <a:t>G</a:t>
            </a:r>
            <a:r>
              <a:rPr sz="2354" spc="5" dirty="0"/>
              <a:t>ENERATOR</a:t>
            </a:r>
            <a:endParaRPr sz="2354" dirty="0"/>
          </a:p>
        </p:txBody>
      </p:sp>
      <p:sp>
        <p:nvSpPr>
          <p:cNvPr id="103" name="object 103"/>
          <p:cNvSpPr txBox="1">
            <a:spLocks noGrp="1"/>
          </p:cNvSpPr>
          <p:nvPr>
            <p:ph type="ftr" sz="quarter" idx="11"/>
          </p:nvPr>
        </p:nvSpPr>
        <p:spPr>
          <a:xfrm>
            <a:off x="3028951" y="6216334"/>
            <a:ext cx="3086100" cy="1667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302"/>
              </a:lnSpc>
            </a:pPr>
            <a:r>
              <a:rPr lang="en-US" spc="-23" dirty="0"/>
              <a:t> </a:t>
            </a:r>
            <a:endParaRPr dirty="0"/>
          </a:p>
        </p:txBody>
      </p:sp>
      <p:sp>
        <p:nvSpPr>
          <p:cNvPr id="102" name="object 102"/>
          <p:cNvSpPr txBox="1">
            <a:spLocks noGrp="1"/>
          </p:cNvSpPr>
          <p:nvPr>
            <p:ph type="sldNum" sz="quarter" idx="12"/>
          </p:nvPr>
        </p:nvSpPr>
        <p:spPr>
          <a:xfrm>
            <a:off x="6049108" y="6207228"/>
            <a:ext cx="1969477" cy="18492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509"/>
              </a:lnSpc>
            </a:pPr>
            <a:r>
              <a:rPr dirty="0"/>
              <a:t>38</a:t>
            </a:r>
          </a:p>
        </p:txBody>
      </p:sp>
      <p:sp>
        <p:nvSpPr>
          <p:cNvPr id="5" name="object 5"/>
          <p:cNvSpPr/>
          <p:nvPr/>
        </p:nvSpPr>
        <p:spPr>
          <a:xfrm>
            <a:off x="505733" y="1337838"/>
            <a:ext cx="7849772" cy="0"/>
          </a:xfrm>
          <a:custGeom>
            <a:avLst/>
            <a:gdLst/>
            <a:ahLst/>
            <a:cxnLst/>
            <a:rect l="l" t="t" r="r" b="b"/>
            <a:pathLst>
              <a:path w="8503920">
                <a:moveTo>
                  <a:pt x="0" y="0"/>
                </a:moveTo>
                <a:lnTo>
                  <a:pt x="8503920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" name="object 6"/>
          <p:cNvSpPr txBox="1"/>
          <p:nvPr/>
        </p:nvSpPr>
        <p:spPr>
          <a:xfrm>
            <a:off x="386299" y="2611639"/>
            <a:ext cx="2292448" cy="889494"/>
          </a:xfrm>
          <a:prstGeom prst="rect">
            <a:avLst/>
          </a:prstGeom>
        </p:spPr>
        <p:txBody>
          <a:bodyPr vert="horz" wrap="square" lIns="0" tIns="165882" rIns="0" bIns="0" rtlCol="0">
            <a:spAutoFit/>
          </a:bodyPr>
          <a:lstStyle/>
          <a:p>
            <a:pPr marL="35170">
              <a:spcBef>
                <a:spcPts val="1306"/>
              </a:spcBef>
            </a:pPr>
            <a:r>
              <a:rPr sz="1846" dirty="0">
                <a:latin typeface="Times New Roman"/>
                <a:cs typeface="Times New Roman"/>
              </a:rPr>
              <a:t>a) </a:t>
            </a:r>
            <a:r>
              <a:rPr sz="1846" b="1" dirty="0">
                <a:latin typeface="Times New Roman"/>
                <a:cs typeface="Times New Roman"/>
              </a:rPr>
              <a:t>The load</a:t>
            </a:r>
            <a:r>
              <a:rPr sz="1846" b="1" spc="-69" dirty="0">
                <a:latin typeface="Times New Roman"/>
                <a:cs typeface="Times New Roman"/>
              </a:rPr>
              <a:t> </a:t>
            </a:r>
            <a:r>
              <a:rPr sz="1846" b="1" spc="-5" dirty="0">
                <a:latin typeface="Times New Roman"/>
                <a:cs typeface="Times New Roman"/>
              </a:rPr>
              <a:t>current:</a:t>
            </a:r>
            <a:endParaRPr sz="1846" dirty="0">
              <a:latin typeface="Times New Roman"/>
              <a:cs typeface="Times New Roman"/>
            </a:endParaRPr>
          </a:p>
          <a:p>
            <a:pPr marL="351701">
              <a:spcBef>
                <a:spcPts val="1218"/>
              </a:spcBef>
              <a:tabLst>
                <a:tab pos="1723335" algn="l"/>
              </a:tabLst>
            </a:pPr>
            <a:r>
              <a:rPr sz="1846" spc="9" dirty="0">
                <a:latin typeface="Times New Roman"/>
                <a:cs typeface="Times New Roman"/>
              </a:rPr>
              <a:t>P</a:t>
            </a:r>
            <a:r>
              <a:rPr spc="14" baseline="-21367" dirty="0">
                <a:latin typeface="Times New Roman"/>
                <a:cs typeface="Times New Roman"/>
              </a:rPr>
              <a:t>o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spc="5" dirty="0">
                <a:latin typeface="Times New Roman"/>
                <a:cs typeface="Times New Roman"/>
              </a:rPr>
              <a:t>V</a:t>
            </a:r>
            <a:r>
              <a:rPr spc="6" baseline="-21367" dirty="0">
                <a:latin typeface="Times New Roman"/>
                <a:cs typeface="Times New Roman"/>
              </a:rPr>
              <a:t>t</a:t>
            </a:r>
            <a:r>
              <a:rPr spc="180" baseline="-21367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.</a:t>
            </a:r>
            <a:r>
              <a:rPr sz="1846" spc="5" dirty="0">
                <a:latin typeface="Times New Roman"/>
                <a:cs typeface="Times New Roman"/>
              </a:rPr>
              <a:t> </a:t>
            </a:r>
            <a:r>
              <a:rPr sz="1846" spc="9" dirty="0">
                <a:latin typeface="Times New Roman"/>
                <a:cs typeface="Times New Roman"/>
              </a:rPr>
              <a:t>I</a:t>
            </a:r>
            <a:r>
              <a:rPr spc="14" baseline="-21367" dirty="0">
                <a:latin typeface="Times New Roman"/>
                <a:cs typeface="Times New Roman"/>
              </a:rPr>
              <a:t>L	</a:t>
            </a:r>
            <a:r>
              <a:rPr sz="1846" dirty="0">
                <a:latin typeface="Times New Roman"/>
                <a:cs typeface="Times New Roman"/>
              </a:rPr>
              <a:t>,</a:t>
            </a:r>
            <a:r>
              <a:rPr sz="1846" spc="-55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then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74576" y="3483723"/>
            <a:ext cx="3485857" cy="1762120"/>
          </a:xfrm>
          <a:prstGeom prst="rect">
            <a:avLst/>
          </a:prstGeom>
        </p:spPr>
        <p:txBody>
          <a:bodyPr vert="horz" wrap="square" lIns="0" tIns="166468" rIns="0" bIns="0" rtlCol="0">
            <a:spAutoFit/>
          </a:bodyPr>
          <a:lstStyle/>
          <a:p>
            <a:pPr marL="363424">
              <a:spcBef>
                <a:spcPts val="1311"/>
              </a:spcBef>
            </a:pPr>
            <a:r>
              <a:rPr sz="1846" spc="9" dirty="0">
                <a:latin typeface="Times New Roman"/>
                <a:cs typeface="Times New Roman"/>
              </a:rPr>
              <a:t>I</a:t>
            </a:r>
            <a:r>
              <a:rPr spc="14" baseline="-21367" dirty="0">
                <a:latin typeface="Times New Roman"/>
                <a:cs typeface="Times New Roman"/>
              </a:rPr>
              <a:t>L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spc="5" dirty="0">
                <a:latin typeface="Times New Roman"/>
                <a:cs typeface="Times New Roman"/>
              </a:rPr>
              <a:t>P</a:t>
            </a:r>
            <a:r>
              <a:rPr spc="6" baseline="-21367" dirty="0">
                <a:latin typeface="Times New Roman"/>
                <a:cs typeface="Times New Roman"/>
              </a:rPr>
              <a:t>o </a:t>
            </a:r>
            <a:r>
              <a:rPr sz="1846" dirty="0">
                <a:latin typeface="Times New Roman"/>
                <a:cs typeface="Times New Roman"/>
              </a:rPr>
              <a:t>/ </a:t>
            </a:r>
            <a:r>
              <a:rPr sz="1846" spc="5" dirty="0">
                <a:latin typeface="Times New Roman"/>
                <a:cs typeface="Times New Roman"/>
              </a:rPr>
              <a:t>V</a:t>
            </a:r>
            <a:r>
              <a:rPr spc="6" baseline="-21367" dirty="0">
                <a:latin typeface="Times New Roman"/>
                <a:cs typeface="Times New Roman"/>
              </a:rPr>
              <a:t>t </a:t>
            </a:r>
            <a:r>
              <a:rPr sz="1846" dirty="0">
                <a:latin typeface="Times New Roman"/>
                <a:cs typeface="Times New Roman"/>
              </a:rPr>
              <a:t>= (3</a:t>
            </a:r>
            <a:r>
              <a:rPr sz="1846" dirty="0">
                <a:latin typeface="Symbol"/>
                <a:cs typeface="Symbol"/>
              </a:rPr>
              <a:t></a:t>
            </a:r>
            <a:r>
              <a:rPr sz="1846" dirty="0">
                <a:latin typeface="Times New Roman"/>
                <a:cs typeface="Times New Roman"/>
              </a:rPr>
              <a:t>10</a:t>
            </a:r>
            <a:r>
              <a:rPr baseline="25641" dirty="0">
                <a:latin typeface="Times New Roman"/>
                <a:cs typeface="Times New Roman"/>
              </a:rPr>
              <a:t>3</a:t>
            </a:r>
            <a:r>
              <a:rPr sz="1846" dirty="0">
                <a:latin typeface="Times New Roman"/>
                <a:cs typeface="Times New Roman"/>
              </a:rPr>
              <a:t>)/200 = 15</a:t>
            </a:r>
            <a:r>
              <a:rPr sz="1846" spc="-295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A</a:t>
            </a:r>
          </a:p>
          <a:p>
            <a:pPr marL="363424" marR="405629" indent="-316531">
              <a:lnSpc>
                <a:spcPts val="3434"/>
              </a:lnSpc>
              <a:spcBef>
                <a:spcPts val="314"/>
              </a:spcBef>
            </a:pPr>
            <a:r>
              <a:rPr sz="1846" dirty="0">
                <a:latin typeface="Times New Roman"/>
                <a:cs typeface="Times New Roman"/>
              </a:rPr>
              <a:t>b) </a:t>
            </a:r>
            <a:r>
              <a:rPr sz="1846" b="1" dirty="0">
                <a:latin typeface="Times New Roman"/>
                <a:cs typeface="Times New Roman"/>
              </a:rPr>
              <a:t>The shunt </a:t>
            </a:r>
            <a:r>
              <a:rPr sz="1846" b="1" spc="-5" dirty="0">
                <a:latin typeface="Times New Roman"/>
                <a:cs typeface="Times New Roman"/>
              </a:rPr>
              <a:t>field current:  </a:t>
            </a:r>
            <a:r>
              <a:rPr sz="1846" b="1" dirty="0">
                <a:latin typeface="Times New Roman"/>
                <a:cs typeface="Times New Roman"/>
              </a:rPr>
              <a:t>Solve for </a:t>
            </a:r>
            <a:r>
              <a:rPr sz="1846" b="1" spc="5" dirty="0">
                <a:latin typeface="Times New Roman"/>
                <a:cs typeface="Times New Roman"/>
              </a:rPr>
              <a:t>V</a:t>
            </a:r>
            <a:r>
              <a:rPr b="1" spc="6" baseline="-21367" dirty="0">
                <a:latin typeface="Times New Roman"/>
                <a:cs typeface="Times New Roman"/>
              </a:rPr>
              <a:t>f </a:t>
            </a:r>
            <a:r>
              <a:rPr sz="1846" b="1" dirty="0">
                <a:latin typeface="Times New Roman"/>
                <a:cs typeface="Times New Roman"/>
              </a:rPr>
              <a:t>: </a:t>
            </a:r>
            <a:r>
              <a:rPr sz="1846" dirty="0">
                <a:latin typeface="Times New Roman"/>
                <a:cs typeface="Times New Roman"/>
              </a:rPr>
              <a:t>[KVL] </a:t>
            </a:r>
            <a:r>
              <a:rPr sz="1846" dirty="0">
                <a:solidFill>
                  <a:srgbClr val="FF0000"/>
                </a:solidFill>
                <a:latin typeface="Times New Roman"/>
                <a:cs typeface="Times New Roman"/>
              </a:rPr>
              <a:t>Loop</a:t>
            </a:r>
            <a:r>
              <a:rPr sz="1846" spc="-16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46" dirty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endParaRPr sz="1846" dirty="0">
              <a:latin typeface="Times New Roman"/>
              <a:cs typeface="Times New Roman"/>
            </a:endParaRPr>
          </a:p>
          <a:p>
            <a:pPr marL="363424">
              <a:spcBef>
                <a:spcPts val="905"/>
              </a:spcBef>
              <a:tabLst>
                <a:tab pos="2579141" algn="l"/>
              </a:tabLst>
            </a:pPr>
            <a:r>
              <a:rPr sz="1846" dirty="0">
                <a:latin typeface="Arial"/>
                <a:cs typeface="Arial"/>
              </a:rPr>
              <a:t>– </a:t>
            </a:r>
            <a:r>
              <a:rPr sz="1846" spc="5" dirty="0">
                <a:latin typeface="Times New Roman"/>
                <a:cs typeface="Times New Roman"/>
              </a:rPr>
              <a:t>V</a:t>
            </a:r>
            <a:r>
              <a:rPr spc="6" baseline="-21367" dirty="0">
                <a:latin typeface="Times New Roman"/>
                <a:cs typeface="Times New Roman"/>
              </a:rPr>
              <a:t>f  </a:t>
            </a:r>
            <a:r>
              <a:rPr sz="1846" dirty="0">
                <a:latin typeface="Times New Roman"/>
                <a:cs typeface="Times New Roman"/>
              </a:rPr>
              <a:t>+ </a:t>
            </a:r>
            <a:r>
              <a:rPr sz="1846" spc="5" dirty="0">
                <a:latin typeface="Times New Roman"/>
                <a:cs typeface="Times New Roman"/>
              </a:rPr>
              <a:t>R</a:t>
            </a:r>
            <a:r>
              <a:rPr spc="6" baseline="-21367" dirty="0">
                <a:latin typeface="Times New Roman"/>
                <a:cs typeface="Times New Roman"/>
              </a:rPr>
              <a:t>s  </a:t>
            </a:r>
            <a:r>
              <a:rPr sz="1846" spc="9" dirty="0">
                <a:latin typeface="Times New Roman"/>
                <a:cs typeface="Times New Roman"/>
              </a:rPr>
              <a:t>I</a:t>
            </a:r>
            <a:r>
              <a:rPr spc="14" baseline="-21367" dirty="0">
                <a:latin typeface="Times New Roman"/>
                <a:cs typeface="Times New Roman"/>
              </a:rPr>
              <a:t>L </a:t>
            </a:r>
            <a:r>
              <a:rPr sz="1846" dirty="0">
                <a:latin typeface="Times New Roman"/>
                <a:cs typeface="Times New Roman"/>
              </a:rPr>
              <a:t>+</a:t>
            </a:r>
            <a:r>
              <a:rPr sz="1846" spc="-231" dirty="0">
                <a:latin typeface="Times New Roman"/>
                <a:cs typeface="Times New Roman"/>
              </a:rPr>
              <a:t> </a:t>
            </a:r>
            <a:r>
              <a:rPr sz="1846" spc="5" dirty="0">
                <a:latin typeface="Times New Roman"/>
                <a:cs typeface="Times New Roman"/>
              </a:rPr>
              <a:t>V</a:t>
            </a:r>
            <a:r>
              <a:rPr spc="6" baseline="-21367" dirty="0">
                <a:latin typeface="Times New Roman"/>
                <a:cs typeface="Times New Roman"/>
              </a:rPr>
              <a:t>t </a:t>
            </a:r>
            <a:r>
              <a:rPr sz="1846" dirty="0">
                <a:latin typeface="Times New Roman"/>
                <a:cs typeface="Times New Roman"/>
              </a:rPr>
              <a:t>=</a:t>
            </a:r>
            <a:r>
              <a:rPr sz="1846" spc="-14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0	,</a:t>
            </a:r>
            <a:r>
              <a:rPr sz="1846" spc="-9" dirty="0">
                <a:latin typeface="Times New Roman"/>
                <a:cs typeface="Times New Roman"/>
              </a:rPr>
              <a:t> </a:t>
            </a:r>
            <a:r>
              <a:rPr sz="1846" spc="-5" dirty="0">
                <a:latin typeface="Times New Roman"/>
                <a:cs typeface="Times New Roman"/>
              </a:rPr>
              <a:t>then</a:t>
            </a:r>
            <a:endParaRPr sz="1846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2822" y="5382253"/>
            <a:ext cx="1401494" cy="296481"/>
          </a:xfrm>
          <a:prstGeom prst="rect">
            <a:avLst/>
          </a:prstGeom>
        </p:spPr>
        <p:txBody>
          <a:bodyPr vert="horz" wrap="square" lIns="0" tIns="12309" rIns="0" bIns="0" rtlCol="0">
            <a:spAutoFit/>
          </a:bodyPr>
          <a:lstStyle/>
          <a:p>
            <a:pPr marL="35170">
              <a:spcBef>
                <a:spcPts val="97"/>
              </a:spcBef>
            </a:pPr>
            <a:r>
              <a:rPr sz="1846" spc="5" dirty="0">
                <a:latin typeface="Times New Roman"/>
                <a:cs typeface="Times New Roman"/>
              </a:rPr>
              <a:t>V</a:t>
            </a:r>
            <a:r>
              <a:rPr spc="6" baseline="-21367" dirty="0">
                <a:latin typeface="Times New Roman"/>
                <a:cs typeface="Times New Roman"/>
              </a:rPr>
              <a:t>f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spc="5" dirty="0">
                <a:latin typeface="Times New Roman"/>
                <a:cs typeface="Times New Roman"/>
              </a:rPr>
              <a:t>R</a:t>
            </a:r>
            <a:r>
              <a:rPr spc="6" baseline="-21367" dirty="0">
                <a:latin typeface="Times New Roman"/>
                <a:cs typeface="Times New Roman"/>
              </a:rPr>
              <a:t>s </a:t>
            </a:r>
            <a:r>
              <a:rPr sz="1846" spc="9" dirty="0">
                <a:latin typeface="Times New Roman"/>
                <a:cs typeface="Times New Roman"/>
              </a:rPr>
              <a:t>I</a:t>
            </a:r>
            <a:r>
              <a:rPr spc="14" baseline="-21367" dirty="0">
                <a:latin typeface="Times New Roman"/>
                <a:cs typeface="Times New Roman"/>
              </a:rPr>
              <a:t>L </a:t>
            </a:r>
            <a:r>
              <a:rPr sz="1846" dirty="0">
                <a:latin typeface="Times New Roman"/>
                <a:cs typeface="Times New Roman"/>
              </a:rPr>
              <a:t>+</a:t>
            </a:r>
            <a:r>
              <a:rPr sz="1846" spc="-309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57400" y="5518709"/>
            <a:ext cx="67408" cy="200646"/>
          </a:xfrm>
          <a:prstGeom prst="rect">
            <a:avLst/>
          </a:prstGeom>
        </p:spPr>
        <p:txBody>
          <a:bodyPr vert="horz" wrap="square" lIns="0" tIns="15826" rIns="0" bIns="0" rtlCol="0">
            <a:spAutoFit/>
          </a:bodyPr>
          <a:lstStyle/>
          <a:p>
            <a:pPr marL="11723">
              <a:spcBef>
                <a:spcPts val="125"/>
              </a:spcBef>
            </a:pPr>
            <a:r>
              <a:rPr sz="1200" spc="5" dirty="0">
                <a:latin typeface="Times New Roman"/>
                <a:cs typeface="Times New Roman"/>
              </a:rPr>
              <a:t>t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6487" y="5955369"/>
            <a:ext cx="75614" cy="2000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1723">
              <a:spcBef>
                <a:spcPts val="120"/>
              </a:spcBef>
            </a:pPr>
            <a:r>
              <a:rPr sz="1200" spc="9" dirty="0">
                <a:latin typeface="Times New Roman"/>
                <a:cs typeface="Times New Roman"/>
              </a:rPr>
              <a:t>f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6268" y="5818913"/>
            <a:ext cx="2675206" cy="295890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sz="1846" dirty="0">
                <a:latin typeface="Times New Roman"/>
                <a:cs typeface="Times New Roman"/>
              </a:rPr>
              <a:t>V = (0.2 </a:t>
            </a:r>
            <a:r>
              <a:rPr sz="1846" dirty="0">
                <a:latin typeface="Symbol"/>
                <a:cs typeface="Symbol"/>
              </a:rPr>
              <a:t></a:t>
            </a:r>
            <a:r>
              <a:rPr sz="1846" dirty="0">
                <a:latin typeface="Times New Roman"/>
                <a:cs typeface="Times New Roman"/>
              </a:rPr>
              <a:t>15) + 200=203</a:t>
            </a:r>
            <a:r>
              <a:rPr sz="1846" spc="-203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156981" y="4677346"/>
            <a:ext cx="3279531" cy="1287581"/>
          </a:xfrm>
          <a:prstGeom prst="rect">
            <a:avLst/>
          </a:prstGeom>
        </p:spPr>
        <p:txBody>
          <a:bodyPr vert="horz" wrap="square" lIns="0" tIns="151814" rIns="0" bIns="0" rtlCol="0">
            <a:spAutoFit/>
          </a:bodyPr>
          <a:lstStyle/>
          <a:p>
            <a:pPr marL="351701">
              <a:spcBef>
                <a:spcPts val="1195"/>
              </a:spcBef>
            </a:pPr>
            <a:r>
              <a:rPr sz="1846" spc="5" dirty="0">
                <a:latin typeface="Times New Roman"/>
                <a:cs typeface="Times New Roman"/>
              </a:rPr>
              <a:t>I</a:t>
            </a:r>
            <a:r>
              <a:rPr spc="6" baseline="-21367" dirty="0">
                <a:latin typeface="Times New Roman"/>
                <a:cs typeface="Times New Roman"/>
              </a:rPr>
              <a:t>f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spc="5" dirty="0">
                <a:latin typeface="Times New Roman"/>
                <a:cs typeface="Times New Roman"/>
              </a:rPr>
              <a:t>V</a:t>
            </a:r>
            <a:r>
              <a:rPr spc="6" baseline="-21367" dirty="0">
                <a:latin typeface="Times New Roman"/>
                <a:cs typeface="Times New Roman"/>
              </a:rPr>
              <a:t>f </a:t>
            </a:r>
            <a:r>
              <a:rPr sz="1846" dirty="0">
                <a:latin typeface="Times New Roman"/>
                <a:cs typeface="Times New Roman"/>
              </a:rPr>
              <a:t>/ R</a:t>
            </a:r>
            <a:r>
              <a:rPr baseline="-21367" dirty="0">
                <a:latin typeface="Times New Roman"/>
                <a:cs typeface="Times New Roman"/>
              </a:rPr>
              <a:t>f </a:t>
            </a:r>
            <a:r>
              <a:rPr sz="1846" dirty="0">
                <a:latin typeface="Times New Roman"/>
                <a:cs typeface="Times New Roman"/>
              </a:rPr>
              <a:t>= 203/100 = 2.03</a:t>
            </a:r>
            <a:r>
              <a:rPr sz="1846" spc="-208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A</a:t>
            </a:r>
          </a:p>
          <a:p>
            <a:pPr marL="35170">
              <a:spcBef>
                <a:spcPts val="1108"/>
              </a:spcBef>
            </a:pPr>
            <a:r>
              <a:rPr sz="1846" dirty="0">
                <a:latin typeface="Times New Roman"/>
                <a:cs typeface="Times New Roman"/>
              </a:rPr>
              <a:t>c) </a:t>
            </a:r>
            <a:r>
              <a:rPr sz="1846" b="1" dirty="0">
                <a:latin typeface="Times New Roman"/>
                <a:cs typeface="Times New Roman"/>
              </a:rPr>
              <a:t>The </a:t>
            </a:r>
            <a:r>
              <a:rPr sz="1846" b="1" spc="-5" dirty="0">
                <a:latin typeface="Times New Roman"/>
                <a:cs typeface="Times New Roman"/>
              </a:rPr>
              <a:t>armature current:</a:t>
            </a:r>
            <a:r>
              <a:rPr sz="1846" b="1" spc="-92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[KCL]</a:t>
            </a:r>
          </a:p>
          <a:p>
            <a:pPr marL="351701">
              <a:spcBef>
                <a:spcPts val="1108"/>
              </a:spcBef>
            </a:pPr>
            <a:r>
              <a:rPr sz="1846" spc="5" dirty="0">
                <a:latin typeface="Times New Roman"/>
                <a:cs typeface="Times New Roman"/>
              </a:rPr>
              <a:t>I</a:t>
            </a:r>
            <a:r>
              <a:rPr spc="6" baseline="-21367" dirty="0">
                <a:latin typeface="Times New Roman"/>
                <a:cs typeface="Times New Roman"/>
              </a:rPr>
              <a:t>a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spc="9" dirty="0">
                <a:latin typeface="Times New Roman"/>
                <a:cs typeface="Times New Roman"/>
              </a:rPr>
              <a:t>I</a:t>
            </a:r>
            <a:r>
              <a:rPr spc="14" baseline="-21367" dirty="0">
                <a:latin typeface="Times New Roman"/>
                <a:cs typeface="Times New Roman"/>
              </a:rPr>
              <a:t>L </a:t>
            </a:r>
            <a:r>
              <a:rPr sz="1846" dirty="0">
                <a:latin typeface="Times New Roman"/>
                <a:cs typeface="Times New Roman"/>
              </a:rPr>
              <a:t>+ </a:t>
            </a:r>
            <a:r>
              <a:rPr sz="1846" spc="5" dirty="0">
                <a:latin typeface="Times New Roman"/>
                <a:cs typeface="Times New Roman"/>
              </a:rPr>
              <a:t>I</a:t>
            </a:r>
            <a:r>
              <a:rPr spc="6" baseline="-21367" dirty="0">
                <a:latin typeface="Times New Roman"/>
                <a:cs typeface="Times New Roman"/>
              </a:rPr>
              <a:t>f </a:t>
            </a:r>
            <a:r>
              <a:rPr sz="1846" dirty="0">
                <a:latin typeface="Times New Roman"/>
                <a:cs typeface="Times New Roman"/>
              </a:rPr>
              <a:t>= 15+2.03=17.03</a:t>
            </a:r>
            <a:r>
              <a:rPr sz="1846" spc="37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13" name="object 13"/>
          <p:cNvSpPr/>
          <p:nvPr/>
        </p:nvSpPr>
        <p:spPr>
          <a:xfrm>
            <a:off x="5636924" y="2414781"/>
            <a:ext cx="3279531" cy="1880967"/>
          </a:xfrm>
          <a:custGeom>
            <a:avLst/>
            <a:gdLst/>
            <a:ahLst/>
            <a:cxnLst/>
            <a:rect l="l" t="t" r="r" b="b"/>
            <a:pathLst>
              <a:path w="3552825" h="2037714">
                <a:moveTo>
                  <a:pt x="0" y="2037520"/>
                </a:moveTo>
                <a:lnTo>
                  <a:pt x="3552434" y="2037520"/>
                </a:lnTo>
                <a:lnTo>
                  <a:pt x="3552434" y="0"/>
                </a:lnTo>
                <a:lnTo>
                  <a:pt x="0" y="0"/>
                </a:lnTo>
                <a:lnTo>
                  <a:pt x="0" y="20375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" name="object 14"/>
          <p:cNvSpPr/>
          <p:nvPr/>
        </p:nvSpPr>
        <p:spPr>
          <a:xfrm>
            <a:off x="5664104" y="3493960"/>
            <a:ext cx="70338" cy="89095"/>
          </a:xfrm>
          <a:custGeom>
            <a:avLst/>
            <a:gdLst/>
            <a:ahLst/>
            <a:cxnLst/>
            <a:rect l="l" t="t" r="r" b="b"/>
            <a:pathLst>
              <a:path w="76200" h="96520">
                <a:moveTo>
                  <a:pt x="0" y="0"/>
                </a:moveTo>
                <a:lnTo>
                  <a:pt x="0" y="16765"/>
                </a:lnTo>
                <a:lnTo>
                  <a:pt x="4206" y="37718"/>
                </a:lnTo>
                <a:lnTo>
                  <a:pt x="33651" y="79623"/>
                </a:lnTo>
                <a:lnTo>
                  <a:pt x="63097" y="92184"/>
                </a:lnTo>
                <a:lnTo>
                  <a:pt x="75716" y="96371"/>
                </a:lnTo>
              </a:path>
            </a:pathLst>
          </a:custGeom>
          <a:ln w="16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" name="object 15"/>
          <p:cNvSpPr/>
          <p:nvPr/>
        </p:nvSpPr>
        <p:spPr>
          <a:xfrm>
            <a:off x="5664104" y="3404985"/>
            <a:ext cx="70338" cy="89095"/>
          </a:xfrm>
          <a:custGeom>
            <a:avLst/>
            <a:gdLst/>
            <a:ahLst/>
            <a:cxnLst/>
            <a:rect l="l" t="t" r="r" b="b"/>
            <a:pathLst>
              <a:path w="76200" h="96520">
                <a:moveTo>
                  <a:pt x="75716" y="0"/>
                </a:moveTo>
                <a:lnTo>
                  <a:pt x="63097" y="0"/>
                </a:lnTo>
                <a:lnTo>
                  <a:pt x="46271" y="4204"/>
                </a:lnTo>
                <a:lnTo>
                  <a:pt x="33651" y="16765"/>
                </a:lnTo>
                <a:lnTo>
                  <a:pt x="21032" y="25157"/>
                </a:lnTo>
                <a:lnTo>
                  <a:pt x="12620" y="41905"/>
                </a:lnTo>
                <a:lnTo>
                  <a:pt x="4206" y="58670"/>
                </a:lnTo>
                <a:lnTo>
                  <a:pt x="0" y="75436"/>
                </a:lnTo>
                <a:lnTo>
                  <a:pt x="0" y="96389"/>
                </a:lnTo>
              </a:path>
            </a:pathLst>
          </a:custGeom>
          <a:ln w="16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6" name="object 16"/>
          <p:cNvSpPr/>
          <p:nvPr/>
        </p:nvSpPr>
        <p:spPr>
          <a:xfrm>
            <a:off x="5733996" y="3404986"/>
            <a:ext cx="31066" cy="27549"/>
          </a:xfrm>
          <a:custGeom>
            <a:avLst/>
            <a:gdLst/>
            <a:ahLst/>
            <a:cxnLst/>
            <a:rect l="l" t="t" r="r" b="b"/>
            <a:pathLst>
              <a:path w="33654" h="29845">
                <a:moveTo>
                  <a:pt x="33651" y="29344"/>
                </a:moveTo>
                <a:lnTo>
                  <a:pt x="33651" y="16765"/>
                </a:lnTo>
                <a:lnTo>
                  <a:pt x="25237" y="8391"/>
                </a:lnTo>
                <a:lnTo>
                  <a:pt x="16825" y="0"/>
                </a:lnTo>
                <a:lnTo>
                  <a:pt x="4206" y="0"/>
                </a:lnTo>
                <a:lnTo>
                  <a:pt x="0" y="0"/>
                </a:lnTo>
              </a:path>
            </a:pathLst>
          </a:custGeom>
          <a:ln w="168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7" name="object 17"/>
          <p:cNvSpPr/>
          <p:nvPr/>
        </p:nvSpPr>
        <p:spPr>
          <a:xfrm>
            <a:off x="5733996" y="3432073"/>
            <a:ext cx="31066" cy="31066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0" y="33513"/>
                </a:moveTo>
                <a:lnTo>
                  <a:pt x="4206" y="33513"/>
                </a:lnTo>
                <a:lnTo>
                  <a:pt x="16825" y="33513"/>
                </a:lnTo>
                <a:lnTo>
                  <a:pt x="25237" y="25139"/>
                </a:lnTo>
                <a:lnTo>
                  <a:pt x="33651" y="12561"/>
                </a:lnTo>
                <a:lnTo>
                  <a:pt x="33651" y="0"/>
                </a:lnTo>
              </a:path>
            </a:pathLst>
          </a:custGeom>
          <a:ln w="168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8" name="object 18"/>
          <p:cNvSpPr/>
          <p:nvPr/>
        </p:nvSpPr>
        <p:spPr>
          <a:xfrm>
            <a:off x="5664104" y="3370185"/>
            <a:ext cx="70338" cy="93198"/>
          </a:xfrm>
          <a:custGeom>
            <a:avLst/>
            <a:gdLst/>
            <a:ahLst/>
            <a:cxnLst/>
            <a:rect l="l" t="t" r="r" b="b"/>
            <a:pathLst>
              <a:path w="76200" h="100964">
                <a:moveTo>
                  <a:pt x="0" y="0"/>
                </a:moveTo>
                <a:lnTo>
                  <a:pt x="0" y="4187"/>
                </a:lnTo>
                <a:lnTo>
                  <a:pt x="0" y="20952"/>
                </a:lnTo>
                <a:lnTo>
                  <a:pt x="4206" y="41905"/>
                </a:lnTo>
                <a:lnTo>
                  <a:pt x="33651" y="83810"/>
                </a:lnTo>
                <a:lnTo>
                  <a:pt x="63097" y="100558"/>
                </a:lnTo>
                <a:lnTo>
                  <a:pt x="75716" y="100558"/>
                </a:lnTo>
              </a:path>
            </a:pathLst>
          </a:custGeom>
          <a:ln w="16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9" name="object 19"/>
          <p:cNvSpPr/>
          <p:nvPr/>
        </p:nvSpPr>
        <p:spPr>
          <a:xfrm>
            <a:off x="5664104" y="3285075"/>
            <a:ext cx="70338" cy="85578"/>
          </a:xfrm>
          <a:custGeom>
            <a:avLst/>
            <a:gdLst/>
            <a:ahLst/>
            <a:cxnLst/>
            <a:rect l="l" t="t" r="r" b="b"/>
            <a:pathLst>
              <a:path w="76200" h="92710">
                <a:moveTo>
                  <a:pt x="75716" y="0"/>
                </a:moveTo>
                <a:lnTo>
                  <a:pt x="63097" y="0"/>
                </a:lnTo>
                <a:lnTo>
                  <a:pt x="46271" y="8391"/>
                </a:lnTo>
                <a:lnTo>
                  <a:pt x="12620" y="41905"/>
                </a:lnTo>
                <a:lnTo>
                  <a:pt x="0" y="75436"/>
                </a:lnTo>
                <a:lnTo>
                  <a:pt x="0" y="92202"/>
                </a:lnTo>
              </a:path>
            </a:pathLst>
          </a:custGeom>
          <a:ln w="168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0" name="object 20"/>
          <p:cNvSpPr/>
          <p:nvPr/>
        </p:nvSpPr>
        <p:spPr>
          <a:xfrm>
            <a:off x="5733996" y="3285075"/>
            <a:ext cx="31066" cy="27549"/>
          </a:xfrm>
          <a:custGeom>
            <a:avLst/>
            <a:gdLst/>
            <a:ahLst/>
            <a:cxnLst/>
            <a:rect l="l" t="t" r="r" b="b"/>
            <a:pathLst>
              <a:path w="33654" h="29845">
                <a:moveTo>
                  <a:pt x="33651" y="29344"/>
                </a:moveTo>
                <a:lnTo>
                  <a:pt x="33651" y="20952"/>
                </a:lnTo>
                <a:lnTo>
                  <a:pt x="25237" y="8391"/>
                </a:lnTo>
                <a:lnTo>
                  <a:pt x="16825" y="4204"/>
                </a:lnTo>
                <a:lnTo>
                  <a:pt x="4206" y="0"/>
                </a:lnTo>
                <a:lnTo>
                  <a:pt x="0" y="0"/>
                </a:lnTo>
              </a:path>
            </a:pathLst>
          </a:custGeom>
          <a:ln w="168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1" name="object 21"/>
          <p:cNvSpPr/>
          <p:nvPr/>
        </p:nvSpPr>
        <p:spPr>
          <a:xfrm>
            <a:off x="5733996" y="3312162"/>
            <a:ext cx="31066" cy="31066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0" y="33513"/>
                </a:moveTo>
                <a:lnTo>
                  <a:pt x="4206" y="33513"/>
                </a:lnTo>
                <a:lnTo>
                  <a:pt x="16825" y="29326"/>
                </a:lnTo>
                <a:lnTo>
                  <a:pt x="25237" y="25139"/>
                </a:lnTo>
                <a:lnTo>
                  <a:pt x="33651" y="12561"/>
                </a:lnTo>
                <a:lnTo>
                  <a:pt x="33651" y="0"/>
                </a:lnTo>
              </a:path>
            </a:pathLst>
          </a:custGeom>
          <a:ln w="168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2" name="object 22"/>
          <p:cNvSpPr/>
          <p:nvPr/>
        </p:nvSpPr>
        <p:spPr>
          <a:xfrm>
            <a:off x="5664104" y="3254139"/>
            <a:ext cx="70338" cy="89095"/>
          </a:xfrm>
          <a:custGeom>
            <a:avLst/>
            <a:gdLst/>
            <a:ahLst/>
            <a:cxnLst/>
            <a:rect l="l" t="t" r="r" b="b"/>
            <a:pathLst>
              <a:path w="76200" h="96520">
                <a:moveTo>
                  <a:pt x="0" y="0"/>
                </a:moveTo>
                <a:lnTo>
                  <a:pt x="0" y="20952"/>
                </a:lnTo>
                <a:lnTo>
                  <a:pt x="4206" y="37718"/>
                </a:lnTo>
                <a:lnTo>
                  <a:pt x="33651" y="79623"/>
                </a:lnTo>
                <a:lnTo>
                  <a:pt x="63097" y="92184"/>
                </a:lnTo>
                <a:lnTo>
                  <a:pt x="75716" y="96371"/>
                </a:lnTo>
              </a:path>
            </a:pathLst>
          </a:custGeom>
          <a:ln w="16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3" name="object 23"/>
          <p:cNvSpPr/>
          <p:nvPr/>
        </p:nvSpPr>
        <p:spPr>
          <a:xfrm>
            <a:off x="5664104" y="3180640"/>
            <a:ext cx="46892" cy="73855"/>
          </a:xfrm>
          <a:custGeom>
            <a:avLst/>
            <a:gdLst/>
            <a:ahLst/>
            <a:cxnLst/>
            <a:rect l="l" t="t" r="r" b="b"/>
            <a:pathLst>
              <a:path w="50800" h="80010">
                <a:moveTo>
                  <a:pt x="50476" y="0"/>
                </a:moveTo>
                <a:lnTo>
                  <a:pt x="42065" y="0"/>
                </a:lnTo>
                <a:lnTo>
                  <a:pt x="29446" y="8374"/>
                </a:lnTo>
                <a:lnTo>
                  <a:pt x="21032" y="12578"/>
                </a:lnTo>
                <a:lnTo>
                  <a:pt x="12620" y="25139"/>
                </a:lnTo>
                <a:lnTo>
                  <a:pt x="8413" y="33531"/>
                </a:lnTo>
                <a:lnTo>
                  <a:pt x="4206" y="50279"/>
                </a:lnTo>
                <a:lnTo>
                  <a:pt x="0" y="62858"/>
                </a:lnTo>
                <a:lnTo>
                  <a:pt x="0" y="79623"/>
                </a:lnTo>
              </a:path>
            </a:pathLst>
          </a:custGeom>
          <a:ln w="16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4" name="object 24"/>
          <p:cNvSpPr/>
          <p:nvPr/>
        </p:nvSpPr>
        <p:spPr>
          <a:xfrm>
            <a:off x="5710698" y="3134228"/>
            <a:ext cx="0" cy="46892"/>
          </a:xfrm>
          <a:custGeom>
            <a:avLst/>
            <a:gdLst/>
            <a:ahLst/>
            <a:cxnLst/>
            <a:rect l="l" t="t" r="r" b="b"/>
            <a:pathLst>
              <a:path h="50800">
                <a:moveTo>
                  <a:pt x="0" y="50279"/>
                </a:moveTo>
                <a:lnTo>
                  <a:pt x="0" y="0"/>
                </a:lnTo>
              </a:path>
            </a:pathLst>
          </a:custGeom>
          <a:ln w="168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5" name="object 25"/>
          <p:cNvSpPr/>
          <p:nvPr/>
        </p:nvSpPr>
        <p:spPr>
          <a:xfrm>
            <a:off x="5664104" y="3521031"/>
            <a:ext cx="70338" cy="93198"/>
          </a:xfrm>
          <a:custGeom>
            <a:avLst/>
            <a:gdLst/>
            <a:ahLst/>
            <a:cxnLst/>
            <a:rect l="l" t="t" r="r" b="b"/>
            <a:pathLst>
              <a:path w="76200" h="100964">
                <a:moveTo>
                  <a:pt x="75716" y="0"/>
                </a:moveTo>
                <a:lnTo>
                  <a:pt x="63097" y="4187"/>
                </a:lnTo>
                <a:lnTo>
                  <a:pt x="46271" y="8391"/>
                </a:lnTo>
                <a:lnTo>
                  <a:pt x="33651" y="16765"/>
                </a:lnTo>
                <a:lnTo>
                  <a:pt x="21032" y="29344"/>
                </a:lnTo>
                <a:lnTo>
                  <a:pt x="12620" y="46092"/>
                </a:lnTo>
                <a:lnTo>
                  <a:pt x="4206" y="62858"/>
                </a:lnTo>
                <a:lnTo>
                  <a:pt x="0" y="79623"/>
                </a:lnTo>
                <a:lnTo>
                  <a:pt x="0" y="96389"/>
                </a:lnTo>
                <a:lnTo>
                  <a:pt x="0" y="100576"/>
                </a:lnTo>
              </a:path>
            </a:pathLst>
          </a:custGeom>
          <a:ln w="16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6" name="object 26"/>
          <p:cNvSpPr/>
          <p:nvPr/>
        </p:nvSpPr>
        <p:spPr>
          <a:xfrm>
            <a:off x="5733996" y="3521031"/>
            <a:ext cx="31066" cy="31066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33651" y="33531"/>
                </a:moveTo>
                <a:lnTo>
                  <a:pt x="33651" y="20952"/>
                </a:lnTo>
                <a:lnTo>
                  <a:pt x="25237" y="8391"/>
                </a:lnTo>
                <a:lnTo>
                  <a:pt x="16825" y="4187"/>
                </a:lnTo>
                <a:lnTo>
                  <a:pt x="4206" y="0"/>
                </a:lnTo>
                <a:lnTo>
                  <a:pt x="0" y="0"/>
                </a:lnTo>
              </a:path>
            </a:pathLst>
          </a:custGeom>
          <a:ln w="168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7" name="object 27"/>
          <p:cNvSpPr/>
          <p:nvPr/>
        </p:nvSpPr>
        <p:spPr>
          <a:xfrm>
            <a:off x="5733996" y="3551983"/>
            <a:ext cx="31066" cy="31066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0" y="33513"/>
                </a:moveTo>
                <a:lnTo>
                  <a:pt x="4206" y="33513"/>
                </a:lnTo>
                <a:lnTo>
                  <a:pt x="16825" y="29326"/>
                </a:lnTo>
                <a:lnTo>
                  <a:pt x="25237" y="25139"/>
                </a:lnTo>
                <a:lnTo>
                  <a:pt x="33651" y="12561"/>
                </a:lnTo>
                <a:lnTo>
                  <a:pt x="33651" y="0"/>
                </a:lnTo>
              </a:path>
            </a:pathLst>
          </a:custGeom>
          <a:ln w="168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8" name="object 28"/>
          <p:cNvSpPr/>
          <p:nvPr/>
        </p:nvSpPr>
        <p:spPr>
          <a:xfrm>
            <a:off x="5664104" y="3613870"/>
            <a:ext cx="46892" cy="120162"/>
          </a:xfrm>
          <a:custGeom>
            <a:avLst/>
            <a:gdLst/>
            <a:ahLst/>
            <a:cxnLst/>
            <a:rect l="l" t="t" r="r" b="b"/>
            <a:pathLst>
              <a:path w="50800" h="130175">
                <a:moveTo>
                  <a:pt x="0" y="0"/>
                </a:moveTo>
                <a:lnTo>
                  <a:pt x="0" y="16765"/>
                </a:lnTo>
                <a:lnTo>
                  <a:pt x="4206" y="29326"/>
                </a:lnTo>
                <a:lnTo>
                  <a:pt x="8413" y="41905"/>
                </a:lnTo>
                <a:lnTo>
                  <a:pt x="12620" y="54466"/>
                </a:lnTo>
                <a:lnTo>
                  <a:pt x="21032" y="62858"/>
                </a:lnTo>
                <a:lnTo>
                  <a:pt x="29446" y="71232"/>
                </a:lnTo>
                <a:lnTo>
                  <a:pt x="42065" y="75419"/>
                </a:lnTo>
                <a:lnTo>
                  <a:pt x="50476" y="79623"/>
                </a:lnTo>
                <a:lnTo>
                  <a:pt x="50476" y="129903"/>
                </a:lnTo>
              </a:path>
            </a:pathLst>
          </a:custGeom>
          <a:ln w="168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9" name="object 29"/>
          <p:cNvSpPr/>
          <p:nvPr/>
        </p:nvSpPr>
        <p:spPr>
          <a:xfrm>
            <a:off x="6669755" y="3285075"/>
            <a:ext cx="62132" cy="35169"/>
          </a:xfrm>
          <a:custGeom>
            <a:avLst/>
            <a:gdLst/>
            <a:ahLst/>
            <a:cxnLst/>
            <a:rect l="l" t="t" r="r" b="b"/>
            <a:pathLst>
              <a:path w="67309" h="38100">
                <a:moveTo>
                  <a:pt x="0" y="0"/>
                </a:moveTo>
                <a:lnTo>
                  <a:pt x="67309" y="37718"/>
                </a:lnTo>
              </a:path>
            </a:pathLst>
          </a:custGeom>
          <a:ln w="168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0" name="object 30"/>
          <p:cNvSpPr/>
          <p:nvPr/>
        </p:nvSpPr>
        <p:spPr>
          <a:xfrm>
            <a:off x="6669755" y="3083935"/>
            <a:ext cx="116644" cy="201637"/>
          </a:xfrm>
          <a:custGeom>
            <a:avLst/>
            <a:gdLst/>
            <a:ahLst/>
            <a:cxnLst/>
            <a:rect l="l" t="t" r="r" b="b"/>
            <a:pathLst>
              <a:path w="126365" h="218439">
                <a:moveTo>
                  <a:pt x="0" y="217900"/>
                </a:moveTo>
                <a:lnTo>
                  <a:pt x="126205" y="146668"/>
                </a:lnTo>
                <a:lnTo>
                  <a:pt x="0" y="75436"/>
                </a:lnTo>
                <a:lnTo>
                  <a:pt x="126205" y="0"/>
                </a:lnTo>
              </a:path>
            </a:pathLst>
          </a:custGeom>
          <a:ln w="168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1" name="object 31"/>
          <p:cNvSpPr/>
          <p:nvPr/>
        </p:nvSpPr>
        <p:spPr>
          <a:xfrm>
            <a:off x="6669755" y="2948549"/>
            <a:ext cx="116644" cy="135402"/>
          </a:xfrm>
          <a:custGeom>
            <a:avLst/>
            <a:gdLst/>
            <a:ahLst/>
            <a:cxnLst/>
            <a:rect l="l" t="t" r="r" b="b"/>
            <a:pathLst>
              <a:path w="126365" h="146685">
                <a:moveTo>
                  <a:pt x="126205" y="0"/>
                </a:moveTo>
                <a:lnTo>
                  <a:pt x="0" y="71249"/>
                </a:lnTo>
                <a:lnTo>
                  <a:pt x="126205" y="146668"/>
                </a:lnTo>
              </a:path>
            </a:pathLst>
          </a:custGeom>
          <a:ln w="168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2" name="object 32"/>
          <p:cNvSpPr/>
          <p:nvPr/>
        </p:nvSpPr>
        <p:spPr>
          <a:xfrm>
            <a:off x="6731887" y="3319892"/>
            <a:ext cx="0" cy="35169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0"/>
                </a:moveTo>
                <a:lnTo>
                  <a:pt x="0" y="37718"/>
                </a:lnTo>
              </a:path>
            </a:pathLst>
          </a:custGeom>
          <a:ln w="168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3" name="object 33"/>
          <p:cNvSpPr/>
          <p:nvPr/>
        </p:nvSpPr>
        <p:spPr>
          <a:xfrm>
            <a:off x="6731887" y="2878931"/>
            <a:ext cx="0" cy="35169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37718"/>
                </a:moveTo>
                <a:lnTo>
                  <a:pt x="0" y="0"/>
                </a:lnTo>
              </a:path>
            </a:pathLst>
          </a:custGeom>
          <a:ln w="168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4" name="object 34"/>
          <p:cNvSpPr/>
          <p:nvPr/>
        </p:nvSpPr>
        <p:spPr>
          <a:xfrm>
            <a:off x="6731888" y="2913748"/>
            <a:ext cx="54512" cy="35169"/>
          </a:xfrm>
          <a:custGeom>
            <a:avLst/>
            <a:gdLst/>
            <a:ahLst/>
            <a:cxnLst/>
            <a:rect l="l" t="t" r="r" b="b"/>
            <a:pathLst>
              <a:path w="59054" h="38100">
                <a:moveTo>
                  <a:pt x="58895" y="37700"/>
                </a:moveTo>
                <a:lnTo>
                  <a:pt x="0" y="0"/>
                </a:lnTo>
              </a:path>
            </a:pathLst>
          </a:custGeom>
          <a:ln w="168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5" name="object 35"/>
          <p:cNvSpPr/>
          <p:nvPr/>
        </p:nvSpPr>
        <p:spPr>
          <a:xfrm>
            <a:off x="6529974" y="3610005"/>
            <a:ext cx="381000" cy="375724"/>
          </a:xfrm>
          <a:custGeom>
            <a:avLst/>
            <a:gdLst/>
            <a:ahLst/>
            <a:cxnLst/>
            <a:rect l="l" t="t" r="r" b="b"/>
            <a:pathLst>
              <a:path w="412750" h="407035">
                <a:moveTo>
                  <a:pt x="206118" y="0"/>
                </a:moveTo>
                <a:lnTo>
                  <a:pt x="248186" y="4187"/>
                </a:lnTo>
                <a:lnTo>
                  <a:pt x="286048" y="16748"/>
                </a:lnTo>
                <a:lnTo>
                  <a:pt x="319685" y="37700"/>
                </a:lnTo>
                <a:lnTo>
                  <a:pt x="374374" y="92184"/>
                </a:lnTo>
                <a:lnTo>
                  <a:pt x="395409" y="125716"/>
                </a:lnTo>
                <a:lnTo>
                  <a:pt x="408029" y="163416"/>
                </a:lnTo>
                <a:lnTo>
                  <a:pt x="412236" y="205322"/>
                </a:lnTo>
                <a:lnTo>
                  <a:pt x="408029" y="247227"/>
                </a:lnTo>
                <a:lnTo>
                  <a:pt x="395409" y="284945"/>
                </a:lnTo>
                <a:lnTo>
                  <a:pt x="374374" y="318459"/>
                </a:lnTo>
                <a:lnTo>
                  <a:pt x="349133" y="347803"/>
                </a:lnTo>
                <a:lnTo>
                  <a:pt x="319685" y="372943"/>
                </a:lnTo>
                <a:lnTo>
                  <a:pt x="248186" y="402270"/>
                </a:lnTo>
                <a:lnTo>
                  <a:pt x="206118" y="406474"/>
                </a:lnTo>
                <a:lnTo>
                  <a:pt x="164049" y="402270"/>
                </a:lnTo>
                <a:lnTo>
                  <a:pt x="126205" y="389709"/>
                </a:lnTo>
                <a:lnTo>
                  <a:pt x="63102" y="347803"/>
                </a:lnTo>
                <a:lnTo>
                  <a:pt x="37861" y="318459"/>
                </a:lnTo>
                <a:lnTo>
                  <a:pt x="16827" y="284945"/>
                </a:lnTo>
                <a:lnTo>
                  <a:pt x="4206" y="247227"/>
                </a:lnTo>
                <a:lnTo>
                  <a:pt x="0" y="205322"/>
                </a:lnTo>
                <a:lnTo>
                  <a:pt x="4206" y="163416"/>
                </a:lnTo>
                <a:lnTo>
                  <a:pt x="16827" y="125716"/>
                </a:lnTo>
                <a:lnTo>
                  <a:pt x="37861" y="92184"/>
                </a:lnTo>
                <a:lnTo>
                  <a:pt x="63102" y="58653"/>
                </a:lnTo>
                <a:lnTo>
                  <a:pt x="126205" y="16748"/>
                </a:lnTo>
                <a:lnTo>
                  <a:pt x="164049" y="4187"/>
                </a:lnTo>
                <a:lnTo>
                  <a:pt x="206118" y="0"/>
                </a:lnTo>
                <a:close/>
              </a:path>
            </a:pathLst>
          </a:custGeom>
          <a:ln w="16820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6" name="object 36"/>
          <p:cNvSpPr/>
          <p:nvPr/>
        </p:nvSpPr>
        <p:spPr>
          <a:xfrm>
            <a:off x="6681405" y="3509428"/>
            <a:ext cx="89682" cy="89095"/>
          </a:xfrm>
          <a:custGeom>
            <a:avLst/>
            <a:gdLst/>
            <a:ahLst/>
            <a:cxnLst/>
            <a:rect l="l" t="t" r="r" b="b"/>
            <a:pathLst>
              <a:path w="97154" h="96520">
                <a:moveTo>
                  <a:pt x="0" y="96380"/>
                </a:moveTo>
                <a:lnTo>
                  <a:pt x="96747" y="96380"/>
                </a:lnTo>
                <a:lnTo>
                  <a:pt x="96747" y="0"/>
                </a:lnTo>
                <a:lnTo>
                  <a:pt x="0" y="0"/>
                </a:lnTo>
                <a:lnTo>
                  <a:pt x="0" y="96380"/>
                </a:lnTo>
                <a:close/>
              </a:path>
            </a:pathLst>
          </a:custGeom>
          <a:ln w="16820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7" name="object 37"/>
          <p:cNvSpPr/>
          <p:nvPr/>
        </p:nvSpPr>
        <p:spPr>
          <a:xfrm>
            <a:off x="6689171" y="3985205"/>
            <a:ext cx="89682" cy="89095"/>
          </a:xfrm>
          <a:custGeom>
            <a:avLst/>
            <a:gdLst/>
            <a:ahLst/>
            <a:cxnLst/>
            <a:rect l="l" t="t" r="r" b="b"/>
            <a:pathLst>
              <a:path w="97154" h="96520">
                <a:moveTo>
                  <a:pt x="0" y="96380"/>
                </a:moveTo>
                <a:lnTo>
                  <a:pt x="96747" y="96380"/>
                </a:lnTo>
                <a:lnTo>
                  <a:pt x="96747" y="0"/>
                </a:lnTo>
                <a:lnTo>
                  <a:pt x="0" y="0"/>
                </a:lnTo>
                <a:lnTo>
                  <a:pt x="0" y="96380"/>
                </a:lnTo>
                <a:close/>
              </a:path>
            </a:pathLst>
          </a:custGeom>
          <a:ln w="16820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8" name="object 38"/>
          <p:cNvSpPr/>
          <p:nvPr/>
        </p:nvSpPr>
        <p:spPr>
          <a:xfrm>
            <a:off x="6731887" y="3350843"/>
            <a:ext cx="0" cy="151228"/>
          </a:xfrm>
          <a:custGeom>
            <a:avLst/>
            <a:gdLst/>
            <a:ahLst/>
            <a:cxnLst/>
            <a:rect l="l" t="t" r="r" b="b"/>
            <a:pathLst>
              <a:path h="163829">
                <a:moveTo>
                  <a:pt x="0" y="0"/>
                </a:moveTo>
                <a:lnTo>
                  <a:pt x="0" y="163416"/>
                </a:lnTo>
              </a:path>
            </a:pathLst>
          </a:custGeom>
          <a:ln w="168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9" name="object 39"/>
          <p:cNvSpPr/>
          <p:nvPr/>
        </p:nvSpPr>
        <p:spPr>
          <a:xfrm>
            <a:off x="5710698" y="3729916"/>
            <a:ext cx="0" cy="522263"/>
          </a:xfrm>
          <a:custGeom>
            <a:avLst/>
            <a:gdLst/>
            <a:ahLst/>
            <a:cxnLst/>
            <a:rect l="l" t="t" r="r" b="b"/>
            <a:pathLst>
              <a:path h="565785">
                <a:moveTo>
                  <a:pt x="0" y="0"/>
                </a:moveTo>
                <a:lnTo>
                  <a:pt x="0" y="565704"/>
                </a:lnTo>
              </a:path>
            </a:pathLst>
          </a:custGeom>
          <a:ln w="168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0" name="object 40"/>
          <p:cNvSpPr/>
          <p:nvPr/>
        </p:nvSpPr>
        <p:spPr>
          <a:xfrm>
            <a:off x="6735770" y="4074172"/>
            <a:ext cx="0" cy="189914"/>
          </a:xfrm>
          <a:custGeom>
            <a:avLst/>
            <a:gdLst/>
            <a:ahLst/>
            <a:cxnLst/>
            <a:rect l="l" t="t" r="r" b="b"/>
            <a:pathLst>
              <a:path h="205739">
                <a:moveTo>
                  <a:pt x="0" y="0"/>
                </a:moveTo>
                <a:lnTo>
                  <a:pt x="0" y="205332"/>
                </a:lnTo>
              </a:path>
            </a:pathLst>
          </a:custGeom>
          <a:ln w="168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1" name="object 41"/>
          <p:cNvSpPr/>
          <p:nvPr/>
        </p:nvSpPr>
        <p:spPr>
          <a:xfrm>
            <a:off x="5710698" y="2747410"/>
            <a:ext cx="0" cy="390965"/>
          </a:xfrm>
          <a:custGeom>
            <a:avLst/>
            <a:gdLst/>
            <a:ahLst/>
            <a:cxnLst/>
            <a:rect l="l" t="t" r="r" b="b"/>
            <a:pathLst>
              <a:path h="423544">
                <a:moveTo>
                  <a:pt x="0" y="0"/>
                </a:moveTo>
                <a:lnTo>
                  <a:pt x="0" y="423240"/>
                </a:lnTo>
              </a:path>
            </a:pathLst>
          </a:custGeom>
          <a:ln w="168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2" name="object 42"/>
          <p:cNvSpPr/>
          <p:nvPr/>
        </p:nvSpPr>
        <p:spPr>
          <a:xfrm>
            <a:off x="6731887" y="2743545"/>
            <a:ext cx="0" cy="135402"/>
          </a:xfrm>
          <a:custGeom>
            <a:avLst/>
            <a:gdLst/>
            <a:ahLst/>
            <a:cxnLst/>
            <a:rect l="l" t="t" r="r" b="b"/>
            <a:pathLst>
              <a:path h="146685">
                <a:moveTo>
                  <a:pt x="0" y="0"/>
                </a:moveTo>
                <a:lnTo>
                  <a:pt x="0" y="146668"/>
                </a:lnTo>
              </a:path>
            </a:pathLst>
          </a:custGeom>
          <a:ln w="168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3" name="object 43"/>
          <p:cNvSpPr/>
          <p:nvPr/>
        </p:nvSpPr>
        <p:spPr>
          <a:xfrm>
            <a:off x="8420940" y="2751291"/>
            <a:ext cx="0" cy="565052"/>
          </a:xfrm>
          <a:custGeom>
            <a:avLst/>
            <a:gdLst/>
            <a:ahLst/>
            <a:cxnLst/>
            <a:rect l="l" t="t" r="r" b="b"/>
            <a:pathLst>
              <a:path h="612139">
                <a:moveTo>
                  <a:pt x="0" y="0"/>
                </a:moveTo>
                <a:lnTo>
                  <a:pt x="0" y="611797"/>
                </a:lnTo>
              </a:path>
            </a:pathLst>
          </a:custGeom>
          <a:ln w="168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4" name="object 44"/>
          <p:cNvSpPr/>
          <p:nvPr/>
        </p:nvSpPr>
        <p:spPr>
          <a:xfrm>
            <a:off x="8420940" y="3617735"/>
            <a:ext cx="0" cy="642425"/>
          </a:xfrm>
          <a:custGeom>
            <a:avLst/>
            <a:gdLst/>
            <a:ahLst/>
            <a:cxnLst/>
            <a:rect l="l" t="t" r="r" b="b"/>
            <a:pathLst>
              <a:path h="695960">
                <a:moveTo>
                  <a:pt x="0" y="0"/>
                </a:moveTo>
                <a:lnTo>
                  <a:pt x="0" y="695614"/>
                </a:lnTo>
              </a:path>
            </a:pathLst>
          </a:custGeom>
          <a:ln w="168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5" name="object 45"/>
          <p:cNvSpPr/>
          <p:nvPr/>
        </p:nvSpPr>
        <p:spPr>
          <a:xfrm>
            <a:off x="5714581" y="2739679"/>
            <a:ext cx="1433146" cy="0"/>
          </a:xfrm>
          <a:custGeom>
            <a:avLst/>
            <a:gdLst/>
            <a:ahLst/>
            <a:cxnLst/>
            <a:rect l="l" t="t" r="r" b="b"/>
            <a:pathLst>
              <a:path w="1552575">
                <a:moveTo>
                  <a:pt x="1552162" y="0"/>
                </a:moveTo>
                <a:lnTo>
                  <a:pt x="0" y="0"/>
                </a:lnTo>
              </a:path>
            </a:pathLst>
          </a:custGeom>
          <a:ln w="168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6" name="object 46"/>
          <p:cNvSpPr/>
          <p:nvPr/>
        </p:nvSpPr>
        <p:spPr>
          <a:xfrm>
            <a:off x="5718465" y="4263709"/>
            <a:ext cx="2702755" cy="0"/>
          </a:xfrm>
          <a:custGeom>
            <a:avLst/>
            <a:gdLst/>
            <a:ahLst/>
            <a:cxnLst/>
            <a:rect l="l" t="t" r="r" b="b"/>
            <a:pathLst>
              <a:path w="2927984">
                <a:moveTo>
                  <a:pt x="2927681" y="0"/>
                </a:moveTo>
                <a:lnTo>
                  <a:pt x="0" y="0"/>
                </a:lnTo>
              </a:path>
            </a:pathLst>
          </a:custGeom>
          <a:ln w="168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7" name="object 47"/>
          <p:cNvSpPr/>
          <p:nvPr/>
        </p:nvSpPr>
        <p:spPr>
          <a:xfrm>
            <a:off x="8156847" y="3316027"/>
            <a:ext cx="489438" cy="301869"/>
          </a:xfrm>
          <a:custGeom>
            <a:avLst/>
            <a:gdLst/>
            <a:ahLst/>
            <a:cxnLst/>
            <a:rect l="l" t="t" r="r" b="b"/>
            <a:pathLst>
              <a:path w="530225" h="327025">
                <a:moveTo>
                  <a:pt x="0" y="326851"/>
                </a:moveTo>
                <a:lnTo>
                  <a:pt x="530011" y="326851"/>
                </a:lnTo>
                <a:lnTo>
                  <a:pt x="530011" y="0"/>
                </a:lnTo>
                <a:lnTo>
                  <a:pt x="0" y="0"/>
                </a:lnTo>
                <a:lnTo>
                  <a:pt x="0" y="326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8" name="object 48"/>
          <p:cNvSpPr/>
          <p:nvPr/>
        </p:nvSpPr>
        <p:spPr>
          <a:xfrm>
            <a:off x="8156847" y="3316027"/>
            <a:ext cx="489438" cy="301869"/>
          </a:xfrm>
          <a:custGeom>
            <a:avLst/>
            <a:gdLst/>
            <a:ahLst/>
            <a:cxnLst/>
            <a:rect l="l" t="t" r="r" b="b"/>
            <a:pathLst>
              <a:path w="530225" h="327025">
                <a:moveTo>
                  <a:pt x="0" y="326851"/>
                </a:moveTo>
                <a:lnTo>
                  <a:pt x="530011" y="326851"/>
                </a:lnTo>
                <a:lnTo>
                  <a:pt x="530011" y="0"/>
                </a:lnTo>
                <a:lnTo>
                  <a:pt x="0" y="0"/>
                </a:lnTo>
                <a:lnTo>
                  <a:pt x="0" y="326851"/>
                </a:lnTo>
                <a:close/>
              </a:path>
            </a:pathLst>
          </a:custGeom>
          <a:ln w="16818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9" name="object 49"/>
          <p:cNvSpPr/>
          <p:nvPr/>
        </p:nvSpPr>
        <p:spPr>
          <a:xfrm>
            <a:off x="5854370" y="3374049"/>
            <a:ext cx="190246" cy="1934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0" name="object 50"/>
          <p:cNvSpPr/>
          <p:nvPr/>
        </p:nvSpPr>
        <p:spPr>
          <a:xfrm>
            <a:off x="6840603" y="3041389"/>
            <a:ext cx="190263" cy="1934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1" name="object 51"/>
          <p:cNvSpPr/>
          <p:nvPr/>
        </p:nvSpPr>
        <p:spPr>
          <a:xfrm>
            <a:off x="6825069" y="3534574"/>
            <a:ext cx="109025" cy="0"/>
          </a:xfrm>
          <a:custGeom>
            <a:avLst/>
            <a:gdLst/>
            <a:ahLst/>
            <a:cxnLst/>
            <a:rect l="l" t="t" r="r" b="b"/>
            <a:pathLst>
              <a:path w="118109">
                <a:moveTo>
                  <a:pt x="0" y="0"/>
                </a:moveTo>
                <a:lnTo>
                  <a:pt x="117791" y="0"/>
                </a:lnTo>
              </a:path>
            </a:pathLst>
          </a:custGeom>
          <a:ln w="125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2" name="object 52"/>
          <p:cNvSpPr/>
          <p:nvPr/>
        </p:nvSpPr>
        <p:spPr>
          <a:xfrm>
            <a:off x="6879435" y="3478483"/>
            <a:ext cx="0" cy="112542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528"/>
                </a:moveTo>
                <a:lnTo>
                  <a:pt x="0" y="0"/>
                </a:lnTo>
                <a:lnTo>
                  <a:pt x="0" y="1215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3" name="object 53"/>
          <p:cNvSpPr/>
          <p:nvPr/>
        </p:nvSpPr>
        <p:spPr>
          <a:xfrm>
            <a:off x="8207442" y="3389525"/>
            <a:ext cx="388163" cy="1353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4" name="object 54"/>
          <p:cNvSpPr/>
          <p:nvPr/>
        </p:nvSpPr>
        <p:spPr>
          <a:xfrm>
            <a:off x="6832835" y="4039358"/>
            <a:ext cx="50994" cy="15826"/>
          </a:xfrm>
          <a:custGeom>
            <a:avLst/>
            <a:gdLst/>
            <a:ahLst/>
            <a:cxnLst/>
            <a:rect l="l" t="t" r="r" b="b"/>
            <a:pathLst>
              <a:path w="55245" h="17145">
                <a:moveTo>
                  <a:pt x="0" y="16761"/>
                </a:moveTo>
                <a:lnTo>
                  <a:pt x="54683" y="16761"/>
                </a:lnTo>
                <a:lnTo>
                  <a:pt x="54683" y="0"/>
                </a:lnTo>
                <a:lnTo>
                  <a:pt x="0" y="0"/>
                </a:lnTo>
                <a:lnTo>
                  <a:pt x="0" y="167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5" name="object 55"/>
          <p:cNvSpPr/>
          <p:nvPr/>
        </p:nvSpPr>
        <p:spPr>
          <a:xfrm>
            <a:off x="8809265" y="3273479"/>
            <a:ext cx="8206" cy="50409"/>
          </a:xfrm>
          <a:custGeom>
            <a:avLst/>
            <a:gdLst/>
            <a:ahLst/>
            <a:cxnLst/>
            <a:rect l="l" t="t" r="r" b="b"/>
            <a:pathLst>
              <a:path w="8890" h="54610">
                <a:moveTo>
                  <a:pt x="8378" y="0"/>
                </a:moveTo>
                <a:lnTo>
                  <a:pt x="0" y="0"/>
                </a:lnTo>
                <a:lnTo>
                  <a:pt x="0" y="54466"/>
                </a:lnTo>
                <a:lnTo>
                  <a:pt x="8378" y="54466"/>
                </a:lnTo>
                <a:lnTo>
                  <a:pt x="83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6" name="object 56"/>
          <p:cNvSpPr/>
          <p:nvPr/>
        </p:nvSpPr>
        <p:spPr>
          <a:xfrm>
            <a:off x="8758669" y="3269607"/>
            <a:ext cx="109025" cy="0"/>
          </a:xfrm>
          <a:custGeom>
            <a:avLst/>
            <a:gdLst/>
            <a:ahLst/>
            <a:cxnLst/>
            <a:rect l="l" t="t" r="r" b="b"/>
            <a:pathLst>
              <a:path w="118109">
                <a:moveTo>
                  <a:pt x="0" y="0"/>
                </a:moveTo>
                <a:lnTo>
                  <a:pt x="117826" y="0"/>
                </a:lnTo>
              </a:path>
            </a:pathLst>
          </a:custGeom>
          <a:ln w="83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7" name="object 57"/>
          <p:cNvSpPr/>
          <p:nvPr/>
        </p:nvSpPr>
        <p:spPr>
          <a:xfrm>
            <a:off x="8809265" y="3215456"/>
            <a:ext cx="8206" cy="50409"/>
          </a:xfrm>
          <a:custGeom>
            <a:avLst/>
            <a:gdLst/>
            <a:ahLst/>
            <a:cxnLst/>
            <a:rect l="l" t="t" r="r" b="b"/>
            <a:pathLst>
              <a:path w="8890" h="54610">
                <a:moveTo>
                  <a:pt x="8378" y="0"/>
                </a:moveTo>
                <a:lnTo>
                  <a:pt x="0" y="0"/>
                </a:lnTo>
                <a:lnTo>
                  <a:pt x="0" y="54466"/>
                </a:lnTo>
                <a:lnTo>
                  <a:pt x="8378" y="54466"/>
                </a:lnTo>
                <a:lnTo>
                  <a:pt x="83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8" name="object 58"/>
          <p:cNvSpPr/>
          <p:nvPr/>
        </p:nvSpPr>
        <p:spPr>
          <a:xfrm>
            <a:off x="8723866" y="3408866"/>
            <a:ext cx="143608" cy="143608"/>
          </a:xfrm>
          <a:custGeom>
            <a:avLst/>
            <a:gdLst/>
            <a:ahLst/>
            <a:cxnLst/>
            <a:rect l="l" t="t" r="r" b="b"/>
            <a:pathLst>
              <a:path w="155575" h="155575">
                <a:moveTo>
                  <a:pt x="46257" y="8374"/>
                </a:moveTo>
                <a:lnTo>
                  <a:pt x="12568" y="8374"/>
                </a:lnTo>
                <a:lnTo>
                  <a:pt x="16757" y="12561"/>
                </a:lnTo>
                <a:lnTo>
                  <a:pt x="16757" y="16748"/>
                </a:lnTo>
                <a:lnTo>
                  <a:pt x="20946" y="25139"/>
                </a:lnTo>
                <a:lnTo>
                  <a:pt x="75583" y="155042"/>
                </a:lnTo>
                <a:lnTo>
                  <a:pt x="79773" y="155042"/>
                </a:lnTo>
                <a:lnTo>
                  <a:pt x="93921" y="121511"/>
                </a:lnTo>
                <a:lnTo>
                  <a:pt x="83962" y="121511"/>
                </a:lnTo>
                <a:lnTo>
                  <a:pt x="46257" y="33513"/>
                </a:lnTo>
                <a:lnTo>
                  <a:pt x="42068" y="20952"/>
                </a:lnTo>
                <a:lnTo>
                  <a:pt x="42068" y="12561"/>
                </a:lnTo>
                <a:lnTo>
                  <a:pt x="46257" y="8374"/>
                </a:lnTo>
                <a:close/>
              </a:path>
              <a:path w="155575" h="155575">
                <a:moveTo>
                  <a:pt x="142963" y="8374"/>
                </a:moveTo>
                <a:lnTo>
                  <a:pt x="121841" y="8374"/>
                </a:lnTo>
                <a:lnTo>
                  <a:pt x="126031" y="12561"/>
                </a:lnTo>
                <a:lnTo>
                  <a:pt x="126031" y="16748"/>
                </a:lnTo>
                <a:lnTo>
                  <a:pt x="121841" y="20952"/>
                </a:lnTo>
                <a:lnTo>
                  <a:pt x="117652" y="33513"/>
                </a:lnTo>
                <a:lnTo>
                  <a:pt x="83962" y="121511"/>
                </a:lnTo>
                <a:lnTo>
                  <a:pt x="93921" y="121511"/>
                </a:lnTo>
                <a:lnTo>
                  <a:pt x="134584" y="25139"/>
                </a:lnTo>
                <a:lnTo>
                  <a:pt x="142963" y="8374"/>
                </a:lnTo>
                <a:close/>
              </a:path>
              <a:path w="155575" h="155575">
                <a:moveTo>
                  <a:pt x="58826" y="0"/>
                </a:moveTo>
                <a:lnTo>
                  <a:pt x="0" y="0"/>
                </a:lnTo>
                <a:lnTo>
                  <a:pt x="0" y="4187"/>
                </a:lnTo>
                <a:lnTo>
                  <a:pt x="4189" y="8374"/>
                </a:lnTo>
                <a:lnTo>
                  <a:pt x="50447" y="8374"/>
                </a:lnTo>
                <a:lnTo>
                  <a:pt x="58826" y="4187"/>
                </a:lnTo>
                <a:lnTo>
                  <a:pt x="58826" y="0"/>
                </a:lnTo>
                <a:close/>
              </a:path>
              <a:path w="155575" h="155575">
                <a:moveTo>
                  <a:pt x="155531" y="0"/>
                </a:moveTo>
                <a:lnTo>
                  <a:pt x="109273" y="0"/>
                </a:lnTo>
                <a:lnTo>
                  <a:pt x="109273" y="4187"/>
                </a:lnTo>
                <a:lnTo>
                  <a:pt x="117652" y="8374"/>
                </a:lnTo>
                <a:lnTo>
                  <a:pt x="147152" y="8374"/>
                </a:lnTo>
                <a:lnTo>
                  <a:pt x="155531" y="4187"/>
                </a:lnTo>
                <a:lnTo>
                  <a:pt x="1555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9" name="object 59"/>
          <p:cNvSpPr/>
          <p:nvPr/>
        </p:nvSpPr>
        <p:spPr>
          <a:xfrm>
            <a:off x="8785901" y="3702833"/>
            <a:ext cx="54512" cy="15826"/>
          </a:xfrm>
          <a:custGeom>
            <a:avLst/>
            <a:gdLst/>
            <a:ahLst/>
            <a:cxnLst/>
            <a:rect l="l" t="t" r="r" b="b"/>
            <a:pathLst>
              <a:path w="59054" h="17145">
                <a:moveTo>
                  <a:pt x="0" y="16761"/>
                </a:moveTo>
                <a:lnTo>
                  <a:pt x="58890" y="16761"/>
                </a:lnTo>
                <a:lnTo>
                  <a:pt x="58890" y="0"/>
                </a:lnTo>
                <a:lnTo>
                  <a:pt x="0" y="0"/>
                </a:lnTo>
                <a:lnTo>
                  <a:pt x="0" y="167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0" name="object 60"/>
          <p:cNvSpPr/>
          <p:nvPr/>
        </p:nvSpPr>
        <p:spPr>
          <a:xfrm>
            <a:off x="8871299" y="3524896"/>
            <a:ext cx="31652" cy="77372"/>
          </a:xfrm>
          <a:custGeom>
            <a:avLst/>
            <a:gdLst/>
            <a:ahLst/>
            <a:cxnLst/>
            <a:rect l="l" t="t" r="r" b="b"/>
            <a:pathLst>
              <a:path w="34290" h="83820">
                <a:moveTo>
                  <a:pt x="21121" y="25157"/>
                </a:moveTo>
                <a:lnTo>
                  <a:pt x="8378" y="25157"/>
                </a:lnTo>
                <a:lnTo>
                  <a:pt x="8378" y="75436"/>
                </a:lnTo>
                <a:lnTo>
                  <a:pt x="12742" y="79623"/>
                </a:lnTo>
                <a:lnTo>
                  <a:pt x="16932" y="83810"/>
                </a:lnTo>
                <a:lnTo>
                  <a:pt x="25310" y="83810"/>
                </a:lnTo>
                <a:lnTo>
                  <a:pt x="33689" y="75436"/>
                </a:lnTo>
                <a:lnTo>
                  <a:pt x="25310" y="75436"/>
                </a:lnTo>
                <a:lnTo>
                  <a:pt x="21121" y="71249"/>
                </a:lnTo>
                <a:lnTo>
                  <a:pt x="21121" y="25157"/>
                </a:lnTo>
                <a:close/>
              </a:path>
              <a:path w="34290" h="83820">
                <a:moveTo>
                  <a:pt x="33689" y="71249"/>
                </a:moveTo>
                <a:lnTo>
                  <a:pt x="29500" y="71249"/>
                </a:lnTo>
                <a:lnTo>
                  <a:pt x="29500" y="75436"/>
                </a:lnTo>
                <a:lnTo>
                  <a:pt x="33689" y="75436"/>
                </a:lnTo>
                <a:lnTo>
                  <a:pt x="33689" y="71249"/>
                </a:lnTo>
                <a:close/>
              </a:path>
              <a:path w="34290" h="83820">
                <a:moveTo>
                  <a:pt x="33689" y="20952"/>
                </a:moveTo>
                <a:lnTo>
                  <a:pt x="0" y="20952"/>
                </a:lnTo>
                <a:lnTo>
                  <a:pt x="0" y="25157"/>
                </a:lnTo>
                <a:lnTo>
                  <a:pt x="33689" y="25157"/>
                </a:lnTo>
                <a:lnTo>
                  <a:pt x="33689" y="20952"/>
                </a:lnTo>
                <a:close/>
              </a:path>
              <a:path w="34290" h="83820">
                <a:moveTo>
                  <a:pt x="21121" y="0"/>
                </a:moveTo>
                <a:lnTo>
                  <a:pt x="16932" y="0"/>
                </a:lnTo>
                <a:lnTo>
                  <a:pt x="16932" y="4204"/>
                </a:lnTo>
                <a:lnTo>
                  <a:pt x="12742" y="8391"/>
                </a:lnTo>
                <a:lnTo>
                  <a:pt x="8378" y="12578"/>
                </a:lnTo>
                <a:lnTo>
                  <a:pt x="8378" y="16765"/>
                </a:lnTo>
                <a:lnTo>
                  <a:pt x="4189" y="20952"/>
                </a:lnTo>
                <a:lnTo>
                  <a:pt x="21121" y="20952"/>
                </a:lnTo>
                <a:lnTo>
                  <a:pt x="21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1" name="object 61"/>
          <p:cNvSpPr/>
          <p:nvPr/>
        </p:nvSpPr>
        <p:spPr>
          <a:xfrm>
            <a:off x="6988150" y="3706710"/>
            <a:ext cx="182496" cy="2165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2" name="object 62"/>
          <p:cNvSpPr/>
          <p:nvPr/>
        </p:nvSpPr>
        <p:spPr>
          <a:xfrm>
            <a:off x="6254296" y="3760852"/>
            <a:ext cx="431408" cy="294249"/>
          </a:xfrm>
          <a:custGeom>
            <a:avLst/>
            <a:gdLst/>
            <a:ahLst/>
            <a:cxnLst/>
            <a:rect l="l" t="t" r="r" b="b"/>
            <a:pathLst>
              <a:path w="467359" h="318770">
                <a:moveTo>
                  <a:pt x="420650" y="25139"/>
                </a:moveTo>
                <a:lnTo>
                  <a:pt x="416443" y="29344"/>
                </a:lnTo>
                <a:lnTo>
                  <a:pt x="416443" y="37718"/>
                </a:lnTo>
                <a:lnTo>
                  <a:pt x="420650" y="37718"/>
                </a:lnTo>
                <a:lnTo>
                  <a:pt x="420650" y="41905"/>
                </a:lnTo>
                <a:lnTo>
                  <a:pt x="424857" y="41905"/>
                </a:lnTo>
                <a:lnTo>
                  <a:pt x="429064" y="37718"/>
                </a:lnTo>
                <a:lnTo>
                  <a:pt x="420650" y="25139"/>
                </a:lnTo>
                <a:close/>
              </a:path>
              <a:path w="467359" h="318770">
                <a:moveTo>
                  <a:pt x="454287" y="0"/>
                </a:moveTo>
                <a:lnTo>
                  <a:pt x="420650" y="25139"/>
                </a:lnTo>
                <a:lnTo>
                  <a:pt x="429064" y="37718"/>
                </a:lnTo>
                <a:lnTo>
                  <a:pt x="466908" y="16765"/>
                </a:lnTo>
                <a:lnTo>
                  <a:pt x="454287" y="0"/>
                </a:lnTo>
                <a:close/>
              </a:path>
              <a:path w="467359" h="318770">
                <a:moveTo>
                  <a:pt x="462701" y="0"/>
                </a:moveTo>
                <a:lnTo>
                  <a:pt x="454287" y="0"/>
                </a:lnTo>
                <a:lnTo>
                  <a:pt x="466908" y="16765"/>
                </a:lnTo>
                <a:lnTo>
                  <a:pt x="466908" y="4187"/>
                </a:lnTo>
                <a:lnTo>
                  <a:pt x="462701" y="0"/>
                </a:lnTo>
                <a:close/>
              </a:path>
              <a:path w="467359" h="318770">
                <a:moveTo>
                  <a:pt x="344927" y="75436"/>
                </a:moveTo>
                <a:lnTo>
                  <a:pt x="340720" y="79623"/>
                </a:lnTo>
                <a:lnTo>
                  <a:pt x="340720" y="83810"/>
                </a:lnTo>
                <a:lnTo>
                  <a:pt x="344927" y="87997"/>
                </a:lnTo>
                <a:lnTo>
                  <a:pt x="357547" y="87997"/>
                </a:lnTo>
                <a:lnTo>
                  <a:pt x="344927" y="75436"/>
                </a:lnTo>
                <a:close/>
              </a:path>
              <a:path w="467359" h="318770">
                <a:moveTo>
                  <a:pt x="382788" y="50296"/>
                </a:moveTo>
                <a:lnTo>
                  <a:pt x="344927" y="75436"/>
                </a:lnTo>
                <a:lnTo>
                  <a:pt x="357547" y="87997"/>
                </a:lnTo>
                <a:lnTo>
                  <a:pt x="391202" y="62858"/>
                </a:lnTo>
                <a:lnTo>
                  <a:pt x="382788" y="50296"/>
                </a:lnTo>
                <a:close/>
              </a:path>
              <a:path w="467359" h="318770">
                <a:moveTo>
                  <a:pt x="395409" y="50296"/>
                </a:moveTo>
                <a:lnTo>
                  <a:pt x="382788" y="50296"/>
                </a:lnTo>
                <a:lnTo>
                  <a:pt x="391202" y="62858"/>
                </a:lnTo>
                <a:lnTo>
                  <a:pt x="395409" y="62858"/>
                </a:lnTo>
                <a:lnTo>
                  <a:pt x="395409" y="50296"/>
                </a:lnTo>
                <a:close/>
              </a:path>
              <a:path w="467359" h="318770">
                <a:moveTo>
                  <a:pt x="273410" y="121528"/>
                </a:moveTo>
                <a:lnTo>
                  <a:pt x="269221" y="125716"/>
                </a:lnTo>
                <a:lnTo>
                  <a:pt x="269221" y="134107"/>
                </a:lnTo>
                <a:lnTo>
                  <a:pt x="273410" y="138294"/>
                </a:lnTo>
                <a:lnTo>
                  <a:pt x="281824" y="138294"/>
                </a:lnTo>
                <a:lnTo>
                  <a:pt x="273410" y="121528"/>
                </a:lnTo>
                <a:close/>
              </a:path>
              <a:path w="467359" h="318770">
                <a:moveTo>
                  <a:pt x="311272" y="96389"/>
                </a:moveTo>
                <a:lnTo>
                  <a:pt x="273410" y="121528"/>
                </a:lnTo>
                <a:lnTo>
                  <a:pt x="281824" y="138294"/>
                </a:lnTo>
                <a:lnTo>
                  <a:pt x="319685" y="113154"/>
                </a:lnTo>
                <a:lnTo>
                  <a:pt x="311272" y="96389"/>
                </a:lnTo>
                <a:close/>
              </a:path>
              <a:path w="467359" h="318770">
                <a:moveTo>
                  <a:pt x="319685" y="96389"/>
                </a:moveTo>
                <a:lnTo>
                  <a:pt x="311272" y="96389"/>
                </a:lnTo>
                <a:lnTo>
                  <a:pt x="319685" y="113154"/>
                </a:lnTo>
                <a:lnTo>
                  <a:pt x="323892" y="108950"/>
                </a:lnTo>
                <a:lnTo>
                  <a:pt x="323892" y="100576"/>
                </a:lnTo>
                <a:lnTo>
                  <a:pt x="319685" y="96389"/>
                </a:lnTo>
                <a:close/>
              </a:path>
              <a:path w="467359" h="318770">
                <a:moveTo>
                  <a:pt x="201911" y="171808"/>
                </a:moveTo>
                <a:lnTo>
                  <a:pt x="197704" y="175995"/>
                </a:lnTo>
                <a:lnTo>
                  <a:pt x="197704" y="184386"/>
                </a:lnTo>
                <a:lnTo>
                  <a:pt x="201911" y="184386"/>
                </a:lnTo>
                <a:lnTo>
                  <a:pt x="206118" y="188574"/>
                </a:lnTo>
                <a:lnTo>
                  <a:pt x="210325" y="184386"/>
                </a:lnTo>
                <a:lnTo>
                  <a:pt x="201911" y="171808"/>
                </a:lnTo>
                <a:close/>
              </a:path>
              <a:path w="467359" h="318770">
                <a:moveTo>
                  <a:pt x="235566" y="146668"/>
                </a:moveTo>
                <a:lnTo>
                  <a:pt x="201911" y="171808"/>
                </a:lnTo>
                <a:lnTo>
                  <a:pt x="210325" y="184386"/>
                </a:lnTo>
                <a:lnTo>
                  <a:pt x="248186" y="163434"/>
                </a:lnTo>
                <a:lnTo>
                  <a:pt x="235566" y="146668"/>
                </a:lnTo>
                <a:close/>
              </a:path>
              <a:path w="467359" h="318770">
                <a:moveTo>
                  <a:pt x="248186" y="146668"/>
                </a:moveTo>
                <a:lnTo>
                  <a:pt x="235566" y="146668"/>
                </a:lnTo>
                <a:lnTo>
                  <a:pt x="248186" y="163434"/>
                </a:lnTo>
                <a:lnTo>
                  <a:pt x="248186" y="159247"/>
                </a:lnTo>
                <a:lnTo>
                  <a:pt x="252393" y="155042"/>
                </a:lnTo>
                <a:lnTo>
                  <a:pt x="252393" y="150855"/>
                </a:lnTo>
                <a:lnTo>
                  <a:pt x="248186" y="150855"/>
                </a:lnTo>
                <a:lnTo>
                  <a:pt x="248186" y="146668"/>
                </a:lnTo>
                <a:close/>
              </a:path>
              <a:path w="467359" h="318770">
                <a:moveTo>
                  <a:pt x="130394" y="222105"/>
                </a:moveTo>
                <a:lnTo>
                  <a:pt x="126188" y="222105"/>
                </a:lnTo>
                <a:lnTo>
                  <a:pt x="126188" y="234666"/>
                </a:lnTo>
                <a:lnTo>
                  <a:pt x="138808" y="234666"/>
                </a:lnTo>
                <a:lnTo>
                  <a:pt x="130394" y="222105"/>
                </a:lnTo>
                <a:close/>
              </a:path>
              <a:path w="467359" h="318770">
                <a:moveTo>
                  <a:pt x="164049" y="196948"/>
                </a:moveTo>
                <a:lnTo>
                  <a:pt x="130394" y="222105"/>
                </a:lnTo>
                <a:lnTo>
                  <a:pt x="138808" y="234666"/>
                </a:lnTo>
                <a:lnTo>
                  <a:pt x="176670" y="209526"/>
                </a:lnTo>
                <a:lnTo>
                  <a:pt x="164049" y="196948"/>
                </a:lnTo>
                <a:close/>
              </a:path>
              <a:path w="467359" h="318770">
                <a:moveTo>
                  <a:pt x="176670" y="196948"/>
                </a:moveTo>
                <a:lnTo>
                  <a:pt x="164049" y="196948"/>
                </a:lnTo>
                <a:lnTo>
                  <a:pt x="176670" y="209526"/>
                </a:lnTo>
                <a:lnTo>
                  <a:pt x="176670" y="196948"/>
                </a:lnTo>
                <a:close/>
              </a:path>
              <a:path w="467359" h="318770">
                <a:moveTo>
                  <a:pt x="54689" y="268197"/>
                </a:moveTo>
                <a:lnTo>
                  <a:pt x="54689" y="272384"/>
                </a:lnTo>
                <a:lnTo>
                  <a:pt x="50482" y="276571"/>
                </a:lnTo>
                <a:lnTo>
                  <a:pt x="54689" y="280758"/>
                </a:lnTo>
                <a:lnTo>
                  <a:pt x="54689" y="284963"/>
                </a:lnTo>
                <a:lnTo>
                  <a:pt x="67309" y="284963"/>
                </a:lnTo>
                <a:lnTo>
                  <a:pt x="54689" y="268197"/>
                </a:lnTo>
                <a:close/>
              </a:path>
              <a:path w="467359" h="318770">
                <a:moveTo>
                  <a:pt x="92550" y="243057"/>
                </a:moveTo>
                <a:lnTo>
                  <a:pt x="54689" y="268197"/>
                </a:lnTo>
                <a:lnTo>
                  <a:pt x="67309" y="284963"/>
                </a:lnTo>
                <a:lnTo>
                  <a:pt x="100947" y="259806"/>
                </a:lnTo>
                <a:lnTo>
                  <a:pt x="92550" y="243057"/>
                </a:lnTo>
                <a:close/>
              </a:path>
              <a:path w="467359" h="318770">
                <a:moveTo>
                  <a:pt x="100947" y="243057"/>
                </a:moveTo>
                <a:lnTo>
                  <a:pt x="92550" y="243057"/>
                </a:lnTo>
                <a:lnTo>
                  <a:pt x="100947" y="259806"/>
                </a:lnTo>
                <a:lnTo>
                  <a:pt x="105153" y="255619"/>
                </a:lnTo>
                <a:lnTo>
                  <a:pt x="105153" y="247244"/>
                </a:lnTo>
                <a:lnTo>
                  <a:pt x="100947" y="243057"/>
                </a:lnTo>
                <a:close/>
              </a:path>
              <a:path w="467359" h="318770">
                <a:moveTo>
                  <a:pt x="4206" y="305915"/>
                </a:moveTo>
                <a:lnTo>
                  <a:pt x="0" y="310103"/>
                </a:lnTo>
                <a:lnTo>
                  <a:pt x="0" y="314290"/>
                </a:lnTo>
                <a:lnTo>
                  <a:pt x="4206" y="314290"/>
                </a:lnTo>
                <a:lnTo>
                  <a:pt x="4206" y="318477"/>
                </a:lnTo>
                <a:lnTo>
                  <a:pt x="12620" y="318477"/>
                </a:lnTo>
                <a:lnTo>
                  <a:pt x="4206" y="305915"/>
                </a:lnTo>
                <a:close/>
              </a:path>
              <a:path w="467359" h="318770">
                <a:moveTo>
                  <a:pt x="21034" y="293337"/>
                </a:moveTo>
                <a:lnTo>
                  <a:pt x="4206" y="305915"/>
                </a:lnTo>
                <a:lnTo>
                  <a:pt x="12620" y="318477"/>
                </a:lnTo>
                <a:lnTo>
                  <a:pt x="29447" y="310103"/>
                </a:lnTo>
                <a:lnTo>
                  <a:pt x="21034" y="293337"/>
                </a:lnTo>
                <a:close/>
              </a:path>
              <a:path w="467359" h="318770">
                <a:moveTo>
                  <a:pt x="29447" y="293337"/>
                </a:moveTo>
                <a:lnTo>
                  <a:pt x="21034" y="293337"/>
                </a:lnTo>
                <a:lnTo>
                  <a:pt x="29447" y="310103"/>
                </a:lnTo>
                <a:lnTo>
                  <a:pt x="33654" y="305915"/>
                </a:lnTo>
                <a:lnTo>
                  <a:pt x="33654" y="297524"/>
                </a:lnTo>
                <a:lnTo>
                  <a:pt x="29447" y="293337"/>
                </a:lnTo>
                <a:close/>
              </a:path>
            </a:pathLst>
          </a:custGeom>
          <a:solidFill>
            <a:srgbClr val="1F1A17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3" name="object 63"/>
          <p:cNvSpPr/>
          <p:nvPr/>
        </p:nvSpPr>
        <p:spPr>
          <a:xfrm>
            <a:off x="7795753" y="2817044"/>
            <a:ext cx="194162" cy="7349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4" name="object 64"/>
          <p:cNvSpPr/>
          <p:nvPr/>
        </p:nvSpPr>
        <p:spPr>
          <a:xfrm>
            <a:off x="5928136" y="2836385"/>
            <a:ext cx="194146" cy="6961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5" name="object 65"/>
          <p:cNvSpPr/>
          <p:nvPr/>
        </p:nvSpPr>
        <p:spPr>
          <a:xfrm>
            <a:off x="6386310" y="2983366"/>
            <a:ext cx="209679" cy="23595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6" name="object 66"/>
          <p:cNvSpPr/>
          <p:nvPr/>
        </p:nvSpPr>
        <p:spPr>
          <a:xfrm>
            <a:off x="5916486" y="2948548"/>
            <a:ext cx="116481" cy="19340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7" name="object 67"/>
          <p:cNvSpPr/>
          <p:nvPr/>
        </p:nvSpPr>
        <p:spPr>
          <a:xfrm>
            <a:off x="8036481" y="2859590"/>
            <a:ext cx="139861" cy="18952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8" name="object 68"/>
          <p:cNvSpPr/>
          <p:nvPr/>
        </p:nvSpPr>
        <p:spPr>
          <a:xfrm>
            <a:off x="7263861" y="2693269"/>
            <a:ext cx="89682" cy="69752"/>
          </a:xfrm>
          <a:custGeom>
            <a:avLst/>
            <a:gdLst/>
            <a:ahLst/>
            <a:cxnLst/>
            <a:rect l="l" t="t" r="r" b="b"/>
            <a:pathLst>
              <a:path w="97154" h="75564">
                <a:moveTo>
                  <a:pt x="96705" y="0"/>
                </a:moveTo>
                <a:lnTo>
                  <a:pt x="75758" y="0"/>
                </a:lnTo>
                <a:lnTo>
                  <a:pt x="58826" y="4187"/>
                </a:lnTo>
                <a:lnTo>
                  <a:pt x="16757" y="33513"/>
                </a:lnTo>
                <a:lnTo>
                  <a:pt x="0" y="62858"/>
                </a:lnTo>
                <a:lnTo>
                  <a:pt x="0" y="75419"/>
                </a:lnTo>
              </a:path>
            </a:pathLst>
          </a:custGeom>
          <a:ln w="168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9" name="object 69"/>
          <p:cNvSpPr/>
          <p:nvPr/>
        </p:nvSpPr>
        <p:spPr>
          <a:xfrm>
            <a:off x="7353127" y="2693269"/>
            <a:ext cx="89682" cy="69752"/>
          </a:xfrm>
          <a:custGeom>
            <a:avLst/>
            <a:gdLst/>
            <a:ahLst/>
            <a:cxnLst/>
            <a:rect l="l" t="t" r="r" b="b"/>
            <a:pathLst>
              <a:path w="97154" h="75564">
                <a:moveTo>
                  <a:pt x="96705" y="75419"/>
                </a:moveTo>
                <a:lnTo>
                  <a:pt x="92515" y="62858"/>
                </a:lnTo>
                <a:lnTo>
                  <a:pt x="88326" y="46092"/>
                </a:lnTo>
                <a:lnTo>
                  <a:pt x="79947" y="33513"/>
                </a:lnTo>
                <a:lnTo>
                  <a:pt x="67379" y="20952"/>
                </a:lnTo>
                <a:lnTo>
                  <a:pt x="54636" y="12561"/>
                </a:lnTo>
                <a:lnTo>
                  <a:pt x="37879" y="4187"/>
                </a:lnTo>
                <a:lnTo>
                  <a:pt x="16932" y="0"/>
                </a:lnTo>
                <a:lnTo>
                  <a:pt x="0" y="0"/>
                </a:lnTo>
              </a:path>
            </a:pathLst>
          </a:custGeom>
          <a:ln w="168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0" name="object 70"/>
          <p:cNvSpPr/>
          <p:nvPr/>
        </p:nvSpPr>
        <p:spPr>
          <a:xfrm>
            <a:off x="7411456" y="2762886"/>
            <a:ext cx="31066" cy="35169"/>
          </a:xfrm>
          <a:custGeom>
            <a:avLst/>
            <a:gdLst/>
            <a:ahLst/>
            <a:cxnLst/>
            <a:rect l="l" t="t" r="r" b="b"/>
            <a:pathLst>
              <a:path w="33654" h="38100">
                <a:moveTo>
                  <a:pt x="0" y="37718"/>
                </a:moveTo>
                <a:lnTo>
                  <a:pt x="12568" y="33531"/>
                </a:lnTo>
                <a:lnTo>
                  <a:pt x="25136" y="25139"/>
                </a:lnTo>
                <a:lnTo>
                  <a:pt x="29325" y="16765"/>
                </a:lnTo>
                <a:lnTo>
                  <a:pt x="33515" y="4187"/>
                </a:lnTo>
                <a:lnTo>
                  <a:pt x="33515" y="0"/>
                </a:lnTo>
              </a:path>
            </a:pathLst>
          </a:custGeom>
          <a:ln w="168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1" name="object 71"/>
          <p:cNvSpPr/>
          <p:nvPr/>
        </p:nvSpPr>
        <p:spPr>
          <a:xfrm>
            <a:off x="7380357" y="2762886"/>
            <a:ext cx="31652" cy="35169"/>
          </a:xfrm>
          <a:custGeom>
            <a:avLst/>
            <a:gdLst/>
            <a:ahLst/>
            <a:cxnLst/>
            <a:rect l="l" t="t" r="r" b="b"/>
            <a:pathLst>
              <a:path w="34290" h="38100">
                <a:moveTo>
                  <a:pt x="0" y="0"/>
                </a:moveTo>
                <a:lnTo>
                  <a:pt x="0" y="4187"/>
                </a:lnTo>
                <a:lnTo>
                  <a:pt x="4189" y="16765"/>
                </a:lnTo>
                <a:lnTo>
                  <a:pt x="12568" y="25139"/>
                </a:lnTo>
                <a:lnTo>
                  <a:pt x="20946" y="33531"/>
                </a:lnTo>
                <a:lnTo>
                  <a:pt x="33689" y="37718"/>
                </a:lnTo>
              </a:path>
            </a:pathLst>
          </a:custGeom>
          <a:ln w="168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2" name="object 72"/>
          <p:cNvSpPr/>
          <p:nvPr/>
        </p:nvSpPr>
        <p:spPr>
          <a:xfrm>
            <a:off x="7380358" y="2693269"/>
            <a:ext cx="93198" cy="69752"/>
          </a:xfrm>
          <a:custGeom>
            <a:avLst/>
            <a:gdLst/>
            <a:ahLst/>
            <a:cxnLst/>
            <a:rect l="l" t="t" r="r" b="b"/>
            <a:pathLst>
              <a:path w="100965" h="75564">
                <a:moveTo>
                  <a:pt x="100894" y="0"/>
                </a:moveTo>
                <a:lnTo>
                  <a:pt x="79947" y="0"/>
                </a:lnTo>
                <a:lnTo>
                  <a:pt x="63015" y="4187"/>
                </a:lnTo>
                <a:lnTo>
                  <a:pt x="46257" y="12561"/>
                </a:lnTo>
                <a:lnTo>
                  <a:pt x="29325" y="20952"/>
                </a:lnTo>
                <a:lnTo>
                  <a:pt x="16757" y="33513"/>
                </a:lnTo>
                <a:lnTo>
                  <a:pt x="8378" y="46092"/>
                </a:lnTo>
                <a:lnTo>
                  <a:pt x="4189" y="62858"/>
                </a:lnTo>
                <a:lnTo>
                  <a:pt x="0" y="75419"/>
                </a:lnTo>
              </a:path>
            </a:pathLst>
          </a:custGeom>
          <a:ln w="168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3" name="object 73"/>
          <p:cNvSpPr/>
          <p:nvPr/>
        </p:nvSpPr>
        <p:spPr>
          <a:xfrm>
            <a:off x="7473491" y="2693269"/>
            <a:ext cx="89682" cy="69752"/>
          </a:xfrm>
          <a:custGeom>
            <a:avLst/>
            <a:gdLst/>
            <a:ahLst/>
            <a:cxnLst/>
            <a:rect l="l" t="t" r="r" b="b"/>
            <a:pathLst>
              <a:path w="97154" h="75564">
                <a:moveTo>
                  <a:pt x="96705" y="75419"/>
                </a:moveTo>
                <a:lnTo>
                  <a:pt x="92515" y="62858"/>
                </a:lnTo>
                <a:lnTo>
                  <a:pt x="88326" y="46092"/>
                </a:lnTo>
                <a:lnTo>
                  <a:pt x="79947" y="33513"/>
                </a:lnTo>
                <a:lnTo>
                  <a:pt x="67379" y="20952"/>
                </a:lnTo>
                <a:lnTo>
                  <a:pt x="54636" y="12561"/>
                </a:lnTo>
                <a:lnTo>
                  <a:pt x="37879" y="4187"/>
                </a:lnTo>
                <a:lnTo>
                  <a:pt x="21121" y="0"/>
                </a:lnTo>
                <a:lnTo>
                  <a:pt x="0" y="0"/>
                </a:lnTo>
              </a:path>
            </a:pathLst>
          </a:custGeom>
          <a:ln w="168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4" name="object 74"/>
          <p:cNvSpPr/>
          <p:nvPr/>
        </p:nvSpPr>
        <p:spPr>
          <a:xfrm>
            <a:off x="7531821" y="2762886"/>
            <a:ext cx="31066" cy="35169"/>
          </a:xfrm>
          <a:custGeom>
            <a:avLst/>
            <a:gdLst/>
            <a:ahLst/>
            <a:cxnLst/>
            <a:rect l="l" t="t" r="r" b="b"/>
            <a:pathLst>
              <a:path w="33654" h="38100">
                <a:moveTo>
                  <a:pt x="0" y="37718"/>
                </a:moveTo>
                <a:lnTo>
                  <a:pt x="12568" y="33531"/>
                </a:lnTo>
                <a:lnTo>
                  <a:pt x="20946" y="25139"/>
                </a:lnTo>
                <a:lnTo>
                  <a:pt x="29325" y="16765"/>
                </a:lnTo>
                <a:lnTo>
                  <a:pt x="33515" y="4187"/>
                </a:lnTo>
                <a:lnTo>
                  <a:pt x="33515" y="0"/>
                </a:lnTo>
              </a:path>
            </a:pathLst>
          </a:custGeom>
          <a:ln w="168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5" name="object 75"/>
          <p:cNvSpPr/>
          <p:nvPr/>
        </p:nvSpPr>
        <p:spPr>
          <a:xfrm>
            <a:off x="7504589" y="2762886"/>
            <a:ext cx="27549" cy="35169"/>
          </a:xfrm>
          <a:custGeom>
            <a:avLst/>
            <a:gdLst/>
            <a:ahLst/>
            <a:cxnLst/>
            <a:rect l="l" t="t" r="r" b="b"/>
            <a:pathLst>
              <a:path w="29845" h="38100">
                <a:moveTo>
                  <a:pt x="0" y="0"/>
                </a:moveTo>
                <a:lnTo>
                  <a:pt x="0" y="4187"/>
                </a:lnTo>
                <a:lnTo>
                  <a:pt x="0" y="16765"/>
                </a:lnTo>
                <a:lnTo>
                  <a:pt x="8378" y="25139"/>
                </a:lnTo>
                <a:lnTo>
                  <a:pt x="16757" y="33531"/>
                </a:lnTo>
                <a:lnTo>
                  <a:pt x="29500" y="37718"/>
                </a:lnTo>
              </a:path>
            </a:pathLst>
          </a:custGeom>
          <a:ln w="16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6" name="object 76"/>
          <p:cNvSpPr/>
          <p:nvPr/>
        </p:nvSpPr>
        <p:spPr>
          <a:xfrm>
            <a:off x="7504589" y="2693269"/>
            <a:ext cx="89682" cy="69752"/>
          </a:xfrm>
          <a:custGeom>
            <a:avLst/>
            <a:gdLst/>
            <a:ahLst/>
            <a:cxnLst/>
            <a:rect l="l" t="t" r="r" b="b"/>
            <a:pathLst>
              <a:path w="97154" h="75564">
                <a:moveTo>
                  <a:pt x="96705" y="0"/>
                </a:moveTo>
                <a:lnTo>
                  <a:pt x="75758" y="0"/>
                </a:lnTo>
                <a:lnTo>
                  <a:pt x="58826" y="4187"/>
                </a:lnTo>
                <a:lnTo>
                  <a:pt x="16757" y="33513"/>
                </a:lnTo>
                <a:lnTo>
                  <a:pt x="0" y="62858"/>
                </a:lnTo>
                <a:lnTo>
                  <a:pt x="0" y="75419"/>
                </a:lnTo>
              </a:path>
            </a:pathLst>
          </a:custGeom>
          <a:ln w="168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7" name="object 77"/>
          <p:cNvSpPr/>
          <p:nvPr/>
        </p:nvSpPr>
        <p:spPr>
          <a:xfrm>
            <a:off x="7593856" y="2693268"/>
            <a:ext cx="70338" cy="46892"/>
          </a:xfrm>
          <a:custGeom>
            <a:avLst/>
            <a:gdLst/>
            <a:ahLst/>
            <a:cxnLst/>
            <a:rect l="l" t="t" r="r" b="b"/>
            <a:pathLst>
              <a:path w="76200" h="50800">
                <a:moveTo>
                  <a:pt x="75758" y="50279"/>
                </a:moveTo>
                <a:lnTo>
                  <a:pt x="75758" y="41905"/>
                </a:lnTo>
                <a:lnTo>
                  <a:pt x="71568" y="29326"/>
                </a:lnTo>
                <a:lnTo>
                  <a:pt x="63190" y="20952"/>
                </a:lnTo>
                <a:lnTo>
                  <a:pt x="54636" y="12561"/>
                </a:lnTo>
                <a:lnTo>
                  <a:pt x="29500" y="4187"/>
                </a:lnTo>
                <a:lnTo>
                  <a:pt x="0" y="0"/>
                </a:lnTo>
              </a:path>
            </a:pathLst>
          </a:custGeom>
          <a:ln w="168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8" name="object 78"/>
          <p:cNvSpPr/>
          <p:nvPr/>
        </p:nvSpPr>
        <p:spPr>
          <a:xfrm>
            <a:off x="7663786" y="2739679"/>
            <a:ext cx="46892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47" y="0"/>
                </a:lnTo>
              </a:path>
            </a:pathLst>
          </a:custGeom>
          <a:ln w="168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9" name="object 79"/>
          <p:cNvSpPr/>
          <p:nvPr/>
        </p:nvSpPr>
        <p:spPr>
          <a:xfrm>
            <a:off x="7232779" y="2693269"/>
            <a:ext cx="89682" cy="69752"/>
          </a:xfrm>
          <a:custGeom>
            <a:avLst/>
            <a:gdLst/>
            <a:ahLst/>
            <a:cxnLst/>
            <a:rect l="l" t="t" r="r" b="b"/>
            <a:pathLst>
              <a:path w="97154" h="75564">
                <a:moveTo>
                  <a:pt x="96687" y="75419"/>
                </a:moveTo>
                <a:lnTo>
                  <a:pt x="96687" y="62858"/>
                </a:lnTo>
                <a:lnTo>
                  <a:pt x="88308" y="46092"/>
                </a:lnTo>
                <a:lnTo>
                  <a:pt x="54619" y="12561"/>
                </a:lnTo>
                <a:lnTo>
                  <a:pt x="21104" y="0"/>
                </a:lnTo>
                <a:lnTo>
                  <a:pt x="0" y="0"/>
                </a:lnTo>
              </a:path>
            </a:pathLst>
          </a:custGeom>
          <a:ln w="168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0" name="object 80"/>
          <p:cNvSpPr/>
          <p:nvPr/>
        </p:nvSpPr>
        <p:spPr>
          <a:xfrm>
            <a:off x="7291092" y="2762886"/>
            <a:ext cx="31066" cy="35169"/>
          </a:xfrm>
          <a:custGeom>
            <a:avLst/>
            <a:gdLst/>
            <a:ahLst/>
            <a:cxnLst/>
            <a:rect l="l" t="t" r="r" b="b"/>
            <a:pathLst>
              <a:path w="33654" h="38100">
                <a:moveTo>
                  <a:pt x="0" y="37718"/>
                </a:moveTo>
                <a:lnTo>
                  <a:pt x="4189" y="37718"/>
                </a:lnTo>
                <a:lnTo>
                  <a:pt x="16757" y="33531"/>
                </a:lnTo>
                <a:lnTo>
                  <a:pt x="25136" y="25139"/>
                </a:lnTo>
                <a:lnTo>
                  <a:pt x="33515" y="16765"/>
                </a:lnTo>
                <a:lnTo>
                  <a:pt x="33515" y="4187"/>
                </a:lnTo>
                <a:lnTo>
                  <a:pt x="33515" y="0"/>
                </a:lnTo>
              </a:path>
            </a:pathLst>
          </a:custGeom>
          <a:ln w="168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1" name="object 81"/>
          <p:cNvSpPr/>
          <p:nvPr/>
        </p:nvSpPr>
        <p:spPr>
          <a:xfrm>
            <a:off x="7263861" y="2762886"/>
            <a:ext cx="27549" cy="35169"/>
          </a:xfrm>
          <a:custGeom>
            <a:avLst/>
            <a:gdLst/>
            <a:ahLst/>
            <a:cxnLst/>
            <a:rect l="l" t="t" r="r" b="b"/>
            <a:pathLst>
              <a:path w="29845" h="38100">
                <a:moveTo>
                  <a:pt x="0" y="0"/>
                </a:moveTo>
                <a:lnTo>
                  <a:pt x="0" y="4187"/>
                </a:lnTo>
                <a:lnTo>
                  <a:pt x="0" y="16765"/>
                </a:lnTo>
                <a:lnTo>
                  <a:pt x="8378" y="25139"/>
                </a:lnTo>
                <a:lnTo>
                  <a:pt x="16757" y="33531"/>
                </a:lnTo>
                <a:lnTo>
                  <a:pt x="29500" y="37718"/>
                </a:lnTo>
              </a:path>
            </a:pathLst>
          </a:custGeom>
          <a:ln w="168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2" name="object 82"/>
          <p:cNvSpPr/>
          <p:nvPr/>
        </p:nvSpPr>
        <p:spPr>
          <a:xfrm>
            <a:off x="7112413" y="2693268"/>
            <a:ext cx="120748" cy="46892"/>
          </a:xfrm>
          <a:custGeom>
            <a:avLst/>
            <a:gdLst/>
            <a:ahLst/>
            <a:cxnLst/>
            <a:rect l="l" t="t" r="r" b="b"/>
            <a:pathLst>
              <a:path w="130809" h="50800">
                <a:moveTo>
                  <a:pt x="130394" y="0"/>
                </a:moveTo>
                <a:lnTo>
                  <a:pt x="96740" y="4187"/>
                </a:lnTo>
                <a:lnTo>
                  <a:pt x="71499" y="12561"/>
                </a:lnTo>
                <a:lnTo>
                  <a:pt x="63085" y="20952"/>
                </a:lnTo>
                <a:lnTo>
                  <a:pt x="54671" y="29326"/>
                </a:lnTo>
                <a:lnTo>
                  <a:pt x="50464" y="41905"/>
                </a:lnTo>
                <a:lnTo>
                  <a:pt x="50464" y="50279"/>
                </a:lnTo>
                <a:lnTo>
                  <a:pt x="0" y="50279"/>
                </a:lnTo>
              </a:path>
            </a:pathLst>
          </a:custGeom>
          <a:ln w="168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3" name="object 83"/>
          <p:cNvSpPr/>
          <p:nvPr/>
        </p:nvSpPr>
        <p:spPr>
          <a:xfrm>
            <a:off x="7694885" y="2739679"/>
            <a:ext cx="726245" cy="0"/>
          </a:xfrm>
          <a:custGeom>
            <a:avLst/>
            <a:gdLst/>
            <a:ahLst/>
            <a:cxnLst/>
            <a:rect l="l" t="t" r="r" b="b"/>
            <a:pathLst>
              <a:path w="786765">
                <a:moveTo>
                  <a:pt x="786559" y="0"/>
                </a:moveTo>
                <a:lnTo>
                  <a:pt x="0" y="0"/>
                </a:lnTo>
              </a:path>
            </a:pathLst>
          </a:custGeom>
          <a:ln w="168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4" name="object 84"/>
          <p:cNvSpPr/>
          <p:nvPr/>
        </p:nvSpPr>
        <p:spPr>
          <a:xfrm>
            <a:off x="7306560" y="2430241"/>
            <a:ext cx="182561" cy="19340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5" name="object 85"/>
          <p:cNvSpPr txBox="1"/>
          <p:nvPr/>
        </p:nvSpPr>
        <p:spPr>
          <a:xfrm>
            <a:off x="72682" y="288622"/>
            <a:ext cx="3379763" cy="210674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lang="en-US" sz="1292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15" dirty="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44309" y="2434532"/>
            <a:ext cx="411480" cy="267613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sz="1662" b="1" dirty="0">
                <a:latin typeface="Arial"/>
                <a:cs typeface="Arial"/>
              </a:rPr>
              <a:t>So</a:t>
            </a:r>
            <a:r>
              <a:rPr sz="1662" b="1" spc="5" dirty="0">
                <a:latin typeface="Arial"/>
                <a:cs typeface="Arial"/>
              </a:rPr>
              <a:t>l</a:t>
            </a:r>
            <a:r>
              <a:rPr sz="1662" b="1" dirty="0">
                <a:latin typeface="Arial"/>
                <a:cs typeface="Arial"/>
              </a:rPr>
              <a:t>.</a:t>
            </a:r>
            <a:endParaRPr sz="1662" dirty="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287342" y="2799705"/>
            <a:ext cx="157675" cy="296481"/>
          </a:xfrm>
          <a:prstGeom prst="rect">
            <a:avLst/>
          </a:prstGeom>
        </p:spPr>
        <p:txBody>
          <a:bodyPr vert="horz" wrap="square" lIns="0" tIns="12309" rIns="0" bIns="0" rtlCol="0">
            <a:spAutoFit/>
          </a:bodyPr>
          <a:lstStyle/>
          <a:p>
            <a:pPr marL="11723">
              <a:spcBef>
                <a:spcPts val="97"/>
              </a:spcBef>
            </a:pPr>
            <a:r>
              <a:rPr sz="1846" b="1" dirty="0">
                <a:latin typeface="Times New Roman"/>
                <a:cs typeface="Times New Roman"/>
              </a:rPr>
              <a:t>+</a:t>
            </a:r>
            <a:endParaRPr sz="1846" dirty="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263895" y="3362413"/>
            <a:ext cx="293077" cy="296481"/>
          </a:xfrm>
          <a:prstGeom prst="rect">
            <a:avLst/>
          </a:prstGeom>
        </p:spPr>
        <p:txBody>
          <a:bodyPr vert="horz" wrap="square" lIns="0" tIns="12309" rIns="0" bIns="0" rtlCol="0">
            <a:spAutoFit/>
          </a:bodyPr>
          <a:lstStyle/>
          <a:p>
            <a:pPr marL="35170">
              <a:spcBef>
                <a:spcPts val="97"/>
              </a:spcBef>
            </a:pPr>
            <a:r>
              <a:rPr sz="1846" b="1" spc="5" dirty="0">
                <a:latin typeface="Times New Roman"/>
                <a:cs typeface="Times New Roman"/>
              </a:rPr>
              <a:t>V</a:t>
            </a:r>
            <a:r>
              <a:rPr b="1" spc="6" baseline="-21367" dirty="0">
                <a:latin typeface="Times New Roman"/>
                <a:cs typeface="Times New Roman"/>
              </a:rPr>
              <a:t>f</a:t>
            </a:r>
            <a:endParaRPr baseline="-21367" dirty="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5299065" y="4089683"/>
            <a:ext cx="157675" cy="0"/>
          </a:xfrm>
          <a:custGeom>
            <a:avLst/>
            <a:gdLst/>
            <a:ahLst/>
            <a:cxnLst/>
            <a:rect l="l" t="t" r="r" b="b"/>
            <a:pathLst>
              <a:path w="170814">
                <a:moveTo>
                  <a:pt x="0" y="0"/>
                </a:moveTo>
                <a:lnTo>
                  <a:pt x="170688" y="0"/>
                </a:lnTo>
              </a:path>
            </a:pathLst>
          </a:custGeom>
          <a:ln w="1065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5" name="object 95"/>
          <p:cNvSpPr txBox="1"/>
          <p:nvPr/>
        </p:nvSpPr>
        <p:spPr>
          <a:xfrm>
            <a:off x="374576" y="1220291"/>
            <a:ext cx="7851531" cy="1138404"/>
          </a:xfrm>
          <a:prstGeom prst="rect">
            <a:avLst/>
          </a:prstGeom>
        </p:spPr>
        <p:txBody>
          <a:bodyPr vert="horz" wrap="square" lIns="0" tIns="137746" rIns="0" bIns="0" rtlCol="0">
            <a:spAutoFit/>
          </a:bodyPr>
          <a:lstStyle/>
          <a:p>
            <a:pPr marL="35170">
              <a:spcBef>
                <a:spcPts val="1085"/>
              </a:spcBef>
            </a:pPr>
            <a:r>
              <a:rPr sz="1846" b="1" dirty="0">
                <a:solidFill>
                  <a:srgbClr val="005600"/>
                </a:solidFill>
                <a:latin typeface="Arial"/>
                <a:cs typeface="Arial"/>
              </a:rPr>
              <a:t>Example</a:t>
            </a:r>
            <a:r>
              <a:rPr sz="1846" b="1" spc="-23" dirty="0">
                <a:solidFill>
                  <a:srgbClr val="005600"/>
                </a:solidFill>
                <a:latin typeface="Arial"/>
                <a:cs typeface="Arial"/>
              </a:rPr>
              <a:t> </a:t>
            </a:r>
            <a:r>
              <a:rPr lang="en-US" sz="1846" b="1" dirty="0">
                <a:solidFill>
                  <a:srgbClr val="005600"/>
                </a:solidFill>
                <a:latin typeface="Arial"/>
                <a:cs typeface="Arial"/>
              </a:rPr>
              <a:t>7</a:t>
            </a:r>
            <a:r>
              <a:rPr sz="1846" b="1" dirty="0">
                <a:solidFill>
                  <a:srgbClr val="005600"/>
                </a:solidFill>
                <a:latin typeface="Arial"/>
                <a:cs typeface="Arial"/>
              </a:rPr>
              <a:t>:</a:t>
            </a:r>
            <a:endParaRPr sz="1846" dirty="0">
              <a:latin typeface="Arial"/>
              <a:cs typeface="Arial"/>
            </a:endParaRPr>
          </a:p>
          <a:p>
            <a:pPr marL="252052" marR="28136" indent="-5862">
              <a:lnSpc>
                <a:spcPct val="120000"/>
              </a:lnSpc>
              <a:spcBef>
                <a:spcPts val="549"/>
              </a:spcBef>
            </a:pPr>
            <a:r>
              <a:rPr sz="1846" dirty="0">
                <a:latin typeface="Times New Roman"/>
                <a:cs typeface="Times New Roman"/>
              </a:rPr>
              <a:t>A short shunt compound generator rated </a:t>
            </a:r>
            <a:r>
              <a:rPr sz="1846" spc="-32" dirty="0">
                <a:latin typeface="Times New Roman"/>
                <a:cs typeface="Times New Roman"/>
              </a:rPr>
              <a:t>3-KW, </a:t>
            </a:r>
            <a:r>
              <a:rPr sz="1846" spc="5" dirty="0">
                <a:latin typeface="Times New Roman"/>
                <a:cs typeface="Times New Roman"/>
              </a:rPr>
              <a:t>200-V </a:t>
            </a:r>
            <a:r>
              <a:rPr sz="1846" dirty="0">
                <a:latin typeface="Times New Roman"/>
                <a:cs typeface="Times New Roman"/>
              </a:rPr>
              <a:t>has </a:t>
            </a:r>
            <a:r>
              <a:rPr sz="1846" spc="-5" dirty="0">
                <a:latin typeface="Times New Roman"/>
                <a:cs typeface="Times New Roman"/>
              </a:rPr>
              <a:t>stray </a:t>
            </a:r>
            <a:r>
              <a:rPr sz="1846" dirty="0">
                <a:latin typeface="Times New Roman"/>
                <a:cs typeface="Times New Roman"/>
              </a:rPr>
              <a:t>losses of</a:t>
            </a:r>
            <a:r>
              <a:rPr sz="1846" spc="-328" dirty="0">
                <a:latin typeface="Times New Roman"/>
                <a:cs typeface="Times New Roman"/>
              </a:rPr>
              <a:t> </a:t>
            </a:r>
            <a:r>
              <a:rPr sz="1846" spc="5" dirty="0">
                <a:latin typeface="Times New Roman"/>
                <a:cs typeface="Times New Roman"/>
              </a:rPr>
              <a:t>120-W  </a:t>
            </a:r>
            <a:r>
              <a:rPr sz="1846" dirty="0">
                <a:latin typeface="Times New Roman"/>
                <a:cs typeface="Times New Roman"/>
              </a:rPr>
              <a:t>at full load. If R</a:t>
            </a:r>
            <a:r>
              <a:rPr baseline="-21367" dirty="0">
                <a:latin typeface="Times New Roman"/>
                <a:cs typeface="Times New Roman"/>
              </a:rPr>
              <a:t>f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dirty="0">
                <a:latin typeface="Arial"/>
                <a:cs typeface="Arial"/>
              </a:rPr>
              <a:t>100 </a:t>
            </a:r>
            <a:r>
              <a:rPr sz="1846" dirty="0">
                <a:latin typeface="Symbol"/>
                <a:cs typeface="Symbol"/>
              </a:rPr>
              <a:t></a:t>
            </a:r>
            <a:r>
              <a:rPr sz="1846" dirty="0">
                <a:latin typeface="Times New Roman"/>
                <a:cs typeface="Times New Roman"/>
              </a:rPr>
              <a:t> , R</a:t>
            </a:r>
            <a:r>
              <a:rPr baseline="-21367" dirty="0">
                <a:latin typeface="Times New Roman"/>
                <a:cs typeface="Times New Roman"/>
              </a:rPr>
              <a:t>a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dirty="0">
                <a:latin typeface="Arial"/>
                <a:cs typeface="Arial"/>
              </a:rPr>
              <a:t>0.9 </a:t>
            </a:r>
            <a:r>
              <a:rPr sz="1846" spc="-5" dirty="0">
                <a:latin typeface="Symbol"/>
                <a:cs typeface="Symbol"/>
              </a:rPr>
              <a:t></a:t>
            </a:r>
            <a:r>
              <a:rPr sz="1846" spc="-5" dirty="0">
                <a:latin typeface="Times New Roman"/>
                <a:cs typeface="Times New Roman"/>
              </a:rPr>
              <a:t>, and </a:t>
            </a:r>
            <a:r>
              <a:rPr sz="1846" spc="5" dirty="0">
                <a:latin typeface="Times New Roman"/>
                <a:cs typeface="Times New Roman"/>
              </a:rPr>
              <a:t>R</a:t>
            </a:r>
            <a:r>
              <a:rPr spc="6" baseline="-21367" dirty="0">
                <a:latin typeface="Times New Roman"/>
                <a:cs typeface="Times New Roman"/>
              </a:rPr>
              <a:t>s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dirty="0">
                <a:latin typeface="Arial"/>
                <a:cs typeface="Arial"/>
              </a:rPr>
              <a:t>0.2 </a:t>
            </a:r>
            <a:r>
              <a:rPr sz="1846" spc="-5" dirty="0">
                <a:latin typeface="Symbol"/>
                <a:cs typeface="Symbol"/>
              </a:rPr>
              <a:t></a:t>
            </a:r>
            <a:r>
              <a:rPr sz="1846" spc="-5" dirty="0">
                <a:latin typeface="Times New Roman"/>
                <a:cs typeface="Times New Roman"/>
              </a:rPr>
              <a:t>, find </a:t>
            </a:r>
            <a:r>
              <a:rPr sz="1846" dirty="0">
                <a:latin typeface="Times New Roman"/>
                <a:cs typeface="Times New Roman"/>
              </a:rPr>
              <a:t>at full-</a:t>
            </a:r>
            <a:r>
              <a:rPr sz="1846" spc="234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load:</a:t>
            </a:r>
          </a:p>
        </p:txBody>
      </p:sp>
      <p:sp>
        <p:nvSpPr>
          <p:cNvPr id="96" name="object 96"/>
          <p:cNvSpPr/>
          <p:nvPr/>
        </p:nvSpPr>
        <p:spPr>
          <a:xfrm>
            <a:off x="6059306" y="3051869"/>
            <a:ext cx="422031" cy="820615"/>
          </a:xfrm>
          <a:custGeom>
            <a:avLst/>
            <a:gdLst/>
            <a:ahLst/>
            <a:cxnLst/>
            <a:rect l="l" t="t" r="r" b="b"/>
            <a:pathLst>
              <a:path w="457200" h="889000">
                <a:moveTo>
                  <a:pt x="138556" y="771779"/>
                </a:moveTo>
                <a:lnTo>
                  <a:pt x="121284" y="781431"/>
                </a:lnTo>
                <a:lnTo>
                  <a:pt x="131318" y="799338"/>
                </a:lnTo>
                <a:lnTo>
                  <a:pt x="141858" y="815594"/>
                </a:lnTo>
                <a:lnTo>
                  <a:pt x="176022" y="855091"/>
                </a:lnTo>
                <a:lnTo>
                  <a:pt x="213614" y="879856"/>
                </a:lnTo>
                <a:lnTo>
                  <a:pt x="238759" y="887476"/>
                </a:lnTo>
                <a:lnTo>
                  <a:pt x="239268" y="887476"/>
                </a:lnTo>
                <a:lnTo>
                  <a:pt x="239775" y="887603"/>
                </a:lnTo>
                <a:lnTo>
                  <a:pt x="240156" y="887603"/>
                </a:lnTo>
                <a:lnTo>
                  <a:pt x="253619" y="888619"/>
                </a:lnTo>
                <a:lnTo>
                  <a:pt x="267080" y="887730"/>
                </a:lnTo>
                <a:lnTo>
                  <a:pt x="280543" y="885063"/>
                </a:lnTo>
                <a:lnTo>
                  <a:pt x="293877" y="880364"/>
                </a:lnTo>
                <a:lnTo>
                  <a:pt x="306831" y="873760"/>
                </a:lnTo>
                <a:lnTo>
                  <a:pt x="314451" y="868807"/>
                </a:lnTo>
                <a:lnTo>
                  <a:pt x="252475" y="868807"/>
                </a:lnTo>
                <a:lnTo>
                  <a:pt x="241807" y="867918"/>
                </a:lnTo>
                <a:lnTo>
                  <a:pt x="242630" y="867918"/>
                </a:lnTo>
                <a:lnTo>
                  <a:pt x="231140" y="865378"/>
                </a:lnTo>
                <a:lnTo>
                  <a:pt x="220345" y="861314"/>
                </a:lnTo>
                <a:lnTo>
                  <a:pt x="188595" y="839851"/>
                </a:lnTo>
                <a:lnTo>
                  <a:pt x="157733" y="803783"/>
                </a:lnTo>
                <a:lnTo>
                  <a:pt x="147954" y="788543"/>
                </a:lnTo>
                <a:lnTo>
                  <a:pt x="138556" y="771779"/>
                </a:lnTo>
                <a:close/>
              </a:path>
              <a:path w="457200" h="889000">
                <a:moveTo>
                  <a:pt x="314471" y="19812"/>
                </a:moveTo>
                <a:lnTo>
                  <a:pt x="252983" y="19812"/>
                </a:lnTo>
                <a:lnTo>
                  <a:pt x="261239" y="20193"/>
                </a:lnTo>
                <a:lnTo>
                  <a:pt x="269748" y="21462"/>
                </a:lnTo>
                <a:lnTo>
                  <a:pt x="310769" y="41401"/>
                </a:lnTo>
                <a:lnTo>
                  <a:pt x="342392" y="74041"/>
                </a:lnTo>
                <a:lnTo>
                  <a:pt x="364617" y="107696"/>
                </a:lnTo>
                <a:lnTo>
                  <a:pt x="384809" y="148971"/>
                </a:lnTo>
                <a:lnTo>
                  <a:pt x="402335" y="197104"/>
                </a:lnTo>
                <a:lnTo>
                  <a:pt x="416941" y="251841"/>
                </a:lnTo>
                <a:lnTo>
                  <a:pt x="424560" y="291592"/>
                </a:lnTo>
                <a:lnTo>
                  <a:pt x="432943" y="355219"/>
                </a:lnTo>
                <a:lnTo>
                  <a:pt x="435991" y="397763"/>
                </a:lnTo>
                <a:lnTo>
                  <a:pt x="437133" y="440309"/>
                </a:lnTo>
                <a:lnTo>
                  <a:pt x="436372" y="482219"/>
                </a:lnTo>
                <a:lnTo>
                  <a:pt x="433831" y="523621"/>
                </a:lnTo>
                <a:lnTo>
                  <a:pt x="429514" y="563880"/>
                </a:lnTo>
                <a:lnTo>
                  <a:pt x="423545" y="602869"/>
                </a:lnTo>
                <a:lnTo>
                  <a:pt x="416051" y="640461"/>
                </a:lnTo>
                <a:lnTo>
                  <a:pt x="401827" y="693039"/>
                </a:lnTo>
                <a:lnTo>
                  <a:pt x="384428" y="740537"/>
                </a:lnTo>
                <a:lnTo>
                  <a:pt x="364235" y="782066"/>
                </a:lnTo>
                <a:lnTo>
                  <a:pt x="341249" y="816610"/>
                </a:lnTo>
                <a:lnTo>
                  <a:pt x="307212" y="850011"/>
                </a:lnTo>
                <a:lnTo>
                  <a:pt x="263271" y="868299"/>
                </a:lnTo>
                <a:lnTo>
                  <a:pt x="252475" y="868807"/>
                </a:lnTo>
                <a:lnTo>
                  <a:pt x="314451" y="868807"/>
                </a:lnTo>
                <a:lnTo>
                  <a:pt x="348233" y="839089"/>
                </a:lnTo>
                <a:lnTo>
                  <a:pt x="373760" y="804672"/>
                </a:lnTo>
                <a:lnTo>
                  <a:pt x="396112" y="763143"/>
                </a:lnTo>
                <a:lnTo>
                  <a:pt x="415290" y="715645"/>
                </a:lnTo>
                <a:lnTo>
                  <a:pt x="435482" y="644398"/>
                </a:lnTo>
                <a:lnTo>
                  <a:pt x="443229" y="605917"/>
                </a:lnTo>
                <a:lnTo>
                  <a:pt x="449199" y="566038"/>
                </a:lnTo>
                <a:lnTo>
                  <a:pt x="453644" y="524763"/>
                </a:lnTo>
                <a:lnTo>
                  <a:pt x="456183" y="482600"/>
                </a:lnTo>
                <a:lnTo>
                  <a:pt x="456946" y="439674"/>
                </a:lnTo>
                <a:lnTo>
                  <a:pt x="455802" y="396367"/>
                </a:lnTo>
                <a:lnTo>
                  <a:pt x="452627" y="352806"/>
                </a:lnTo>
                <a:lnTo>
                  <a:pt x="447421" y="309499"/>
                </a:lnTo>
                <a:lnTo>
                  <a:pt x="440308" y="267335"/>
                </a:lnTo>
                <a:lnTo>
                  <a:pt x="431546" y="227964"/>
                </a:lnTo>
                <a:lnTo>
                  <a:pt x="421131" y="191008"/>
                </a:lnTo>
                <a:lnTo>
                  <a:pt x="402971" y="140843"/>
                </a:lnTo>
                <a:lnTo>
                  <a:pt x="381761" y="97662"/>
                </a:lnTo>
                <a:lnTo>
                  <a:pt x="357885" y="61468"/>
                </a:lnTo>
                <a:lnTo>
                  <a:pt x="331470" y="33020"/>
                </a:lnTo>
                <a:lnTo>
                  <a:pt x="322199" y="25273"/>
                </a:lnTo>
                <a:lnTo>
                  <a:pt x="314471" y="19812"/>
                </a:lnTo>
                <a:close/>
              </a:path>
              <a:path w="457200" h="889000">
                <a:moveTo>
                  <a:pt x="243128" y="868028"/>
                </a:moveTo>
                <a:lnTo>
                  <a:pt x="243332" y="868045"/>
                </a:lnTo>
                <a:lnTo>
                  <a:pt x="243128" y="868028"/>
                </a:lnTo>
                <a:close/>
              </a:path>
              <a:path w="457200" h="889000">
                <a:moveTo>
                  <a:pt x="242630" y="867918"/>
                </a:moveTo>
                <a:lnTo>
                  <a:pt x="241807" y="867918"/>
                </a:lnTo>
                <a:lnTo>
                  <a:pt x="243128" y="868028"/>
                </a:lnTo>
                <a:lnTo>
                  <a:pt x="242630" y="867918"/>
                </a:lnTo>
                <a:close/>
              </a:path>
              <a:path w="457200" h="889000">
                <a:moveTo>
                  <a:pt x="53498" y="502984"/>
                </a:moveTo>
                <a:lnTo>
                  <a:pt x="0" y="508254"/>
                </a:lnTo>
                <a:lnTo>
                  <a:pt x="70611" y="577850"/>
                </a:lnTo>
                <a:lnTo>
                  <a:pt x="112987" y="515493"/>
                </a:lnTo>
                <a:lnTo>
                  <a:pt x="54609" y="515493"/>
                </a:lnTo>
                <a:lnTo>
                  <a:pt x="53498" y="502984"/>
                </a:lnTo>
                <a:close/>
              </a:path>
              <a:path w="457200" h="889000">
                <a:moveTo>
                  <a:pt x="73232" y="501041"/>
                </a:moveTo>
                <a:lnTo>
                  <a:pt x="53498" y="502984"/>
                </a:lnTo>
                <a:lnTo>
                  <a:pt x="54609" y="515493"/>
                </a:lnTo>
                <a:lnTo>
                  <a:pt x="74295" y="513714"/>
                </a:lnTo>
                <a:lnTo>
                  <a:pt x="73232" y="501041"/>
                </a:lnTo>
                <a:close/>
              </a:path>
              <a:path w="457200" h="889000">
                <a:moveTo>
                  <a:pt x="126365" y="495808"/>
                </a:moveTo>
                <a:lnTo>
                  <a:pt x="73232" y="501041"/>
                </a:lnTo>
                <a:lnTo>
                  <a:pt x="74295" y="513714"/>
                </a:lnTo>
                <a:lnTo>
                  <a:pt x="54609" y="515493"/>
                </a:lnTo>
                <a:lnTo>
                  <a:pt x="112987" y="515493"/>
                </a:lnTo>
                <a:lnTo>
                  <a:pt x="126365" y="495808"/>
                </a:lnTo>
                <a:close/>
              </a:path>
              <a:path w="457200" h="889000">
                <a:moveTo>
                  <a:pt x="251459" y="0"/>
                </a:moveTo>
                <a:lnTo>
                  <a:pt x="209296" y="10922"/>
                </a:lnTo>
                <a:lnTo>
                  <a:pt x="169291" y="40132"/>
                </a:lnTo>
                <a:lnTo>
                  <a:pt x="142748" y="71882"/>
                </a:lnTo>
                <a:lnTo>
                  <a:pt x="119190" y="111251"/>
                </a:lnTo>
                <a:lnTo>
                  <a:pt x="98967" y="156972"/>
                </a:lnTo>
                <a:lnTo>
                  <a:pt x="82169" y="207772"/>
                </a:lnTo>
                <a:lnTo>
                  <a:pt x="65150" y="282956"/>
                </a:lnTo>
                <a:lnTo>
                  <a:pt x="59054" y="322834"/>
                </a:lnTo>
                <a:lnTo>
                  <a:pt x="54736" y="364109"/>
                </a:lnTo>
                <a:lnTo>
                  <a:pt x="52197" y="406273"/>
                </a:lnTo>
                <a:lnTo>
                  <a:pt x="51434" y="449072"/>
                </a:lnTo>
                <a:lnTo>
                  <a:pt x="52577" y="492633"/>
                </a:lnTo>
                <a:lnTo>
                  <a:pt x="53498" y="502984"/>
                </a:lnTo>
                <a:lnTo>
                  <a:pt x="73232" y="501041"/>
                </a:lnTo>
                <a:lnTo>
                  <a:pt x="72390" y="490982"/>
                </a:lnTo>
                <a:lnTo>
                  <a:pt x="71247" y="448563"/>
                </a:lnTo>
                <a:lnTo>
                  <a:pt x="72008" y="406654"/>
                </a:lnTo>
                <a:lnTo>
                  <a:pt x="74422" y="365251"/>
                </a:lnTo>
                <a:lnTo>
                  <a:pt x="78867" y="324993"/>
                </a:lnTo>
                <a:lnTo>
                  <a:pt x="84708" y="285876"/>
                </a:lnTo>
                <a:lnTo>
                  <a:pt x="92328" y="248412"/>
                </a:lnTo>
                <a:lnTo>
                  <a:pt x="106425" y="195834"/>
                </a:lnTo>
                <a:lnTo>
                  <a:pt x="123825" y="148209"/>
                </a:lnTo>
                <a:lnTo>
                  <a:pt x="144145" y="106807"/>
                </a:lnTo>
                <a:lnTo>
                  <a:pt x="167131" y="72262"/>
                </a:lnTo>
                <a:lnTo>
                  <a:pt x="201168" y="38862"/>
                </a:lnTo>
                <a:lnTo>
                  <a:pt x="236093" y="22098"/>
                </a:lnTo>
                <a:lnTo>
                  <a:pt x="252983" y="19812"/>
                </a:lnTo>
                <a:lnTo>
                  <a:pt x="314471" y="19812"/>
                </a:lnTo>
                <a:lnTo>
                  <a:pt x="312674" y="18542"/>
                </a:lnTo>
                <a:lnTo>
                  <a:pt x="272415" y="1905"/>
                </a:lnTo>
                <a:lnTo>
                  <a:pt x="262000" y="381"/>
                </a:lnTo>
                <a:lnTo>
                  <a:pt x="25145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7" name="object 97"/>
          <p:cNvSpPr txBox="1"/>
          <p:nvPr/>
        </p:nvSpPr>
        <p:spPr>
          <a:xfrm>
            <a:off x="6227487" y="3232403"/>
            <a:ext cx="192360" cy="506437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1723">
              <a:lnSpc>
                <a:spcPts val="1523"/>
              </a:lnSpc>
            </a:pPr>
            <a:r>
              <a:rPr sz="1108" b="1" spc="-5" dirty="0">
                <a:solidFill>
                  <a:srgbClr val="FF0000"/>
                </a:solidFill>
                <a:latin typeface="Arial"/>
                <a:cs typeface="Arial"/>
              </a:rPr>
              <a:t>Loop </a:t>
            </a:r>
            <a:r>
              <a:rPr sz="1292" b="1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292" dirty="0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867400" y="2818579"/>
            <a:ext cx="2304757" cy="1406769"/>
          </a:xfrm>
          <a:custGeom>
            <a:avLst/>
            <a:gdLst/>
            <a:ahLst/>
            <a:cxnLst/>
            <a:rect l="l" t="t" r="r" b="b"/>
            <a:pathLst>
              <a:path w="2496820" h="1524000">
                <a:moveTo>
                  <a:pt x="1489964" y="1511300"/>
                </a:moveTo>
                <a:lnTo>
                  <a:pt x="1004951" y="1511300"/>
                </a:lnTo>
                <a:lnTo>
                  <a:pt x="1064132" y="1524000"/>
                </a:lnTo>
                <a:lnTo>
                  <a:pt x="1428623" y="1524000"/>
                </a:lnTo>
                <a:lnTo>
                  <a:pt x="1489964" y="1511300"/>
                </a:lnTo>
                <a:close/>
              </a:path>
              <a:path w="2496820" h="1524000">
                <a:moveTo>
                  <a:pt x="1491996" y="12700"/>
                </a:moveTo>
                <a:lnTo>
                  <a:pt x="1006982" y="12700"/>
                </a:lnTo>
                <a:lnTo>
                  <a:pt x="706120" y="76200"/>
                </a:lnTo>
                <a:lnTo>
                  <a:pt x="650240" y="101600"/>
                </a:lnTo>
                <a:lnTo>
                  <a:pt x="596265" y="114300"/>
                </a:lnTo>
                <a:lnTo>
                  <a:pt x="544322" y="139700"/>
                </a:lnTo>
                <a:lnTo>
                  <a:pt x="494538" y="152400"/>
                </a:lnTo>
                <a:lnTo>
                  <a:pt x="446785" y="177800"/>
                </a:lnTo>
                <a:lnTo>
                  <a:pt x="401066" y="203200"/>
                </a:lnTo>
                <a:lnTo>
                  <a:pt x="357631" y="228600"/>
                </a:lnTo>
                <a:lnTo>
                  <a:pt x="316483" y="254000"/>
                </a:lnTo>
                <a:lnTo>
                  <a:pt x="277495" y="292100"/>
                </a:lnTo>
                <a:lnTo>
                  <a:pt x="258952" y="304800"/>
                </a:lnTo>
                <a:lnTo>
                  <a:pt x="223520" y="330200"/>
                </a:lnTo>
                <a:lnTo>
                  <a:pt x="190500" y="355600"/>
                </a:lnTo>
                <a:lnTo>
                  <a:pt x="174878" y="381000"/>
                </a:lnTo>
                <a:lnTo>
                  <a:pt x="159893" y="393700"/>
                </a:lnTo>
                <a:lnTo>
                  <a:pt x="145541" y="406400"/>
                </a:lnTo>
                <a:lnTo>
                  <a:pt x="131825" y="419100"/>
                </a:lnTo>
                <a:lnTo>
                  <a:pt x="118745" y="444500"/>
                </a:lnTo>
                <a:lnTo>
                  <a:pt x="106299" y="457200"/>
                </a:lnTo>
                <a:lnTo>
                  <a:pt x="94487" y="469900"/>
                </a:lnTo>
                <a:lnTo>
                  <a:pt x="83438" y="495300"/>
                </a:lnTo>
                <a:lnTo>
                  <a:pt x="73025" y="508000"/>
                </a:lnTo>
                <a:lnTo>
                  <a:pt x="63119" y="520700"/>
                </a:lnTo>
                <a:lnTo>
                  <a:pt x="54101" y="546100"/>
                </a:lnTo>
                <a:lnTo>
                  <a:pt x="45592" y="558800"/>
                </a:lnTo>
                <a:lnTo>
                  <a:pt x="37846" y="584200"/>
                </a:lnTo>
                <a:lnTo>
                  <a:pt x="30861" y="596900"/>
                </a:lnTo>
                <a:lnTo>
                  <a:pt x="24511" y="622300"/>
                </a:lnTo>
                <a:lnTo>
                  <a:pt x="18923" y="635000"/>
                </a:lnTo>
                <a:lnTo>
                  <a:pt x="13970" y="647700"/>
                </a:lnTo>
                <a:lnTo>
                  <a:pt x="9778" y="673100"/>
                </a:lnTo>
                <a:lnTo>
                  <a:pt x="6350" y="685800"/>
                </a:lnTo>
                <a:lnTo>
                  <a:pt x="3683" y="711200"/>
                </a:lnTo>
                <a:lnTo>
                  <a:pt x="1650" y="723900"/>
                </a:lnTo>
                <a:lnTo>
                  <a:pt x="508" y="749300"/>
                </a:lnTo>
                <a:lnTo>
                  <a:pt x="0" y="762000"/>
                </a:lnTo>
                <a:lnTo>
                  <a:pt x="253" y="787400"/>
                </a:lnTo>
                <a:lnTo>
                  <a:pt x="1397" y="800100"/>
                </a:lnTo>
                <a:lnTo>
                  <a:pt x="3175" y="825500"/>
                </a:lnTo>
                <a:lnTo>
                  <a:pt x="5841" y="838200"/>
                </a:lnTo>
                <a:lnTo>
                  <a:pt x="9271" y="863600"/>
                </a:lnTo>
                <a:lnTo>
                  <a:pt x="13462" y="876300"/>
                </a:lnTo>
                <a:lnTo>
                  <a:pt x="18414" y="901700"/>
                </a:lnTo>
                <a:lnTo>
                  <a:pt x="24257" y="914400"/>
                </a:lnTo>
                <a:lnTo>
                  <a:pt x="30734" y="939800"/>
                </a:lnTo>
                <a:lnTo>
                  <a:pt x="38226" y="952500"/>
                </a:lnTo>
                <a:lnTo>
                  <a:pt x="46354" y="977900"/>
                </a:lnTo>
                <a:lnTo>
                  <a:pt x="55499" y="990600"/>
                </a:lnTo>
                <a:lnTo>
                  <a:pt x="65404" y="1016000"/>
                </a:lnTo>
                <a:lnTo>
                  <a:pt x="76073" y="1028700"/>
                </a:lnTo>
                <a:lnTo>
                  <a:pt x="99695" y="1066800"/>
                </a:lnTo>
                <a:lnTo>
                  <a:pt x="125984" y="1104900"/>
                </a:lnTo>
                <a:lnTo>
                  <a:pt x="154940" y="1130300"/>
                </a:lnTo>
                <a:lnTo>
                  <a:pt x="186435" y="1168400"/>
                </a:lnTo>
                <a:lnTo>
                  <a:pt x="220218" y="1206500"/>
                </a:lnTo>
                <a:lnTo>
                  <a:pt x="256413" y="1231900"/>
                </a:lnTo>
                <a:lnTo>
                  <a:pt x="294640" y="1257300"/>
                </a:lnTo>
                <a:lnTo>
                  <a:pt x="335025" y="1282700"/>
                </a:lnTo>
                <a:lnTo>
                  <a:pt x="377444" y="1308100"/>
                </a:lnTo>
                <a:lnTo>
                  <a:pt x="421640" y="1333500"/>
                </a:lnTo>
                <a:lnTo>
                  <a:pt x="467741" y="1358900"/>
                </a:lnTo>
                <a:lnTo>
                  <a:pt x="515366" y="1384300"/>
                </a:lnTo>
                <a:lnTo>
                  <a:pt x="564769" y="1409700"/>
                </a:lnTo>
                <a:lnTo>
                  <a:pt x="615569" y="1422400"/>
                </a:lnTo>
                <a:lnTo>
                  <a:pt x="667893" y="1447800"/>
                </a:lnTo>
                <a:lnTo>
                  <a:pt x="721359" y="1460500"/>
                </a:lnTo>
                <a:lnTo>
                  <a:pt x="946403" y="1511300"/>
                </a:lnTo>
                <a:lnTo>
                  <a:pt x="1124839" y="1511300"/>
                </a:lnTo>
                <a:lnTo>
                  <a:pt x="1065656" y="1498600"/>
                </a:lnTo>
                <a:lnTo>
                  <a:pt x="1007109" y="1498600"/>
                </a:lnTo>
                <a:lnTo>
                  <a:pt x="892048" y="1473200"/>
                </a:lnTo>
                <a:lnTo>
                  <a:pt x="835786" y="1473200"/>
                </a:lnTo>
                <a:lnTo>
                  <a:pt x="780542" y="1460500"/>
                </a:lnTo>
                <a:lnTo>
                  <a:pt x="726567" y="1435100"/>
                </a:lnTo>
                <a:lnTo>
                  <a:pt x="622046" y="1409700"/>
                </a:lnTo>
                <a:lnTo>
                  <a:pt x="571880" y="1384300"/>
                </a:lnTo>
                <a:lnTo>
                  <a:pt x="523113" y="1371600"/>
                </a:lnTo>
                <a:lnTo>
                  <a:pt x="476123" y="1346200"/>
                </a:lnTo>
                <a:lnTo>
                  <a:pt x="430783" y="1320800"/>
                </a:lnTo>
                <a:lnTo>
                  <a:pt x="387223" y="1295400"/>
                </a:lnTo>
                <a:lnTo>
                  <a:pt x="345567" y="1270000"/>
                </a:lnTo>
                <a:lnTo>
                  <a:pt x="305943" y="1244600"/>
                </a:lnTo>
                <a:lnTo>
                  <a:pt x="268350" y="1219200"/>
                </a:lnTo>
                <a:lnTo>
                  <a:pt x="232918" y="1181100"/>
                </a:lnTo>
                <a:lnTo>
                  <a:pt x="200025" y="1155700"/>
                </a:lnTo>
                <a:lnTo>
                  <a:pt x="169418" y="1117600"/>
                </a:lnTo>
                <a:lnTo>
                  <a:pt x="141224" y="1092200"/>
                </a:lnTo>
                <a:lnTo>
                  <a:pt x="115697" y="1054100"/>
                </a:lnTo>
                <a:lnTo>
                  <a:pt x="92837" y="1016000"/>
                </a:lnTo>
                <a:lnTo>
                  <a:pt x="82550" y="1003300"/>
                </a:lnTo>
                <a:lnTo>
                  <a:pt x="73025" y="977900"/>
                </a:lnTo>
                <a:lnTo>
                  <a:pt x="64262" y="965200"/>
                </a:lnTo>
                <a:lnTo>
                  <a:pt x="56387" y="939800"/>
                </a:lnTo>
                <a:lnTo>
                  <a:pt x="49149" y="927100"/>
                </a:lnTo>
                <a:lnTo>
                  <a:pt x="42925" y="914400"/>
                </a:lnTo>
                <a:lnTo>
                  <a:pt x="37337" y="889000"/>
                </a:lnTo>
                <a:lnTo>
                  <a:pt x="32638" y="876300"/>
                </a:lnTo>
                <a:lnTo>
                  <a:pt x="28575" y="850900"/>
                </a:lnTo>
                <a:lnTo>
                  <a:pt x="25400" y="838200"/>
                </a:lnTo>
                <a:lnTo>
                  <a:pt x="22860" y="812800"/>
                </a:lnTo>
                <a:lnTo>
                  <a:pt x="21082" y="800100"/>
                </a:lnTo>
                <a:lnTo>
                  <a:pt x="20065" y="787400"/>
                </a:lnTo>
                <a:lnTo>
                  <a:pt x="19812" y="762000"/>
                </a:lnTo>
                <a:lnTo>
                  <a:pt x="20192" y="749300"/>
                </a:lnTo>
                <a:lnTo>
                  <a:pt x="21336" y="723900"/>
                </a:lnTo>
                <a:lnTo>
                  <a:pt x="23367" y="711200"/>
                </a:lnTo>
                <a:lnTo>
                  <a:pt x="25908" y="698500"/>
                </a:lnTo>
                <a:lnTo>
                  <a:pt x="29210" y="673100"/>
                </a:lnTo>
                <a:lnTo>
                  <a:pt x="33274" y="660400"/>
                </a:lnTo>
                <a:lnTo>
                  <a:pt x="37973" y="635000"/>
                </a:lnTo>
                <a:lnTo>
                  <a:pt x="43434" y="622300"/>
                </a:lnTo>
                <a:lnTo>
                  <a:pt x="49529" y="609600"/>
                </a:lnTo>
                <a:lnTo>
                  <a:pt x="56387" y="584200"/>
                </a:lnTo>
                <a:lnTo>
                  <a:pt x="63880" y="571500"/>
                </a:lnTo>
                <a:lnTo>
                  <a:pt x="72009" y="558800"/>
                </a:lnTo>
                <a:lnTo>
                  <a:pt x="80772" y="533400"/>
                </a:lnTo>
                <a:lnTo>
                  <a:pt x="90170" y="520700"/>
                </a:lnTo>
                <a:lnTo>
                  <a:pt x="100329" y="508000"/>
                </a:lnTo>
                <a:lnTo>
                  <a:pt x="111125" y="482600"/>
                </a:lnTo>
                <a:lnTo>
                  <a:pt x="122554" y="469900"/>
                </a:lnTo>
                <a:lnTo>
                  <a:pt x="134747" y="457200"/>
                </a:lnTo>
                <a:lnTo>
                  <a:pt x="147320" y="431800"/>
                </a:lnTo>
                <a:lnTo>
                  <a:pt x="160654" y="419100"/>
                </a:lnTo>
                <a:lnTo>
                  <a:pt x="174751" y="406400"/>
                </a:lnTo>
                <a:lnTo>
                  <a:pt x="189356" y="393700"/>
                </a:lnTo>
                <a:lnTo>
                  <a:pt x="204470" y="381000"/>
                </a:lnTo>
                <a:lnTo>
                  <a:pt x="220345" y="355600"/>
                </a:lnTo>
                <a:lnTo>
                  <a:pt x="253873" y="330200"/>
                </a:lnTo>
                <a:lnTo>
                  <a:pt x="289686" y="304800"/>
                </a:lnTo>
                <a:lnTo>
                  <a:pt x="327914" y="279400"/>
                </a:lnTo>
                <a:lnTo>
                  <a:pt x="368426" y="254000"/>
                </a:lnTo>
                <a:lnTo>
                  <a:pt x="411225" y="228600"/>
                </a:lnTo>
                <a:lnTo>
                  <a:pt x="456183" y="203200"/>
                </a:lnTo>
                <a:lnTo>
                  <a:pt x="503174" y="177800"/>
                </a:lnTo>
                <a:lnTo>
                  <a:pt x="552323" y="152400"/>
                </a:lnTo>
                <a:lnTo>
                  <a:pt x="603630" y="139700"/>
                </a:lnTo>
                <a:lnTo>
                  <a:pt x="656844" y="114300"/>
                </a:lnTo>
                <a:lnTo>
                  <a:pt x="712089" y="101600"/>
                </a:lnTo>
                <a:lnTo>
                  <a:pt x="769111" y="76200"/>
                </a:lnTo>
                <a:lnTo>
                  <a:pt x="888619" y="50800"/>
                </a:lnTo>
                <a:lnTo>
                  <a:pt x="949071" y="50800"/>
                </a:lnTo>
                <a:lnTo>
                  <a:pt x="1070355" y="25400"/>
                </a:lnTo>
                <a:lnTo>
                  <a:pt x="1550416" y="25400"/>
                </a:lnTo>
                <a:lnTo>
                  <a:pt x="1491996" y="12700"/>
                </a:lnTo>
                <a:close/>
              </a:path>
              <a:path w="2496820" h="1524000">
                <a:moveTo>
                  <a:pt x="1668779" y="1460500"/>
                </a:moveTo>
                <a:lnTo>
                  <a:pt x="1487297" y="1498600"/>
                </a:lnTo>
                <a:lnTo>
                  <a:pt x="1426591" y="1498600"/>
                </a:lnTo>
                <a:lnTo>
                  <a:pt x="1365757" y="1511300"/>
                </a:lnTo>
                <a:lnTo>
                  <a:pt x="1551177" y="1511300"/>
                </a:lnTo>
                <a:lnTo>
                  <a:pt x="1672717" y="1485900"/>
                </a:lnTo>
                <a:lnTo>
                  <a:pt x="1668779" y="1460500"/>
                </a:lnTo>
                <a:close/>
              </a:path>
              <a:path w="2496820" h="1524000">
                <a:moveTo>
                  <a:pt x="1999233" y="1295400"/>
                </a:moveTo>
                <a:lnTo>
                  <a:pt x="1908048" y="1409700"/>
                </a:lnTo>
                <a:lnTo>
                  <a:pt x="2049906" y="1409700"/>
                </a:lnTo>
                <a:lnTo>
                  <a:pt x="2033015" y="1371600"/>
                </a:lnTo>
                <a:lnTo>
                  <a:pt x="2017014" y="1371600"/>
                </a:lnTo>
                <a:lnTo>
                  <a:pt x="2008758" y="1346200"/>
                </a:lnTo>
                <a:lnTo>
                  <a:pt x="2019435" y="1340966"/>
                </a:lnTo>
                <a:lnTo>
                  <a:pt x="1999233" y="1295400"/>
                </a:lnTo>
                <a:close/>
              </a:path>
              <a:path w="2496820" h="1524000">
                <a:moveTo>
                  <a:pt x="2019435" y="1340966"/>
                </a:moveTo>
                <a:lnTo>
                  <a:pt x="2008758" y="1346200"/>
                </a:lnTo>
                <a:lnTo>
                  <a:pt x="2017014" y="1371600"/>
                </a:lnTo>
                <a:lnTo>
                  <a:pt x="2030248" y="1365357"/>
                </a:lnTo>
                <a:lnTo>
                  <a:pt x="2019435" y="1340966"/>
                </a:lnTo>
                <a:close/>
              </a:path>
              <a:path w="2496820" h="1524000">
                <a:moveTo>
                  <a:pt x="2030248" y="1365357"/>
                </a:moveTo>
                <a:lnTo>
                  <a:pt x="2017014" y="1371600"/>
                </a:lnTo>
                <a:lnTo>
                  <a:pt x="2033015" y="1371600"/>
                </a:lnTo>
                <a:lnTo>
                  <a:pt x="2030248" y="1365357"/>
                </a:lnTo>
                <a:close/>
              </a:path>
              <a:path w="2496820" h="1524000">
                <a:moveTo>
                  <a:pt x="1550416" y="25400"/>
                </a:moveTo>
                <a:lnTo>
                  <a:pt x="1431290" y="25400"/>
                </a:lnTo>
                <a:lnTo>
                  <a:pt x="1547749" y="50800"/>
                </a:lnTo>
                <a:lnTo>
                  <a:pt x="1604899" y="50800"/>
                </a:lnTo>
                <a:lnTo>
                  <a:pt x="1770379" y="88900"/>
                </a:lnTo>
                <a:lnTo>
                  <a:pt x="1823339" y="114300"/>
                </a:lnTo>
                <a:lnTo>
                  <a:pt x="1874901" y="127000"/>
                </a:lnTo>
                <a:lnTo>
                  <a:pt x="1925066" y="152400"/>
                </a:lnTo>
                <a:lnTo>
                  <a:pt x="1973833" y="165100"/>
                </a:lnTo>
                <a:lnTo>
                  <a:pt x="2020824" y="190500"/>
                </a:lnTo>
                <a:lnTo>
                  <a:pt x="2066163" y="215900"/>
                </a:lnTo>
                <a:lnTo>
                  <a:pt x="2109724" y="241300"/>
                </a:lnTo>
                <a:lnTo>
                  <a:pt x="2151379" y="266700"/>
                </a:lnTo>
                <a:lnTo>
                  <a:pt x="2191004" y="292100"/>
                </a:lnTo>
                <a:lnTo>
                  <a:pt x="2228469" y="317500"/>
                </a:lnTo>
                <a:lnTo>
                  <a:pt x="2264029" y="342900"/>
                </a:lnTo>
                <a:lnTo>
                  <a:pt x="2296922" y="381000"/>
                </a:lnTo>
                <a:lnTo>
                  <a:pt x="2327529" y="406400"/>
                </a:lnTo>
                <a:lnTo>
                  <a:pt x="2355723" y="444500"/>
                </a:lnTo>
                <a:lnTo>
                  <a:pt x="2381250" y="482600"/>
                </a:lnTo>
                <a:lnTo>
                  <a:pt x="2404109" y="520700"/>
                </a:lnTo>
                <a:lnTo>
                  <a:pt x="2413000" y="533400"/>
                </a:lnTo>
                <a:lnTo>
                  <a:pt x="2421128" y="546100"/>
                </a:lnTo>
                <a:lnTo>
                  <a:pt x="2428875" y="558800"/>
                </a:lnTo>
                <a:lnTo>
                  <a:pt x="2435986" y="571500"/>
                </a:lnTo>
                <a:lnTo>
                  <a:pt x="2442464" y="596900"/>
                </a:lnTo>
                <a:lnTo>
                  <a:pt x="2448432" y="609600"/>
                </a:lnTo>
                <a:lnTo>
                  <a:pt x="2453767" y="622300"/>
                </a:lnTo>
                <a:lnTo>
                  <a:pt x="2458593" y="635000"/>
                </a:lnTo>
                <a:lnTo>
                  <a:pt x="2462783" y="660400"/>
                </a:lnTo>
                <a:lnTo>
                  <a:pt x="2466594" y="673100"/>
                </a:lnTo>
                <a:lnTo>
                  <a:pt x="2472181" y="698500"/>
                </a:lnTo>
                <a:lnTo>
                  <a:pt x="2475610" y="736600"/>
                </a:lnTo>
                <a:lnTo>
                  <a:pt x="2477007" y="762000"/>
                </a:lnTo>
                <a:lnTo>
                  <a:pt x="2475992" y="800100"/>
                </a:lnTo>
                <a:lnTo>
                  <a:pt x="2472944" y="825500"/>
                </a:lnTo>
                <a:lnTo>
                  <a:pt x="2467864" y="850900"/>
                </a:lnTo>
                <a:lnTo>
                  <a:pt x="2460498" y="889000"/>
                </a:lnTo>
                <a:lnTo>
                  <a:pt x="2451227" y="914400"/>
                </a:lnTo>
                <a:lnTo>
                  <a:pt x="2439924" y="952500"/>
                </a:lnTo>
                <a:lnTo>
                  <a:pt x="2426334" y="977900"/>
                </a:lnTo>
                <a:lnTo>
                  <a:pt x="2410968" y="1003300"/>
                </a:lnTo>
                <a:lnTo>
                  <a:pt x="2393442" y="1041400"/>
                </a:lnTo>
                <a:lnTo>
                  <a:pt x="2374010" y="1066800"/>
                </a:lnTo>
                <a:lnTo>
                  <a:pt x="2329306" y="1117600"/>
                </a:lnTo>
                <a:lnTo>
                  <a:pt x="2276729" y="1168400"/>
                </a:lnTo>
                <a:lnTo>
                  <a:pt x="2247519" y="1193800"/>
                </a:lnTo>
                <a:lnTo>
                  <a:pt x="2216657" y="1219200"/>
                </a:lnTo>
                <a:lnTo>
                  <a:pt x="2183892" y="1244600"/>
                </a:lnTo>
                <a:lnTo>
                  <a:pt x="2149221" y="1270000"/>
                </a:lnTo>
                <a:lnTo>
                  <a:pt x="2112772" y="1295400"/>
                </a:lnTo>
                <a:lnTo>
                  <a:pt x="2074672" y="1320800"/>
                </a:lnTo>
                <a:lnTo>
                  <a:pt x="2034667" y="1333500"/>
                </a:lnTo>
                <a:lnTo>
                  <a:pt x="2019435" y="1340966"/>
                </a:lnTo>
                <a:lnTo>
                  <a:pt x="2030248" y="1365357"/>
                </a:lnTo>
                <a:lnTo>
                  <a:pt x="2043938" y="1358900"/>
                </a:lnTo>
                <a:lnTo>
                  <a:pt x="2084451" y="1333500"/>
                </a:lnTo>
                <a:lnTo>
                  <a:pt x="2123313" y="1308100"/>
                </a:lnTo>
                <a:lnTo>
                  <a:pt x="2160397" y="1282700"/>
                </a:lnTo>
                <a:lnTo>
                  <a:pt x="2195703" y="1270000"/>
                </a:lnTo>
                <a:lnTo>
                  <a:pt x="2229104" y="1244600"/>
                </a:lnTo>
                <a:lnTo>
                  <a:pt x="2260727" y="1219200"/>
                </a:lnTo>
                <a:lnTo>
                  <a:pt x="2290445" y="1181100"/>
                </a:lnTo>
                <a:lnTo>
                  <a:pt x="2318384" y="1155700"/>
                </a:lnTo>
                <a:lnTo>
                  <a:pt x="2344420" y="1130300"/>
                </a:lnTo>
                <a:lnTo>
                  <a:pt x="2368296" y="1104900"/>
                </a:lnTo>
                <a:lnTo>
                  <a:pt x="2390394" y="1079500"/>
                </a:lnTo>
                <a:lnTo>
                  <a:pt x="2410459" y="1041400"/>
                </a:lnTo>
                <a:lnTo>
                  <a:pt x="2428494" y="1016000"/>
                </a:lnTo>
                <a:lnTo>
                  <a:pt x="2444496" y="990600"/>
                </a:lnTo>
                <a:lnTo>
                  <a:pt x="2458339" y="952500"/>
                </a:lnTo>
                <a:lnTo>
                  <a:pt x="2470277" y="927100"/>
                </a:lnTo>
                <a:lnTo>
                  <a:pt x="2479802" y="889000"/>
                </a:lnTo>
                <a:lnTo>
                  <a:pt x="2487422" y="863600"/>
                </a:lnTo>
                <a:lnTo>
                  <a:pt x="2492755" y="825500"/>
                </a:lnTo>
                <a:lnTo>
                  <a:pt x="2495804" y="800100"/>
                </a:lnTo>
                <a:lnTo>
                  <a:pt x="2496693" y="762000"/>
                </a:lnTo>
                <a:lnTo>
                  <a:pt x="2495423" y="736600"/>
                </a:lnTo>
                <a:lnTo>
                  <a:pt x="2491740" y="698500"/>
                </a:lnTo>
                <a:lnTo>
                  <a:pt x="2485771" y="660400"/>
                </a:lnTo>
                <a:lnTo>
                  <a:pt x="2472563" y="622300"/>
                </a:lnTo>
                <a:lnTo>
                  <a:pt x="2466975" y="596900"/>
                </a:lnTo>
                <a:lnTo>
                  <a:pt x="2460752" y="584200"/>
                </a:lnTo>
                <a:lnTo>
                  <a:pt x="2453894" y="571500"/>
                </a:lnTo>
                <a:lnTo>
                  <a:pt x="2446528" y="546100"/>
                </a:lnTo>
                <a:lnTo>
                  <a:pt x="2438654" y="533400"/>
                </a:lnTo>
                <a:lnTo>
                  <a:pt x="2430018" y="520700"/>
                </a:lnTo>
                <a:lnTo>
                  <a:pt x="2420747" y="508000"/>
                </a:lnTo>
                <a:lnTo>
                  <a:pt x="2397125" y="469900"/>
                </a:lnTo>
                <a:lnTo>
                  <a:pt x="2370835" y="431800"/>
                </a:lnTo>
                <a:lnTo>
                  <a:pt x="2341879" y="393700"/>
                </a:lnTo>
                <a:lnTo>
                  <a:pt x="2310510" y="368300"/>
                </a:lnTo>
                <a:lnTo>
                  <a:pt x="2276729" y="330200"/>
                </a:lnTo>
                <a:lnTo>
                  <a:pt x="2240533" y="304800"/>
                </a:lnTo>
                <a:lnTo>
                  <a:pt x="2202306" y="279400"/>
                </a:lnTo>
                <a:lnTo>
                  <a:pt x="2161921" y="241300"/>
                </a:lnTo>
                <a:lnTo>
                  <a:pt x="2119503" y="215900"/>
                </a:lnTo>
                <a:lnTo>
                  <a:pt x="2075179" y="190500"/>
                </a:lnTo>
                <a:lnTo>
                  <a:pt x="2029205" y="165100"/>
                </a:lnTo>
                <a:lnTo>
                  <a:pt x="1981453" y="152400"/>
                </a:lnTo>
                <a:lnTo>
                  <a:pt x="1932051" y="127000"/>
                </a:lnTo>
                <a:lnTo>
                  <a:pt x="1881251" y="114300"/>
                </a:lnTo>
                <a:lnTo>
                  <a:pt x="1829053" y="88900"/>
                </a:lnTo>
                <a:lnTo>
                  <a:pt x="1608201" y="38100"/>
                </a:lnTo>
                <a:lnTo>
                  <a:pt x="1550416" y="25400"/>
                </a:lnTo>
                <a:close/>
              </a:path>
              <a:path w="2496820" h="1524000">
                <a:moveTo>
                  <a:pt x="1312672" y="0"/>
                </a:moveTo>
                <a:lnTo>
                  <a:pt x="1190878" y="0"/>
                </a:lnTo>
                <a:lnTo>
                  <a:pt x="1129665" y="12700"/>
                </a:lnTo>
                <a:lnTo>
                  <a:pt x="1372997" y="12700"/>
                </a:lnTo>
                <a:lnTo>
                  <a:pt x="131267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9" name="object 99"/>
          <p:cNvSpPr txBox="1"/>
          <p:nvPr/>
        </p:nvSpPr>
        <p:spPr>
          <a:xfrm>
            <a:off x="7498196" y="3443771"/>
            <a:ext cx="487680" cy="182333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sz="1108" b="1" spc="-5" dirty="0">
                <a:solidFill>
                  <a:srgbClr val="FF0000"/>
                </a:solidFill>
                <a:latin typeface="Arial"/>
                <a:cs typeface="Arial"/>
              </a:rPr>
              <a:t>Loop</a:t>
            </a:r>
            <a:r>
              <a:rPr sz="1108" b="1" spc="-42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108" b="1" spc="-5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108" dirty="0">
              <a:latin typeface="Arial"/>
              <a:cs typeface="Arial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4873048" y="3897453"/>
            <a:ext cx="156150" cy="239150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01" name="object 101"/>
          <p:cNvSpPr/>
          <p:nvPr/>
        </p:nvSpPr>
        <p:spPr>
          <a:xfrm>
            <a:off x="4913846" y="3946691"/>
            <a:ext cx="8792" cy="2270174"/>
          </a:xfrm>
          <a:custGeom>
            <a:avLst/>
            <a:gdLst/>
            <a:ahLst/>
            <a:cxnLst/>
            <a:rect l="l" t="t" r="r" b="b"/>
            <a:pathLst>
              <a:path w="9525" h="2459354">
                <a:moveTo>
                  <a:pt x="0" y="0"/>
                </a:moveTo>
                <a:lnTo>
                  <a:pt x="9525" y="2459037"/>
                </a:lnTo>
              </a:path>
            </a:pathLst>
          </a:custGeom>
          <a:ln w="57912">
            <a:solidFill>
              <a:srgbClr val="009D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54955" y="708372"/>
            <a:ext cx="4588412" cy="467041"/>
          </a:xfrm>
          <a:prstGeom prst="rect">
            <a:avLst/>
          </a:prstGeom>
        </p:spPr>
        <p:txBody>
          <a:bodyPr vert="horz" wrap="square" lIns="0" tIns="12309" rIns="0" bIns="0" rtlCol="0" anchor="ctr">
            <a:spAutoFit/>
          </a:bodyPr>
          <a:lstStyle/>
          <a:p>
            <a:pPr marL="11723">
              <a:spcBef>
                <a:spcPts val="97"/>
              </a:spcBef>
            </a:pPr>
            <a:r>
              <a:rPr sz="2954" dirty="0">
                <a:solidFill>
                  <a:srgbClr val="FF0000"/>
                </a:solidFill>
              </a:rPr>
              <a:t>C</a:t>
            </a:r>
            <a:r>
              <a:rPr sz="2354" dirty="0">
                <a:solidFill>
                  <a:srgbClr val="FF0000"/>
                </a:solidFill>
              </a:rPr>
              <a:t>OMPOUND </a:t>
            </a:r>
            <a:r>
              <a:rPr sz="2954" dirty="0"/>
              <a:t>DC</a:t>
            </a:r>
            <a:r>
              <a:rPr sz="2954" spc="129" dirty="0"/>
              <a:t> </a:t>
            </a:r>
            <a:r>
              <a:rPr sz="2954" spc="5" dirty="0"/>
              <a:t>G</a:t>
            </a:r>
            <a:r>
              <a:rPr sz="2354" spc="5" dirty="0"/>
              <a:t>ENERATOR</a:t>
            </a:r>
            <a:endParaRPr sz="2354" dirty="0"/>
          </a:p>
        </p:txBody>
      </p:sp>
      <p:sp>
        <p:nvSpPr>
          <p:cNvPr id="31" name="object 31"/>
          <p:cNvSpPr txBox="1">
            <a:spLocks noGrp="1"/>
          </p:cNvSpPr>
          <p:nvPr>
            <p:ph type="ftr" sz="quarter" idx="11"/>
          </p:nvPr>
        </p:nvSpPr>
        <p:spPr>
          <a:xfrm>
            <a:off x="3028951" y="6216334"/>
            <a:ext cx="3086100" cy="1667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302"/>
              </a:lnSpc>
            </a:pPr>
            <a:r>
              <a:rPr lang="en-US" spc="-23" dirty="0"/>
              <a:t> </a:t>
            </a:r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505733" y="1337838"/>
            <a:ext cx="7849772" cy="0"/>
          </a:xfrm>
          <a:custGeom>
            <a:avLst/>
            <a:gdLst/>
            <a:ahLst/>
            <a:cxnLst/>
            <a:rect l="l" t="t" r="r" b="b"/>
            <a:pathLst>
              <a:path w="8503920">
                <a:moveTo>
                  <a:pt x="0" y="0"/>
                </a:moveTo>
                <a:lnTo>
                  <a:pt x="8503920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" name="object 6"/>
          <p:cNvSpPr txBox="1"/>
          <p:nvPr/>
        </p:nvSpPr>
        <p:spPr>
          <a:xfrm>
            <a:off x="5175113" y="3728669"/>
            <a:ext cx="3136509" cy="381569"/>
          </a:xfrm>
          <a:prstGeom prst="rect">
            <a:avLst/>
          </a:prstGeom>
        </p:spPr>
        <p:txBody>
          <a:bodyPr vert="horz" wrap="square" lIns="0" tIns="12309" rIns="0" bIns="0" rtlCol="0">
            <a:spAutoFit/>
          </a:bodyPr>
          <a:lstStyle/>
          <a:p>
            <a:pPr marL="82064">
              <a:lnSpc>
                <a:spcPts val="1579"/>
              </a:lnSpc>
              <a:spcBef>
                <a:spcPts val="97"/>
              </a:spcBef>
              <a:tabLst>
                <a:tab pos="1121340" algn="l"/>
                <a:tab pos="1999421" algn="l"/>
                <a:tab pos="2852882" algn="l"/>
              </a:tabLst>
            </a:pPr>
            <a:r>
              <a:rPr sz="1939" spc="9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423" spc="14" baseline="-17460" dirty="0">
                <a:solidFill>
                  <a:srgbClr val="FF0000"/>
                </a:solidFill>
                <a:latin typeface="Times New Roman"/>
                <a:cs typeface="Times New Roman"/>
              </a:rPr>
              <a:t>cu</a:t>
            </a:r>
            <a:r>
              <a:rPr sz="2423" spc="540" baseline="-174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939" spc="105" dirty="0">
                <a:solidFill>
                  <a:srgbClr val="FF0000"/>
                </a:solidFill>
                <a:latin typeface="Symbol"/>
                <a:cs typeface="Symbol"/>
              </a:rPr>
              <a:t></a:t>
            </a:r>
            <a:r>
              <a:rPr sz="1939" spc="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939" spc="166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423" spc="249" baseline="-17460" dirty="0">
                <a:solidFill>
                  <a:srgbClr val="FF0000"/>
                </a:solidFill>
                <a:latin typeface="Times New Roman"/>
                <a:cs typeface="Times New Roman"/>
              </a:rPr>
              <a:t>f	</a:t>
            </a:r>
            <a:r>
              <a:rPr sz="1939" spc="102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23" spc="152" baseline="30158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sz="2423" spc="208" baseline="30158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939" spc="105" dirty="0">
                <a:solidFill>
                  <a:srgbClr val="FF0000"/>
                </a:solidFill>
                <a:latin typeface="Symbol"/>
                <a:cs typeface="Symbol"/>
              </a:rPr>
              <a:t></a:t>
            </a:r>
            <a:r>
              <a:rPr sz="1939" spc="-97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939" spc="129" dirty="0">
                <a:solidFill>
                  <a:srgbClr val="FF0000"/>
                </a:solidFill>
                <a:latin typeface="Times New Roman"/>
                <a:cs typeface="Times New Roman"/>
              </a:rPr>
              <a:t>R	</a:t>
            </a:r>
            <a:r>
              <a:rPr sz="1939" spc="102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23" spc="152" baseline="30158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sz="2423" spc="208" baseline="30158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939" spc="105" dirty="0">
                <a:solidFill>
                  <a:srgbClr val="FF0000"/>
                </a:solidFill>
                <a:latin typeface="Symbol"/>
                <a:cs typeface="Symbol"/>
              </a:rPr>
              <a:t></a:t>
            </a:r>
            <a:r>
              <a:rPr sz="1939" spc="-97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939" spc="129" dirty="0">
                <a:solidFill>
                  <a:srgbClr val="FF0000"/>
                </a:solidFill>
                <a:latin typeface="Times New Roman"/>
                <a:cs typeface="Times New Roman"/>
              </a:rPr>
              <a:t>R	</a:t>
            </a:r>
            <a:r>
              <a:rPr sz="1939" spc="102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23" spc="152" baseline="30158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sz="2423" baseline="30158" dirty="0">
              <a:latin typeface="Times New Roman"/>
              <a:cs typeface="Times New Roman"/>
            </a:endParaRPr>
          </a:p>
          <a:p>
            <a:pPr marL="1215713">
              <a:lnSpc>
                <a:spcPts val="1191"/>
              </a:lnSpc>
              <a:tabLst>
                <a:tab pos="1800710" algn="l"/>
                <a:tab pos="2093794" algn="l"/>
                <a:tab pos="2675273" algn="l"/>
                <a:tab pos="2950772" algn="l"/>
              </a:tabLst>
            </a:pPr>
            <a:r>
              <a:rPr sz="1615" spc="51" dirty="0">
                <a:solidFill>
                  <a:srgbClr val="FF0000"/>
                </a:solidFill>
                <a:latin typeface="Times New Roman"/>
                <a:cs typeface="Times New Roman"/>
              </a:rPr>
              <a:t>f	</a:t>
            </a:r>
            <a:r>
              <a:rPr sz="1615" spc="69" dirty="0">
                <a:solidFill>
                  <a:srgbClr val="FF0000"/>
                </a:solidFill>
                <a:latin typeface="Times New Roman"/>
                <a:cs typeface="Times New Roman"/>
              </a:rPr>
              <a:t>a	a	</a:t>
            </a:r>
            <a:r>
              <a:rPr sz="1615" spc="60" dirty="0">
                <a:solidFill>
                  <a:srgbClr val="FF0000"/>
                </a:solidFill>
                <a:latin typeface="Times New Roman"/>
                <a:cs typeface="Times New Roman"/>
              </a:rPr>
              <a:t>s	</a:t>
            </a:r>
            <a:r>
              <a:rPr sz="1615" spc="97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endParaRPr sz="1615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922677" y="5981405"/>
            <a:ext cx="253805" cy="0"/>
          </a:xfrm>
          <a:custGeom>
            <a:avLst/>
            <a:gdLst/>
            <a:ahLst/>
            <a:cxnLst/>
            <a:rect l="l" t="t" r="r" b="b"/>
            <a:pathLst>
              <a:path w="274954">
                <a:moveTo>
                  <a:pt x="0" y="0"/>
                </a:moveTo>
                <a:lnTo>
                  <a:pt x="274765" y="0"/>
                </a:lnTo>
              </a:path>
            </a:pathLst>
          </a:custGeom>
          <a:ln w="104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" name="object 8"/>
          <p:cNvSpPr txBox="1"/>
          <p:nvPr/>
        </p:nvSpPr>
        <p:spPr>
          <a:xfrm>
            <a:off x="4957572" y="4135903"/>
            <a:ext cx="3885028" cy="2176700"/>
          </a:xfrm>
          <a:prstGeom prst="rect">
            <a:avLst/>
          </a:prstGeom>
        </p:spPr>
        <p:txBody>
          <a:bodyPr vert="horz" wrap="square" lIns="0" tIns="15826" rIns="0" bIns="0" rtlCol="0">
            <a:spAutoFit/>
          </a:bodyPr>
          <a:lstStyle/>
          <a:p>
            <a:pPr marL="334702">
              <a:spcBef>
                <a:spcPts val="125"/>
              </a:spcBef>
            </a:pPr>
            <a:r>
              <a:rPr spc="14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285" spc="20" baseline="-16835" dirty="0">
                <a:solidFill>
                  <a:srgbClr val="FF0000"/>
                </a:solidFill>
                <a:latin typeface="Times New Roman"/>
                <a:cs typeface="Times New Roman"/>
              </a:rPr>
              <a:t>cu</a:t>
            </a:r>
            <a:r>
              <a:rPr sz="2285" spc="491" baseline="-168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pc="115" dirty="0">
                <a:solidFill>
                  <a:srgbClr val="FF0000"/>
                </a:solidFill>
                <a:latin typeface="Symbol"/>
                <a:cs typeface="Symbol"/>
              </a:rPr>
              <a:t></a:t>
            </a:r>
            <a:r>
              <a:rPr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pc="105" dirty="0">
                <a:solidFill>
                  <a:srgbClr val="FF0000"/>
                </a:solidFill>
                <a:latin typeface="Times New Roman"/>
                <a:cs typeface="Times New Roman"/>
              </a:rPr>
              <a:t>412</a:t>
            </a:r>
            <a:r>
              <a:rPr spc="-148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pc="115" dirty="0">
                <a:solidFill>
                  <a:srgbClr val="FF0000"/>
                </a:solidFill>
                <a:latin typeface="Symbol"/>
                <a:cs typeface="Symbol"/>
              </a:rPr>
              <a:t></a:t>
            </a:r>
            <a:r>
              <a:rPr spc="-88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pc="143" dirty="0">
                <a:solidFill>
                  <a:srgbClr val="FF0000"/>
                </a:solidFill>
                <a:latin typeface="Times New Roman"/>
                <a:cs typeface="Times New Roman"/>
              </a:rPr>
              <a:t>261</a:t>
            </a:r>
            <a:r>
              <a:rPr spc="143" dirty="0">
                <a:solidFill>
                  <a:srgbClr val="FF0000"/>
                </a:solidFill>
                <a:latin typeface="Symbol"/>
                <a:cs typeface="Symbol"/>
              </a:rPr>
              <a:t></a:t>
            </a:r>
            <a:r>
              <a:rPr spc="-83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pc="105" dirty="0">
                <a:solidFill>
                  <a:srgbClr val="FF0000"/>
                </a:solidFill>
                <a:latin typeface="Times New Roman"/>
                <a:cs typeface="Times New Roman"/>
              </a:rPr>
              <a:t>45</a:t>
            </a:r>
            <a:r>
              <a:rPr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pc="115" dirty="0">
                <a:solidFill>
                  <a:srgbClr val="FF0000"/>
                </a:solidFill>
                <a:latin typeface="Symbol"/>
                <a:cs typeface="Symbol"/>
              </a:rPr>
              <a:t></a:t>
            </a:r>
            <a:r>
              <a:rPr spc="-23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pc="105" dirty="0">
                <a:solidFill>
                  <a:srgbClr val="FF0000"/>
                </a:solidFill>
                <a:latin typeface="Times New Roman"/>
                <a:cs typeface="Times New Roman"/>
              </a:rPr>
              <a:t>718</a:t>
            </a:r>
            <a:r>
              <a:rPr spc="-217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pc="198" dirty="0">
                <a:solidFill>
                  <a:srgbClr val="FF0000"/>
                </a:solidFill>
                <a:latin typeface="Times New Roman"/>
                <a:cs typeface="Times New Roman"/>
              </a:rPr>
              <a:t>W</a:t>
            </a:r>
            <a:endParaRPr dirty="0">
              <a:latin typeface="Times New Roman"/>
              <a:cs typeface="Times New Roman"/>
            </a:endParaRPr>
          </a:p>
          <a:p>
            <a:pPr marL="46893">
              <a:spcBef>
                <a:spcPts val="1468"/>
              </a:spcBef>
            </a:pPr>
            <a:r>
              <a:rPr sz="1846" dirty="0">
                <a:latin typeface="Times New Roman"/>
                <a:cs typeface="Times New Roman"/>
              </a:rPr>
              <a:t>g) </a:t>
            </a:r>
            <a:r>
              <a:rPr sz="1846" b="1" dirty="0">
                <a:latin typeface="Times New Roman"/>
                <a:cs typeface="Times New Roman"/>
              </a:rPr>
              <a:t>The</a:t>
            </a:r>
            <a:r>
              <a:rPr sz="1846" b="1" spc="-92" dirty="0">
                <a:latin typeface="Times New Roman"/>
                <a:cs typeface="Times New Roman"/>
              </a:rPr>
              <a:t> </a:t>
            </a:r>
            <a:r>
              <a:rPr sz="1846" b="1" dirty="0">
                <a:latin typeface="Times New Roman"/>
                <a:cs typeface="Times New Roman"/>
              </a:rPr>
              <a:t>efficiency:</a:t>
            </a:r>
            <a:endParaRPr sz="1846" dirty="0">
              <a:latin typeface="Times New Roman"/>
              <a:cs typeface="Times New Roman"/>
            </a:endParaRPr>
          </a:p>
          <a:p>
            <a:pPr marL="426731">
              <a:spcBef>
                <a:spcPts val="877"/>
              </a:spcBef>
            </a:pPr>
            <a:r>
              <a:rPr sz="2769" spc="6" baseline="13888" dirty="0">
                <a:latin typeface="Times New Roman"/>
                <a:cs typeface="Times New Roman"/>
              </a:rPr>
              <a:t>P</a:t>
            </a:r>
            <a:r>
              <a:rPr sz="1200" spc="5" dirty="0">
                <a:latin typeface="Times New Roman"/>
                <a:cs typeface="Times New Roman"/>
              </a:rPr>
              <a:t>i  </a:t>
            </a:r>
            <a:r>
              <a:rPr sz="2769" baseline="13888" dirty="0">
                <a:latin typeface="Times New Roman"/>
                <a:cs typeface="Times New Roman"/>
              </a:rPr>
              <a:t>= </a:t>
            </a:r>
            <a:r>
              <a:rPr sz="2769" spc="14" baseline="13888" dirty="0">
                <a:latin typeface="Times New Roman"/>
                <a:cs typeface="Times New Roman"/>
              </a:rPr>
              <a:t>P</a:t>
            </a:r>
            <a:r>
              <a:rPr sz="1200" spc="9" dirty="0">
                <a:latin typeface="Times New Roman"/>
                <a:cs typeface="Times New Roman"/>
              </a:rPr>
              <a:t>conv </a:t>
            </a:r>
            <a:r>
              <a:rPr sz="2769" baseline="13888" dirty="0">
                <a:latin typeface="Times New Roman"/>
                <a:cs typeface="Times New Roman"/>
              </a:rPr>
              <a:t>+</a:t>
            </a:r>
            <a:r>
              <a:rPr sz="2769" spc="-152" baseline="13888" dirty="0">
                <a:latin typeface="Times New Roman"/>
                <a:cs typeface="Times New Roman"/>
              </a:rPr>
              <a:t> </a:t>
            </a:r>
            <a:r>
              <a:rPr sz="2769" baseline="13888" dirty="0">
                <a:latin typeface="Times New Roman"/>
                <a:cs typeface="Times New Roman"/>
              </a:rPr>
              <a:t>P</a:t>
            </a:r>
            <a:r>
              <a:rPr sz="1200" dirty="0">
                <a:latin typeface="Times New Roman"/>
                <a:cs typeface="Times New Roman"/>
              </a:rPr>
              <a:t>st</a:t>
            </a:r>
          </a:p>
          <a:p>
            <a:pPr marL="426731">
              <a:spcBef>
                <a:spcPts val="378"/>
              </a:spcBef>
            </a:pPr>
            <a:r>
              <a:rPr sz="1846" spc="5" dirty="0">
                <a:latin typeface="Times New Roman"/>
                <a:cs typeface="Times New Roman"/>
              </a:rPr>
              <a:t>P</a:t>
            </a:r>
            <a:r>
              <a:rPr spc="6" baseline="-21367" dirty="0">
                <a:latin typeface="Times New Roman"/>
                <a:cs typeface="Times New Roman"/>
              </a:rPr>
              <a:t>i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spc="5" dirty="0">
                <a:latin typeface="Times New Roman"/>
                <a:cs typeface="Times New Roman"/>
              </a:rPr>
              <a:t>3718 </a:t>
            </a:r>
            <a:r>
              <a:rPr sz="1846" dirty="0">
                <a:latin typeface="Times New Roman"/>
                <a:cs typeface="Times New Roman"/>
              </a:rPr>
              <a:t>+ </a:t>
            </a:r>
            <a:r>
              <a:rPr sz="1846" spc="5" dirty="0">
                <a:latin typeface="Times New Roman"/>
                <a:cs typeface="Times New Roman"/>
              </a:rPr>
              <a:t>120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spc="5" dirty="0">
                <a:latin typeface="Times New Roman"/>
                <a:cs typeface="Times New Roman"/>
              </a:rPr>
              <a:t>3838</a:t>
            </a:r>
            <a:r>
              <a:rPr sz="1846" spc="-305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W</a:t>
            </a:r>
          </a:p>
          <a:p>
            <a:pPr>
              <a:spcBef>
                <a:spcPts val="37"/>
              </a:spcBef>
            </a:pPr>
            <a:endParaRPr sz="1939" dirty="0">
              <a:latin typeface="Times New Roman"/>
              <a:cs typeface="Times New Roman"/>
            </a:endParaRPr>
          </a:p>
          <a:p>
            <a:pPr marL="1003520" marR="39859" indent="-604340">
              <a:lnSpc>
                <a:spcPct val="65900"/>
              </a:lnSpc>
              <a:spcBef>
                <a:spcPts val="5"/>
              </a:spcBef>
              <a:tabLst>
                <a:tab pos="1978319" algn="l"/>
              </a:tabLst>
            </a:pPr>
            <a:r>
              <a:rPr spc="28" dirty="0">
                <a:latin typeface="Times New Roman"/>
                <a:cs typeface="Times New Roman"/>
              </a:rPr>
              <a:t>%</a:t>
            </a:r>
            <a:r>
              <a:rPr spc="28" dirty="0">
                <a:latin typeface="Symbol"/>
                <a:cs typeface="Symbol"/>
              </a:rPr>
              <a:t></a:t>
            </a:r>
            <a:r>
              <a:rPr spc="28" dirty="0">
                <a:latin typeface="Times New Roman"/>
                <a:cs typeface="Times New Roman"/>
              </a:rPr>
              <a:t> </a:t>
            </a:r>
            <a:r>
              <a:rPr spc="14" dirty="0">
                <a:latin typeface="Symbol"/>
                <a:cs typeface="Symbol"/>
              </a:rPr>
              <a:t></a:t>
            </a:r>
            <a:r>
              <a:rPr spc="14" dirty="0">
                <a:latin typeface="Times New Roman"/>
                <a:cs typeface="Times New Roman"/>
              </a:rPr>
              <a:t> </a:t>
            </a:r>
            <a:r>
              <a:rPr sz="2700" spc="-131" baseline="37037" dirty="0">
                <a:latin typeface="Times New Roman"/>
                <a:cs typeface="Times New Roman"/>
              </a:rPr>
              <a:t>P</a:t>
            </a:r>
            <a:r>
              <a:rPr sz="2285" spc="-131" baseline="25252" dirty="0">
                <a:latin typeface="Times New Roman"/>
                <a:cs typeface="Times New Roman"/>
              </a:rPr>
              <a:t>o </a:t>
            </a:r>
            <a:r>
              <a:rPr spc="28" dirty="0">
                <a:latin typeface="Symbol"/>
                <a:cs typeface="Symbol"/>
              </a:rPr>
              <a:t></a:t>
            </a:r>
            <a:r>
              <a:rPr spc="28" dirty="0">
                <a:latin typeface="Times New Roman"/>
                <a:cs typeface="Times New Roman"/>
              </a:rPr>
              <a:t>100 </a:t>
            </a:r>
            <a:r>
              <a:rPr spc="14" dirty="0">
                <a:latin typeface="Symbol"/>
                <a:cs typeface="Symbol"/>
              </a:rPr>
              <a:t></a:t>
            </a:r>
            <a:r>
              <a:rPr spc="14" dirty="0">
                <a:latin typeface="Times New Roman"/>
                <a:cs typeface="Times New Roman"/>
              </a:rPr>
              <a:t> </a:t>
            </a:r>
            <a:r>
              <a:rPr sz="2700" u="sng" spc="14" baseline="3561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3000</a:t>
            </a:r>
            <a:r>
              <a:rPr sz="2700" spc="14" baseline="35612" dirty="0">
                <a:latin typeface="Times New Roman"/>
                <a:cs typeface="Times New Roman"/>
              </a:rPr>
              <a:t> </a:t>
            </a:r>
            <a:r>
              <a:rPr spc="28" dirty="0">
                <a:latin typeface="Symbol"/>
                <a:cs typeface="Symbol"/>
              </a:rPr>
              <a:t></a:t>
            </a:r>
            <a:r>
              <a:rPr spc="28" dirty="0">
                <a:latin typeface="Times New Roman"/>
                <a:cs typeface="Times New Roman"/>
              </a:rPr>
              <a:t>100 </a:t>
            </a:r>
            <a:r>
              <a:rPr spc="14" dirty="0">
                <a:latin typeface="Symbol"/>
                <a:cs typeface="Symbol"/>
              </a:rPr>
              <a:t></a:t>
            </a:r>
            <a:r>
              <a:rPr spc="14" dirty="0">
                <a:latin typeface="Times New Roman"/>
                <a:cs typeface="Times New Roman"/>
              </a:rPr>
              <a:t> </a:t>
            </a:r>
            <a:r>
              <a:rPr spc="9" dirty="0">
                <a:latin typeface="Times New Roman"/>
                <a:cs typeface="Times New Roman"/>
              </a:rPr>
              <a:t>78.2</a:t>
            </a:r>
            <a:r>
              <a:rPr spc="-258" dirty="0">
                <a:latin typeface="Times New Roman"/>
                <a:cs typeface="Times New Roman"/>
              </a:rPr>
              <a:t> </a:t>
            </a:r>
            <a:r>
              <a:rPr spc="23" dirty="0">
                <a:latin typeface="Times New Roman"/>
                <a:cs typeface="Times New Roman"/>
              </a:rPr>
              <a:t>%  </a:t>
            </a:r>
            <a:r>
              <a:rPr spc="-97" dirty="0">
                <a:latin typeface="Times New Roman"/>
                <a:cs typeface="Times New Roman"/>
              </a:rPr>
              <a:t>P</a:t>
            </a:r>
            <a:r>
              <a:rPr sz="2285" spc="-145" baseline="-16835" dirty="0">
                <a:latin typeface="Times New Roman"/>
                <a:cs typeface="Times New Roman"/>
              </a:rPr>
              <a:t>i	</a:t>
            </a:r>
            <a:r>
              <a:rPr spc="9" dirty="0">
                <a:latin typeface="Times New Roman"/>
                <a:cs typeface="Times New Roman"/>
              </a:rPr>
              <a:t>3838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682" y="288622"/>
            <a:ext cx="3379763" cy="210674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lang="en-US" sz="1292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15" dirty="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00017" y="3925588"/>
            <a:ext cx="156150" cy="2391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1" name="object 11"/>
          <p:cNvSpPr/>
          <p:nvPr/>
        </p:nvSpPr>
        <p:spPr>
          <a:xfrm>
            <a:off x="4740812" y="3974826"/>
            <a:ext cx="8792" cy="2270174"/>
          </a:xfrm>
          <a:custGeom>
            <a:avLst/>
            <a:gdLst/>
            <a:ahLst/>
            <a:cxnLst/>
            <a:rect l="l" t="t" r="r" b="b"/>
            <a:pathLst>
              <a:path w="9525" h="2459354">
                <a:moveTo>
                  <a:pt x="0" y="0"/>
                </a:moveTo>
                <a:lnTo>
                  <a:pt x="9525" y="2459037"/>
                </a:lnTo>
              </a:path>
            </a:pathLst>
          </a:custGeom>
          <a:ln w="57912">
            <a:solidFill>
              <a:srgbClr val="009D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2" name="object 12"/>
          <p:cNvSpPr txBox="1"/>
          <p:nvPr/>
        </p:nvSpPr>
        <p:spPr>
          <a:xfrm>
            <a:off x="4865780" y="3582689"/>
            <a:ext cx="220980" cy="295890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sz="1846" spc="5" dirty="0">
                <a:solidFill>
                  <a:srgbClr val="FF0000"/>
                </a:solidFill>
                <a:latin typeface="Times New Roman"/>
                <a:cs typeface="Times New Roman"/>
              </a:rPr>
              <a:t>or</a:t>
            </a:r>
            <a:endParaRPr sz="1846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967303" y="2705897"/>
            <a:ext cx="3474719" cy="5500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" name="object 14"/>
          <p:cNvSpPr/>
          <p:nvPr/>
        </p:nvSpPr>
        <p:spPr>
          <a:xfrm>
            <a:off x="5006691" y="2841897"/>
            <a:ext cx="3162886" cy="240323"/>
          </a:xfrm>
          <a:custGeom>
            <a:avLst/>
            <a:gdLst/>
            <a:ahLst/>
            <a:cxnLst/>
            <a:rect l="l" t="t" r="r" b="b"/>
            <a:pathLst>
              <a:path w="3426459" h="260350">
                <a:moveTo>
                  <a:pt x="3311053" y="130059"/>
                </a:moveTo>
                <a:lnTo>
                  <a:pt x="3180207" y="206386"/>
                </a:lnTo>
                <a:lnTo>
                  <a:pt x="3171596" y="214060"/>
                </a:lnTo>
                <a:lnTo>
                  <a:pt x="3166760" y="224055"/>
                </a:lnTo>
                <a:lnTo>
                  <a:pt x="3166044" y="235122"/>
                </a:lnTo>
                <a:lnTo>
                  <a:pt x="3169792" y="246010"/>
                </a:lnTo>
                <a:lnTo>
                  <a:pt x="3177411" y="254603"/>
                </a:lnTo>
                <a:lnTo>
                  <a:pt x="3187398" y="259409"/>
                </a:lnTo>
                <a:lnTo>
                  <a:pt x="3198457" y="260119"/>
                </a:lnTo>
                <a:lnTo>
                  <a:pt x="3209290" y="256424"/>
                </a:lnTo>
                <a:lnTo>
                  <a:pt x="3376304" y="159015"/>
                </a:lnTo>
                <a:lnTo>
                  <a:pt x="3368548" y="159015"/>
                </a:lnTo>
                <a:lnTo>
                  <a:pt x="3368548" y="155078"/>
                </a:lnTo>
                <a:lnTo>
                  <a:pt x="3353942" y="155078"/>
                </a:lnTo>
                <a:lnTo>
                  <a:pt x="3311053" y="130059"/>
                </a:lnTo>
                <a:close/>
              </a:path>
              <a:path w="3426459" h="260350">
                <a:moveTo>
                  <a:pt x="3261414" y="101103"/>
                </a:moveTo>
                <a:lnTo>
                  <a:pt x="0" y="101103"/>
                </a:lnTo>
                <a:lnTo>
                  <a:pt x="0" y="159015"/>
                </a:lnTo>
                <a:lnTo>
                  <a:pt x="3261414" y="159015"/>
                </a:lnTo>
                <a:lnTo>
                  <a:pt x="3311053" y="130059"/>
                </a:lnTo>
                <a:lnTo>
                  <a:pt x="3261414" y="101103"/>
                </a:lnTo>
                <a:close/>
              </a:path>
              <a:path w="3426459" h="260350">
                <a:moveTo>
                  <a:pt x="3376304" y="101103"/>
                </a:moveTo>
                <a:lnTo>
                  <a:pt x="3368548" y="101103"/>
                </a:lnTo>
                <a:lnTo>
                  <a:pt x="3368548" y="159015"/>
                </a:lnTo>
                <a:lnTo>
                  <a:pt x="3376304" y="159015"/>
                </a:lnTo>
                <a:lnTo>
                  <a:pt x="3425952" y="130059"/>
                </a:lnTo>
                <a:lnTo>
                  <a:pt x="3376304" y="101103"/>
                </a:lnTo>
                <a:close/>
              </a:path>
              <a:path w="3426459" h="260350">
                <a:moveTo>
                  <a:pt x="3353942" y="105040"/>
                </a:moveTo>
                <a:lnTo>
                  <a:pt x="3311053" y="130059"/>
                </a:lnTo>
                <a:lnTo>
                  <a:pt x="3353942" y="155078"/>
                </a:lnTo>
                <a:lnTo>
                  <a:pt x="3353942" y="105040"/>
                </a:lnTo>
                <a:close/>
              </a:path>
              <a:path w="3426459" h="260350">
                <a:moveTo>
                  <a:pt x="3368548" y="105040"/>
                </a:moveTo>
                <a:lnTo>
                  <a:pt x="3353942" y="105040"/>
                </a:lnTo>
                <a:lnTo>
                  <a:pt x="3353942" y="155078"/>
                </a:lnTo>
                <a:lnTo>
                  <a:pt x="3368548" y="155078"/>
                </a:lnTo>
                <a:lnTo>
                  <a:pt x="3368548" y="105040"/>
                </a:lnTo>
                <a:close/>
              </a:path>
              <a:path w="3426459" h="260350">
                <a:moveTo>
                  <a:pt x="3198457" y="0"/>
                </a:moveTo>
                <a:lnTo>
                  <a:pt x="3187398" y="710"/>
                </a:lnTo>
                <a:lnTo>
                  <a:pt x="3177411" y="5516"/>
                </a:lnTo>
                <a:lnTo>
                  <a:pt x="3169792" y="14108"/>
                </a:lnTo>
                <a:lnTo>
                  <a:pt x="3166044" y="24997"/>
                </a:lnTo>
                <a:lnTo>
                  <a:pt x="3166760" y="36064"/>
                </a:lnTo>
                <a:lnTo>
                  <a:pt x="3171596" y="46059"/>
                </a:lnTo>
                <a:lnTo>
                  <a:pt x="3180207" y="53732"/>
                </a:lnTo>
                <a:lnTo>
                  <a:pt x="3311053" y="130059"/>
                </a:lnTo>
                <a:lnTo>
                  <a:pt x="3353942" y="105040"/>
                </a:lnTo>
                <a:lnTo>
                  <a:pt x="3368548" y="105040"/>
                </a:lnTo>
                <a:lnTo>
                  <a:pt x="3368548" y="101103"/>
                </a:lnTo>
                <a:lnTo>
                  <a:pt x="3376304" y="101103"/>
                </a:lnTo>
                <a:lnTo>
                  <a:pt x="3209290" y="3694"/>
                </a:lnTo>
                <a:lnTo>
                  <a:pt x="319845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" name="object 15"/>
          <p:cNvSpPr txBox="1"/>
          <p:nvPr/>
        </p:nvSpPr>
        <p:spPr>
          <a:xfrm>
            <a:off x="4856519" y="2603930"/>
            <a:ext cx="3433103" cy="296481"/>
          </a:xfrm>
          <a:prstGeom prst="rect">
            <a:avLst/>
          </a:prstGeom>
        </p:spPr>
        <p:txBody>
          <a:bodyPr vert="horz" wrap="square" lIns="0" tIns="12309" rIns="0" bIns="0" rtlCol="0">
            <a:spAutoFit/>
          </a:bodyPr>
          <a:lstStyle/>
          <a:p>
            <a:pPr marL="46893">
              <a:spcBef>
                <a:spcPts val="97"/>
              </a:spcBef>
              <a:tabLst>
                <a:tab pos="3164137" algn="l"/>
              </a:tabLst>
            </a:pPr>
            <a:r>
              <a:rPr sz="1846" b="1" dirty="0">
                <a:latin typeface="Times New Roman"/>
                <a:cs typeface="Times New Roman"/>
              </a:rPr>
              <a:t>P</a:t>
            </a:r>
            <a:r>
              <a:rPr b="1" baseline="-21367" dirty="0">
                <a:latin typeface="Times New Roman"/>
                <a:cs typeface="Times New Roman"/>
              </a:rPr>
              <a:t>i	</a:t>
            </a:r>
            <a:r>
              <a:rPr sz="1846" b="1" spc="5" dirty="0">
                <a:latin typeface="Times New Roman"/>
                <a:cs typeface="Times New Roman"/>
              </a:rPr>
              <a:t>P</a:t>
            </a:r>
            <a:r>
              <a:rPr b="1" spc="6" baseline="-21367" dirty="0">
                <a:latin typeface="Times New Roman"/>
                <a:cs typeface="Times New Roman"/>
              </a:rPr>
              <a:t>o</a:t>
            </a:r>
            <a:endParaRPr baseline="-21367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43959" y="2935224"/>
            <a:ext cx="516307" cy="6794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7" name="object 17"/>
          <p:cNvSpPr/>
          <p:nvPr/>
        </p:nvSpPr>
        <p:spPr>
          <a:xfrm>
            <a:off x="5683934" y="2956091"/>
            <a:ext cx="335280" cy="499403"/>
          </a:xfrm>
          <a:custGeom>
            <a:avLst/>
            <a:gdLst/>
            <a:ahLst/>
            <a:cxnLst/>
            <a:rect l="l" t="t" r="r" b="b"/>
            <a:pathLst>
              <a:path w="363220" h="541020">
                <a:moveTo>
                  <a:pt x="267715" y="464438"/>
                </a:moveTo>
                <a:lnTo>
                  <a:pt x="259968" y="467105"/>
                </a:lnTo>
                <a:lnTo>
                  <a:pt x="256793" y="473455"/>
                </a:lnTo>
                <a:lnTo>
                  <a:pt x="253618" y="479932"/>
                </a:lnTo>
                <a:lnTo>
                  <a:pt x="256285" y="487679"/>
                </a:lnTo>
                <a:lnTo>
                  <a:pt x="363220" y="540512"/>
                </a:lnTo>
                <a:lnTo>
                  <a:pt x="362429" y="526288"/>
                </a:lnTo>
                <a:lnTo>
                  <a:pt x="338327" y="526288"/>
                </a:lnTo>
                <a:lnTo>
                  <a:pt x="311871" y="486245"/>
                </a:lnTo>
                <a:lnTo>
                  <a:pt x="267715" y="464438"/>
                </a:lnTo>
                <a:close/>
              </a:path>
              <a:path w="363220" h="541020">
                <a:moveTo>
                  <a:pt x="311871" y="486245"/>
                </a:moveTo>
                <a:lnTo>
                  <a:pt x="338327" y="526288"/>
                </a:lnTo>
                <a:lnTo>
                  <a:pt x="348072" y="519810"/>
                </a:lnTo>
                <a:lnTo>
                  <a:pt x="336168" y="519810"/>
                </a:lnTo>
                <a:lnTo>
                  <a:pt x="334914" y="497640"/>
                </a:lnTo>
                <a:lnTo>
                  <a:pt x="311871" y="486245"/>
                </a:lnTo>
                <a:close/>
              </a:path>
              <a:path w="363220" h="541020">
                <a:moveTo>
                  <a:pt x="350520" y="415925"/>
                </a:moveTo>
                <a:lnTo>
                  <a:pt x="336168" y="416687"/>
                </a:lnTo>
                <a:lnTo>
                  <a:pt x="330707" y="422909"/>
                </a:lnTo>
                <a:lnTo>
                  <a:pt x="331088" y="430021"/>
                </a:lnTo>
                <a:lnTo>
                  <a:pt x="333458" y="471899"/>
                </a:lnTo>
                <a:lnTo>
                  <a:pt x="359918" y="511937"/>
                </a:lnTo>
                <a:lnTo>
                  <a:pt x="338327" y="526288"/>
                </a:lnTo>
                <a:lnTo>
                  <a:pt x="362429" y="526288"/>
                </a:lnTo>
                <a:lnTo>
                  <a:pt x="356615" y="421385"/>
                </a:lnTo>
                <a:lnTo>
                  <a:pt x="350520" y="415925"/>
                </a:lnTo>
                <a:close/>
              </a:path>
              <a:path w="363220" h="541020">
                <a:moveTo>
                  <a:pt x="334914" y="497640"/>
                </a:moveTo>
                <a:lnTo>
                  <a:pt x="336168" y="519810"/>
                </a:lnTo>
                <a:lnTo>
                  <a:pt x="354837" y="507491"/>
                </a:lnTo>
                <a:lnTo>
                  <a:pt x="334914" y="497640"/>
                </a:lnTo>
                <a:close/>
              </a:path>
              <a:path w="363220" h="541020">
                <a:moveTo>
                  <a:pt x="333458" y="471899"/>
                </a:moveTo>
                <a:lnTo>
                  <a:pt x="334914" y="497640"/>
                </a:lnTo>
                <a:lnTo>
                  <a:pt x="354837" y="507491"/>
                </a:lnTo>
                <a:lnTo>
                  <a:pt x="336168" y="519810"/>
                </a:lnTo>
                <a:lnTo>
                  <a:pt x="348072" y="519810"/>
                </a:lnTo>
                <a:lnTo>
                  <a:pt x="359918" y="511937"/>
                </a:lnTo>
                <a:lnTo>
                  <a:pt x="333458" y="471899"/>
                </a:lnTo>
                <a:close/>
              </a:path>
              <a:path w="363220" h="541020">
                <a:moveTo>
                  <a:pt x="21589" y="0"/>
                </a:moveTo>
                <a:lnTo>
                  <a:pt x="0" y="14223"/>
                </a:lnTo>
                <a:lnTo>
                  <a:pt x="311871" y="486245"/>
                </a:lnTo>
                <a:lnTo>
                  <a:pt x="334914" y="497640"/>
                </a:lnTo>
                <a:lnTo>
                  <a:pt x="333458" y="471899"/>
                </a:lnTo>
                <a:lnTo>
                  <a:pt x="21589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8" name="object 18"/>
          <p:cNvSpPr/>
          <p:nvPr/>
        </p:nvSpPr>
        <p:spPr>
          <a:xfrm>
            <a:off x="7029627" y="2935224"/>
            <a:ext cx="516307" cy="6794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9" name="object 19"/>
          <p:cNvSpPr/>
          <p:nvPr/>
        </p:nvSpPr>
        <p:spPr>
          <a:xfrm>
            <a:off x="7069601" y="2956091"/>
            <a:ext cx="335280" cy="499403"/>
          </a:xfrm>
          <a:custGeom>
            <a:avLst/>
            <a:gdLst/>
            <a:ahLst/>
            <a:cxnLst/>
            <a:rect l="l" t="t" r="r" b="b"/>
            <a:pathLst>
              <a:path w="363220" h="541020">
                <a:moveTo>
                  <a:pt x="267716" y="464438"/>
                </a:moveTo>
                <a:lnTo>
                  <a:pt x="259969" y="467105"/>
                </a:lnTo>
                <a:lnTo>
                  <a:pt x="256794" y="473455"/>
                </a:lnTo>
                <a:lnTo>
                  <a:pt x="253619" y="479932"/>
                </a:lnTo>
                <a:lnTo>
                  <a:pt x="256286" y="487679"/>
                </a:lnTo>
                <a:lnTo>
                  <a:pt x="363220" y="540512"/>
                </a:lnTo>
                <a:lnTo>
                  <a:pt x="362429" y="526288"/>
                </a:lnTo>
                <a:lnTo>
                  <a:pt x="338328" y="526288"/>
                </a:lnTo>
                <a:lnTo>
                  <a:pt x="311871" y="486245"/>
                </a:lnTo>
                <a:lnTo>
                  <a:pt x="267716" y="464438"/>
                </a:lnTo>
                <a:close/>
              </a:path>
              <a:path w="363220" h="541020">
                <a:moveTo>
                  <a:pt x="311871" y="486245"/>
                </a:moveTo>
                <a:lnTo>
                  <a:pt x="338328" y="526288"/>
                </a:lnTo>
                <a:lnTo>
                  <a:pt x="348072" y="519810"/>
                </a:lnTo>
                <a:lnTo>
                  <a:pt x="336169" y="519810"/>
                </a:lnTo>
                <a:lnTo>
                  <a:pt x="334914" y="497640"/>
                </a:lnTo>
                <a:lnTo>
                  <a:pt x="311871" y="486245"/>
                </a:lnTo>
                <a:close/>
              </a:path>
              <a:path w="363220" h="541020">
                <a:moveTo>
                  <a:pt x="350520" y="415925"/>
                </a:moveTo>
                <a:lnTo>
                  <a:pt x="336169" y="416687"/>
                </a:lnTo>
                <a:lnTo>
                  <a:pt x="330708" y="422909"/>
                </a:lnTo>
                <a:lnTo>
                  <a:pt x="331089" y="430021"/>
                </a:lnTo>
                <a:lnTo>
                  <a:pt x="333458" y="471899"/>
                </a:lnTo>
                <a:lnTo>
                  <a:pt x="359918" y="511937"/>
                </a:lnTo>
                <a:lnTo>
                  <a:pt x="338328" y="526288"/>
                </a:lnTo>
                <a:lnTo>
                  <a:pt x="362429" y="526288"/>
                </a:lnTo>
                <a:lnTo>
                  <a:pt x="356616" y="421385"/>
                </a:lnTo>
                <a:lnTo>
                  <a:pt x="350520" y="415925"/>
                </a:lnTo>
                <a:close/>
              </a:path>
              <a:path w="363220" h="541020">
                <a:moveTo>
                  <a:pt x="334914" y="497640"/>
                </a:moveTo>
                <a:lnTo>
                  <a:pt x="336169" y="519810"/>
                </a:lnTo>
                <a:lnTo>
                  <a:pt x="354838" y="507491"/>
                </a:lnTo>
                <a:lnTo>
                  <a:pt x="334914" y="497640"/>
                </a:lnTo>
                <a:close/>
              </a:path>
              <a:path w="363220" h="541020">
                <a:moveTo>
                  <a:pt x="333458" y="471899"/>
                </a:moveTo>
                <a:lnTo>
                  <a:pt x="334914" y="497640"/>
                </a:lnTo>
                <a:lnTo>
                  <a:pt x="354838" y="507491"/>
                </a:lnTo>
                <a:lnTo>
                  <a:pt x="336169" y="519810"/>
                </a:lnTo>
                <a:lnTo>
                  <a:pt x="348072" y="519810"/>
                </a:lnTo>
                <a:lnTo>
                  <a:pt x="359918" y="511937"/>
                </a:lnTo>
                <a:lnTo>
                  <a:pt x="333458" y="471899"/>
                </a:lnTo>
                <a:close/>
              </a:path>
              <a:path w="363220" h="541020">
                <a:moveTo>
                  <a:pt x="21590" y="0"/>
                </a:moveTo>
                <a:lnTo>
                  <a:pt x="0" y="14223"/>
                </a:lnTo>
                <a:lnTo>
                  <a:pt x="311871" y="486245"/>
                </a:lnTo>
                <a:lnTo>
                  <a:pt x="334914" y="497640"/>
                </a:lnTo>
                <a:lnTo>
                  <a:pt x="333458" y="471899"/>
                </a:lnTo>
                <a:lnTo>
                  <a:pt x="2159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0" name="object 20"/>
          <p:cNvSpPr txBox="1"/>
          <p:nvPr/>
        </p:nvSpPr>
        <p:spPr>
          <a:xfrm>
            <a:off x="6513341" y="3271207"/>
            <a:ext cx="1757289" cy="296481"/>
          </a:xfrm>
          <a:prstGeom prst="rect">
            <a:avLst/>
          </a:prstGeom>
        </p:spPr>
        <p:txBody>
          <a:bodyPr vert="horz" wrap="square" lIns="0" tIns="12309" rIns="0" bIns="0" rtlCol="0">
            <a:spAutoFit/>
          </a:bodyPr>
          <a:lstStyle/>
          <a:p>
            <a:pPr marL="35170">
              <a:spcBef>
                <a:spcPts val="97"/>
              </a:spcBef>
              <a:tabLst>
                <a:tab pos="1422631" algn="l"/>
              </a:tabLst>
            </a:pPr>
            <a:r>
              <a:rPr sz="2769" b="1" spc="6" baseline="13888" dirty="0">
                <a:latin typeface="Times New Roman"/>
                <a:cs typeface="Times New Roman"/>
              </a:rPr>
              <a:t>P</a:t>
            </a:r>
            <a:r>
              <a:rPr sz="1200" b="1" spc="5" dirty="0">
                <a:latin typeface="Times New Roman"/>
                <a:cs typeface="Times New Roman"/>
              </a:rPr>
              <a:t>st	</a:t>
            </a:r>
            <a:r>
              <a:rPr sz="2769" b="1" spc="6" baseline="13888" dirty="0">
                <a:latin typeface="Times New Roman"/>
                <a:cs typeface="Times New Roman"/>
              </a:rPr>
              <a:t>P</a:t>
            </a:r>
            <a:r>
              <a:rPr sz="1200" b="1" spc="5" dirty="0">
                <a:latin typeface="Times New Roman"/>
                <a:cs typeface="Times New Roman"/>
              </a:rPr>
              <a:t>cu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163876" y="2661607"/>
            <a:ext cx="526952" cy="296481"/>
          </a:xfrm>
          <a:prstGeom prst="rect">
            <a:avLst/>
          </a:prstGeom>
        </p:spPr>
        <p:txBody>
          <a:bodyPr vert="horz" wrap="square" lIns="0" tIns="12309" rIns="0" bIns="0" rtlCol="0">
            <a:spAutoFit/>
          </a:bodyPr>
          <a:lstStyle/>
          <a:p>
            <a:pPr marL="35170">
              <a:spcBef>
                <a:spcPts val="97"/>
              </a:spcBef>
            </a:pPr>
            <a:r>
              <a:rPr sz="2769" b="1" spc="14" baseline="13888" dirty="0">
                <a:latin typeface="Times New Roman"/>
                <a:cs typeface="Times New Roman"/>
              </a:rPr>
              <a:t>P</a:t>
            </a:r>
            <a:r>
              <a:rPr sz="1200" b="1" spc="9" dirty="0">
                <a:latin typeface="Times New Roman"/>
                <a:cs typeface="Times New Roman"/>
              </a:rPr>
              <a:t>conv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18182" y="1232115"/>
            <a:ext cx="8185638" cy="1463236"/>
          </a:xfrm>
          <a:prstGeom prst="rect">
            <a:avLst/>
          </a:prstGeom>
        </p:spPr>
        <p:txBody>
          <a:bodyPr vert="horz" wrap="square" lIns="0" tIns="137746" rIns="0" bIns="0" rtlCol="0">
            <a:spAutoFit/>
          </a:bodyPr>
          <a:lstStyle/>
          <a:p>
            <a:pPr marL="368700">
              <a:spcBef>
                <a:spcPts val="1085"/>
              </a:spcBef>
            </a:pPr>
            <a:r>
              <a:rPr sz="1846" b="1" dirty="0">
                <a:solidFill>
                  <a:srgbClr val="005600"/>
                </a:solidFill>
                <a:latin typeface="Arial"/>
                <a:cs typeface="Arial"/>
              </a:rPr>
              <a:t>Example</a:t>
            </a:r>
            <a:r>
              <a:rPr sz="1846" b="1" spc="-23" dirty="0">
                <a:solidFill>
                  <a:srgbClr val="005600"/>
                </a:solidFill>
                <a:latin typeface="Arial"/>
                <a:cs typeface="Arial"/>
              </a:rPr>
              <a:t> </a:t>
            </a:r>
            <a:r>
              <a:rPr sz="1846" b="1" dirty="0">
                <a:solidFill>
                  <a:srgbClr val="005600"/>
                </a:solidFill>
                <a:latin typeface="Arial"/>
                <a:cs typeface="Arial"/>
              </a:rPr>
              <a:t>7:</a:t>
            </a:r>
            <a:endParaRPr sz="1846" dirty="0">
              <a:latin typeface="Arial"/>
              <a:cs typeface="Arial"/>
            </a:endParaRPr>
          </a:p>
          <a:p>
            <a:pPr marL="586169" marR="28136" indent="-5862">
              <a:lnSpc>
                <a:spcPct val="120000"/>
              </a:lnSpc>
              <a:spcBef>
                <a:spcPts val="549"/>
              </a:spcBef>
            </a:pPr>
            <a:r>
              <a:rPr sz="1846" dirty="0">
                <a:latin typeface="Times New Roman"/>
                <a:cs typeface="Times New Roman"/>
              </a:rPr>
              <a:t>A short shunt compound generator rated </a:t>
            </a:r>
            <a:r>
              <a:rPr sz="1846" spc="-32" dirty="0">
                <a:latin typeface="Times New Roman"/>
                <a:cs typeface="Times New Roman"/>
              </a:rPr>
              <a:t>3-KW, </a:t>
            </a:r>
            <a:r>
              <a:rPr sz="1846" spc="5" dirty="0">
                <a:latin typeface="Times New Roman"/>
                <a:cs typeface="Times New Roman"/>
              </a:rPr>
              <a:t>200-V </a:t>
            </a:r>
            <a:r>
              <a:rPr sz="1846" dirty="0">
                <a:latin typeface="Times New Roman"/>
                <a:cs typeface="Times New Roman"/>
              </a:rPr>
              <a:t>has </a:t>
            </a:r>
            <a:r>
              <a:rPr sz="1846" spc="-5" dirty="0">
                <a:latin typeface="Times New Roman"/>
                <a:cs typeface="Times New Roman"/>
              </a:rPr>
              <a:t>stray </a:t>
            </a:r>
            <a:r>
              <a:rPr sz="1846" dirty="0">
                <a:latin typeface="Times New Roman"/>
                <a:cs typeface="Times New Roman"/>
              </a:rPr>
              <a:t>losses of</a:t>
            </a:r>
            <a:r>
              <a:rPr sz="1846" spc="-328" dirty="0">
                <a:latin typeface="Times New Roman"/>
                <a:cs typeface="Times New Roman"/>
              </a:rPr>
              <a:t> </a:t>
            </a:r>
            <a:r>
              <a:rPr sz="1846" spc="5" dirty="0">
                <a:latin typeface="Times New Roman"/>
                <a:cs typeface="Times New Roman"/>
              </a:rPr>
              <a:t>120-W  </a:t>
            </a:r>
            <a:r>
              <a:rPr sz="1846" dirty="0">
                <a:latin typeface="Times New Roman"/>
                <a:cs typeface="Times New Roman"/>
              </a:rPr>
              <a:t>at full load. If R</a:t>
            </a:r>
            <a:r>
              <a:rPr baseline="-21367" dirty="0">
                <a:latin typeface="Times New Roman"/>
                <a:cs typeface="Times New Roman"/>
              </a:rPr>
              <a:t>f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dirty="0">
                <a:latin typeface="Arial"/>
                <a:cs typeface="Arial"/>
              </a:rPr>
              <a:t>100 </a:t>
            </a:r>
            <a:r>
              <a:rPr sz="1846" dirty="0">
                <a:latin typeface="Symbol"/>
                <a:cs typeface="Symbol"/>
              </a:rPr>
              <a:t></a:t>
            </a:r>
            <a:r>
              <a:rPr sz="1846" dirty="0">
                <a:latin typeface="Times New Roman"/>
                <a:cs typeface="Times New Roman"/>
              </a:rPr>
              <a:t> , R</a:t>
            </a:r>
            <a:r>
              <a:rPr baseline="-21367" dirty="0">
                <a:latin typeface="Times New Roman"/>
                <a:cs typeface="Times New Roman"/>
              </a:rPr>
              <a:t>a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dirty="0">
                <a:latin typeface="Arial"/>
                <a:cs typeface="Arial"/>
              </a:rPr>
              <a:t>0.9 </a:t>
            </a:r>
            <a:r>
              <a:rPr sz="1846" spc="-5" dirty="0">
                <a:latin typeface="Symbol"/>
                <a:cs typeface="Symbol"/>
              </a:rPr>
              <a:t></a:t>
            </a:r>
            <a:r>
              <a:rPr sz="1846" spc="-5" dirty="0">
                <a:latin typeface="Times New Roman"/>
                <a:cs typeface="Times New Roman"/>
              </a:rPr>
              <a:t>, and </a:t>
            </a:r>
            <a:r>
              <a:rPr sz="1846" spc="5" dirty="0">
                <a:latin typeface="Times New Roman"/>
                <a:cs typeface="Times New Roman"/>
              </a:rPr>
              <a:t>R</a:t>
            </a:r>
            <a:r>
              <a:rPr spc="6" baseline="-21367" dirty="0">
                <a:latin typeface="Times New Roman"/>
                <a:cs typeface="Times New Roman"/>
              </a:rPr>
              <a:t>s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dirty="0">
                <a:latin typeface="Arial"/>
                <a:cs typeface="Arial"/>
              </a:rPr>
              <a:t>0.2 </a:t>
            </a:r>
            <a:r>
              <a:rPr sz="1846" spc="-5" dirty="0">
                <a:latin typeface="Symbol"/>
                <a:cs typeface="Symbol"/>
              </a:rPr>
              <a:t></a:t>
            </a:r>
            <a:r>
              <a:rPr sz="1846" spc="-5" dirty="0">
                <a:latin typeface="Times New Roman"/>
                <a:cs typeface="Times New Roman"/>
              </a:rPr>
              <a:t>, find </a:t>
            </a:r>
            <a:r>
              <a:rPr sz="1846" dirty="0">
                <a:latin typeface="Times New Roman"/>
                <a:cs typeface="Times New Roman"/>
              </a:rPr>
              <a:t>at full-</a:t>
            </a:r>
            <a:r>
              <a:rPr sz="1846" spc="234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load:</a:t>
            </a:r>
          </a:p>
          <a:p>
            <a:pPr marL="35170">
              <a:spcBef>
                <a:spcPts val="272"/>
              </a:spcBef>
            </a:pPr>
            <a:r>
              <a:rPr sz="1662" b="1" dirty="0">
                <a:latin typeface="Arial"/>
                <a:cs typeface="Arial"/>
              </a:rPr>
              <a:t>Sol.</a:t>
            </a:r>
            <a:endParaRPr sz="1662" dirty="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870382" y="6286469"/>
            <a:ext cx="201637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47">
              <a:lnSpc>
                <a:spcPts val="1509"/>
              </a:lnSpc>
            </a:pPr>
            <a:r>
              <a:rPr sz="1292" dirty="0">
                <a:latin typeface="Times New Roman"/>
                <a:cs typeface="Times New Roman"/>
              </a:rPr>
              <a:t>39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86299" y="3437076"/>
            <a:ext cx="4259580" cy="2896701"/>
          </a:xfrm>
          <a:prstGeom prst="rect">
            <a:avLst/>
          </a:prstGeom>
        </p:spPr>
        <p:txBody>
          <a:bodyPr vert="horz" wrap="square" lIns="0" tIns="41031" rIns="0" bIns="0" rtlCol="0">
            <a:spAutoFit/>
          </a:bodyPr>
          <a:lstStyle/>
          <a:p>
            <a:pPr marL="410903">
              <a:spcBef>
                <a:spcPts val="323"/>
              </a:spcBef>
            </a:pPr>
            <a:r>
              <a:rPr sz="1939" spc="152" dirty="0">
                <a:latin typeface="Times New Roman"/>
                <a:cs typeface="Times New Roman"/>
              </a:rPr>
              <a:t>E</a:t>
            </a:r>
            <a:r>
              <a:rPr sz="2423" spc="228" baseline="-17460" dirty="0">
                <a:latin typeface="Times New Roman"/>
                <a:cs typeface="Times New Roman"/>
              </a:rPr>
              <a:t>g </a:t>
            </a:r>
            <a:r>
              <a:rPr sz="1939" spc="162" dirty="0">
                <a:latin typeface="Symbol"/>
                <a:cs typeface="Symbol"/>
              </a:rPr>
              <a:t></a:t>
            </a:r>
            <a:r>
              <a:rPr sz="1939" spc="162" dirty="0">
                <a:latin typeface="Times New Roman"/>
                <a:cs typeface="Times New Roman"/>
              </a:rPr>
              <a:t> </a:t>
            </a:r>
            <a:r>
              <a:rPr sz="1939" spc="102" dirty="0">
                <a:latin typeface="Times New Roman"/>
                <a:cs typeface="Times New Roman"/>
              </a:rPr>
              <a:t>I</a:t>
            </a:r>
            <a:r>
              <a:rPr sz="2423" spc="152" baseline="-17460" dirty="0">
                <a:latin typeface="Times New Roman"/>
                <a:cs typeface="Times New Roman"/>
              </a:rPr>
              <a:t>a </a:t>
            </a:r>
            <a:r>
              <a:rPr sz="1939" spc="188" dirty="0">
                <a:latin typeface="Times New Roman"/>
                <a:cs typeface="Times New Roman"/>
              </a:rPr>
              <a:t>R</a:t>
            </a:r>
            <a:r>
              <a:rPr sz="2423" spc="283" baseline="-17460" dirty="0">
                <a:latin typeface="Times New Roman"/>
                <a:cs typeface="Times New Roman"/>
              </a:rPr>
              <a:t>a </a:t>
            </a:r>
            <a:r>
              <a:rPr sz="1939" spc="162" dirty="0">
                <a:latin typeface="Symbol"/>
                <a:cs typeface="Symbol"/>
              </a:rPr>
              <a:t></a:t>
            </a:r>
            <a:r>
              <a:rPr sz="1939" spc="-23" dirty="0">
                <a:latin typeface="Times New Roman"/>
                <a:cs typeface="Times New Roman"/>
              </a:rPr>
              <a:t> </a:t>
            </a:r>
            <a:r>
              <a:rPr sz="1939" spc="9" dirty="0">
                <a:latin typeface="Times New Roman"/>
                <a:cs typeface="Times New Roman"/>
              </a:rPr>
              <a:t>V</a:t>
            </a:r>
            <a:r>
              <a:rPr sz="2423" spc="14" baseline="-17460" dirty="0">
                <a:latin typeface="Times New Roman"/>
                <a:cs typeface="Times New Roman"/>
              </a:rPr>
              <a:t>f</a:t>
            </a:r>
            <a:endParaRPr sz="2423" baseline="-17460" dirty="0">
              <a:latin typeface="Times New Roman"/>
              <a:cs typeface="Times New Roman"/>
            </a:endParaRPr>
          </a:p>
          <a:p>
            <a:pPr marL="410903">
              <a:spcBef>
                <a:spcPts val="308"/>
              </a:spcBef>
            </a:pPr>
            <a:r>
              <a:rPr sz="1939" spc="134" dirty="0">
                <a:latin typeface="Times New Roman"/>
                <a:cs typeface="Times New Roman"/>
              </a:rPr>
              <a:t>E</a:t>
            </a:r>
            <a:r>
              <a:rPr sz="2423" spc="200" baseline="-17460" dirty="0">
                <a:latin typeface="Times New Roman"/>
                <a:cs typeface="Times New Roman"/>
              </a:rPr>
              <a:t>g</a:t>
            </a:r>
            <a:r>
              <a:rPr sz="2423" spc="477" baseline="-17460" dirty="0">
                <a:latin typeface="Times New Roman"/>
                <a:cs typeface="Times New Roman"/>
              </a:rPr>
              <a:t> </a:t>
            </a:r>
            <a:r>
              <a:rPr sz="1939" spc="105" dirty="0">
                <a:latin typeface="Symbol"/>
                <a:cs typeface="Symbol"/>
              </a:rPr>
              <a:t></a:t>
            </a:r>
            <a:r>
              <a:rPr sz="1939" spc="-69" dirty="0">
                <a:latin typeface="Times New Roman"/>
                <a:cs typeface="Times New Roman"/>
              </a:rPr>
              <a:t> </a:t>
            </a:r>
            <a:r>
              <a:rPr sz="3808" spc="96" baseline="-3030" dirty="0">
                <a:latin typeface="Symbol"/>
                <a:cs typeface="Symbol"/>
              </a:rPr>
              <a:t></a:t>
            </a:r>
            <a:r>
              <a:rPr sz="1939" spc="65" dirty="0">
                <a:latin typeface="Times New Roman"/>
                <a:cs typeface="Times New Roman"/>
              </a:rPr>
              <a:t>17.03</a:t>
            </a:r>
            <a:r>
              <a:rPr sz="1939" spc="65" dirty="0">
                <a:latin typeface="Symbol"/>
                <a:cs typeface="Symbol"/>
              </a:rPr>
              <a:t></a:t>
            </a:r>
            <a:r>
              <a:rPr sz="1939" spc="-231" dirty="0">
                <a:latin typeface="Times New Roman"/>
                <a:cs typeface="Times New Roman"/>
              </a:rPr>
              <a:t> </a:t>
            </a:r>
            <a:r>
              <a:rPr sz="1939" spc="51" dirty="0">
                <a:latin typeface="Times New Roman"/>
                <a:cs typeface="Times New Roman"/>
              </a:rPr>
              <a:t>0.9</a:t>
            </a:r>
            <a:r>
              <a:rPr sz="3808" spc="76" baseline="-3030" dirty="0">
                <a:latin typeface="Symbol"/>
                <a:cs typeface="Symbol"/>
              </a:rPr>
              <a:t></a:t>
            </a:r>
            <a:r>
              <a:rPr sz="3808" spc="-470" baseline="-3030" dirty="0">
                <a:latin typeface="Times New Roman"/>
                <a:cs typeface="Times New Roman"/>
              </a:rPr>
              <a:t> </a:t>
            </a:r>
            <a:r>
              <a:rPr sz="1939" spc="105" dirty="0">
                <a:latin typeface="Symbol"/>
                <a:cs typeface="Symbol"/>
              </a:rPr>
              <a:t></a:t>
            </a:r>
            <a:r>
              <a:rPr sz="1939" spc="-97" dirty="0">
                <a:latin typeface="Times New Roman"/>
                <a:cs typeface="Times New Roman"/>
              </a:rPr>
              <a:t> </a:t>
            </a:r>
            <a:r>
              <a:rPr sz="1939" spc="97" dirty="0">
                <a:latin typeface="Times New Roman"/>
                <a:cs typeface="Times New Roman"/>
              </a:rPr>
              <a:t>203</a:t>
            </a:r>
            <a:r>
              <a:rPr sz="1939" spc="-102" dirty="0">
                <a:latin typeface="Times New Roman"/>
                <a:cs typeface="Times New Roman"/>
              </a:rPr>
              <a:t> </a:t>
            </a:r>
            <a:r>
              <a:rPr sz="1939" spc="105" dirty="0">
                <a:latin typeface="Symbol"/>
                <a:cs typeface="Symbol"/>
              </a:rPr>
              <a:t></a:t>
            </a:r>
            <a:r>
              <a:rPr sz="1939" dirty="0">
                <a:latin typeface="Times New Roman"/>
                <a:cs typeface="Times New Roman"/>
              </a:rPr>
              <a:t> </a:t>
            </a:r>
            <a:r>
              <a:rPr sz="1939" spc="88" dirty="0">
                <a:latin typeface="Times New Roman"/>
                <a:cs typeface="Times New Roman"/>
              </a:rPr>
              <a:t>218.33</a:t>
            </a:r>
            <a:r>
              <a:rPr sz="1939" spc="-97" dirty="0">
                <a:latin typeface="Times New Roman"/>
                <a:cs typeface="Times New Roman"/>
              </a:rPr>
              <a:t> </a:t>
            </a:r>
            <a:r>
              <a:rPr sz="1939" spc="138" dirty="0">
                <a:latin typeface="Times New Roman"/>
                <a:cs typeface="Times New Roman"/>
              </a:rPr>
              <a:t>V</a:t>
            </a:r>
            <a:endParaRPr sz="1939" dirty="0">
              <a:latin typeface="Times New Roman"/>
              <a:cs typeface="Times New Roman"/>
            </a:endParaRPr>
          </a:p>
          <a:p>
            <a:pPr marL="334702" indent="-300118">
              <a:spcBef>
                <a:spcPts val="286"/>
              </a:spcBef>
              <a:buFont typeface="Times New Roman"/>
              <a:buAutoNum type="alphaLcParenR" startAt="5"/>
              <a:tabLst>
                <a:tab pos="335288" algn="l"/>
              </a:tabLst>
            </a:pPr>
            <a:r>
              <a:rPr sz="1846" b="1" dirty="0">
                <a:latin typeface="Times New Roman"/>
                <a:cs typeface="Times New Roman"/>
              </a:rPr>
              <a:t>The converted</a:t>
            </a:r>
            <a:r>
              <a:rPr sz="1846" b="1" spc="-51" dirty="0">
                <a:latin typeface="Times New Roman"/>
                <a:cs typeface="Times New Roman"/>
              </a:rPr>
              <a:t> </a:t>
            </a:r>
            <a:r>
              <a:rPr sz="1846" b="1" dirty="0">
                <a:latin typeface="Times New Roman"/>
                <a:cs typeface="Times New Roman"/>
              </a:rPr>
              <a:t>power:</a:t>
            </a:r>
            <a:endParaRPr sz="1846" dirty="0">
              <a:latin typeface="Times New Roman"/>
              <a:cs typeface="Times New Roman"/>
            </a:endParaRPr>
          </a:p>
          <a:p>
            <a:pPr marL="351701">
              <a:spcBef>
                <a:spcPts val="678"/>
              </a:spcBef>
            </a:pPr>
            <a:r>
              <a:rPr sz="2769" baseline="13888" dirty="0">
                <a:latin typeface="Times New Roman"/>
                <a:cs typeface="Times New Roman"/>
              </a:rPr>
              <a:t>P </a:t>
            </a:r>
            <a:r>
              <a:rPr sz="1200" spc="14" dirty="0">
                <a:latin typeface="Times New Roman"/>
                <a:cs typeface="Times New Roman"/>
              </a:rPr>
              <a:t>conv </a:t>
            </a:r>
            <a:r>
              <a:rPr sz="2769" baseline="13888" dirty="0">
                <a:latin typeface="Times New Roman"/>
                <a:cs typeface="Times New Roman"/>
              </a:rPr>
              <a:t>= </a:t>
            </a:r>
            <a:r>
              <a:rPr sz="2769" spc="6" baseline="13888" dirty="0">
                <a:latin typeface="Times New Roman"/>
                <a:cs typeface="Times New Roman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g</a:t>
            </a:r>
            <a:r>
              <a:rPr sz="1200" spc="42" dirty="0">
                <a:latin typeface="Times New Roman"/>
                <a:cs typeface="Times New Roman"/>
              </a:rPr>
              <a:t> </a:t>
            </a:r>
            <a:r>
              <a:rPr sz="2769" spc="6" baseline="13888" dirty="0">
                <a:latin typeface="Times New Roman"/>
                <a:cs typeface="Times New Roman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a</a:t>
            </a:r>
            <a:endParaRPr sz="1200" dirty="0">
              <a:latin typeface="Times New Roman"/>
              <a:cs typeface="Times New Roman"/>
            </a:endParaRPr>
          </a:p>
          <a:p>
            <a:pPr marL="914423">
              <a:spcBef>
                <a:spcPts val="286"/>
              </a:spcBef>
            </a:pPr>
            <a:r>
              <a:rPr sz="1846" dirty="0">
                <a:latin typeface="Times New Roman"/>
                <a:cs typeface="Times New Roman"/>
              </a:rPr>
              <a:t>=218.33</a:t>
            </a:r>
            <a:r>
              <a:rPr sz="1846" dirty="0">
                <a:latin typeface="Symbol"/>
                <a:cs typeface="Symbol"/>
              </a:rPr>
              <a:t></a:t>
            </a:r>
            <a:r>
              <a:rPr sz="1846" dirty="0">
                <a:latin typeface="Times New Roman"/>
                <a:cs typeface="Times New Roman"/>
              </a:rPr>
              <a:t>17.03 =</a:t>
            </a:r>
            <a:r>
              <a:rPr sz="1846" spc="-46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3718W</a:t>
            </a:r>
          </a:p>
          <a:p>
            <a:pPr marL="307738" indent="-273155">
              <a:spcBef>
                <a:spcPts val="591"/>
              </a:spcBef>
              <a:buFont typeface="Times New Roman"/>
              <a:buAutoNum type="alphaLcParenR" startAt="6"/>
              <a:tabLst>
                <a:tab pos="308325" algn="l"/>
              </a:tabLst>
            </a:pPr>
            <a:r>
              <a:rPr sz="1846" b="1" dirty="0">
                <a:latin typeface="Times New Roman"/>
                <a:cs typeface="Times New Roman"/>
              </a:rPr>
              <a:t>The total copper</a:t>
            </a:r>
            <a:r>
              <a:rPr sz="1846" b="1" spc="-105" dirty="0">
                <a:latin typeface="Times New Roman"/>
                <a:cs typeface="Times New Roman"/>
              </a:rPr>
              <a:t> </a:t>
            </a:r>
            <a:r>
              <a:rPr sz="1846" b="1" dirty="0">
                <a:latin typeface="Times New Roman"/>
                <a:cs typeface="Times New Roman"/>
              </a:rPr>
              <a:t>loss</a:t>
            </a:r>
            <a:endParaRPr sz="1846" dirty="0">
              <a:latin typeface="Times New Roman"/>
              <a:cs typeface="Times New Roman"/>
            </a:endParaRPr>
          </a:p>
          <a:p>
            <a:pPr marL="458384">
              <a:spcBef>
                <a:spcPts val="563"/>
              </a:spcBef>
            </a:pPr>
            <a:r>
              <a:rPr sz="2631" spc="20" baseline="16081" dirty="0">
                <a:latin typeface="Times New Roman"/>
                <a:cs typeface="Times New Roman"/>
              </a:rPr>
              <a:t>P</a:t>
            </a:r>
            <a:r>
              <a:rPr sz="1431" spc="14" dirty="0">
                <a:latin typeface="Times New Roman"/>
                <a:cs typeface="Times New Roman"/>
              </a:rPr>
              <a:t>cu </a:t>
            </a:r>
            <a:r>
              <a:rPr sz="2631" spc="165" baseline="16081" dirty="0">
                <a:latin typeface="Symbol"/>
                <a:cs typeface="Symbol"/>
              </a:rPr>
              <a:t></a:t>
            </a:r>
            <a:r>
              <a:rPr sz="2631" spc="165" baseline="16081" dirty="0">
                <a:latin typeface="Times New Roman"/>
                <a:cs typeface="Times New Roman"/>
              </a:rPr>
              <a:t> </a:t>
            </a:r>
            <a:r>
              <a:rPr sz="2631" spc="62" baseline="16081" dirty="0">
                <a:latin typeface="Times New Roman"/>
                <a:cs typeface="Times New Roman"/>
              </a:rPr>
              <a:t>P</a:t>
            </a:r>
            <a:r>
              <a:rPr sz="1431" spc="42" dirty="0">
                <a:latin typeface="Times New Roman"/>
                <a:cs typeface="Times New Roman"/>
              </a:rPr>
              <a:t>conv </a:t>
            </a:r>
            <a:r>
              <a:rPr sz="2631" spc="165" baseline="16081" dirty="0">
                <a:latin typeface="Symbol"/>
                <a:cs typeface="Symbol"/>
              </a:rPr>
              <a:t></a:t>
            </a:r>
            <a:r>
              <a:rPr sz="2631" spc="-477" baseline="16081" dirty="0">
                <a:latin typeface="Times New Roman"/>
                <a:cs typeface="Times New Roman"/>
              </a:rPr>
              <a:t> </a:t>
            </a:r>
            <a:r>
              <a:rPr sz="2631" spc="-6" baseline="16081" dirty="0">
                <a:latin typeface="Times New Roman"/>
                <a:cs typeface="Times New Roman"/>
              </a:rPr>
              <a:t>P</a:t>
            </a:r>
            <a:r>
              <a:rPr sz="1431" spc="-5" dirty="0">
                <a:latin typeface="Times New Roman"/>
                <a:cs typeface="Times New Roman"/>
              </a:rPr>
              <a:t>o</a:t>
            </a:r>
            <a:endParaRPr sz="1431" dirty="0">
              <a:latin typeface="Times New Roman"/>
              <a:cs typeface="Times New Roman"/>
            </a:endParaRPr>
          </a:p>
          <a:p>
            <a:pPr marL="458384">
              <a:spcBef>
                <a:spcPts val="817"/>
              </a:spcBef>
            </a:pPr>
            <a:r>
              <a:rPr sz="1754" spc="14" dirty="0">
                <a:latin typeface="Times New Roman"/>
                <a:cs typeface="Times New Roman"/>
              </a:rPr>
              <a:t>P</a:t>
            </a:r>
            <a:r>
              <a:rPr sz="2146" spc="20" baseline="-19713" dirty="0">
                <a:latin typeface="Times New Roman"/>
                <a:cs typeface="Times New Roman"/>
              </a:rPr>
              <a:t>cu</a:t>
            </a:r>
            <a:r>
              <a:rPr sz="2146" spc="55" baseline="-19713" dirty="0">
                <a:latin typeface="Times New Roman"/>
                <a:cs typeface="Times New Roman"/>
              </a:rPr>
              <a:t> </a:t>
            </a:r>
            <a:r>
              <a:rPr sz="1754" spc="111" dirty="0">
                <a:latin typeface="Symbol"/>
                <a:cs typeface="Symbol"/>
              </a:rPr>
              <a:t></a:t>
            </a:r>
            <a:r>
              <a:rPr sz="1754" spc="-5" dirty="0">
                <a:latin typeface="Times New Roman"/>
                <a:cs typeface="Times New Roman"/>
              </a:rPr>
              <a:t> </a:t>
            </a:r>
            <a:r>
              <a:rPr sz="1754" spc="92" dirty="0">
                <a:latin typeface="Times New Roman"/>
                <a:cs typeface="Times New Roman"/>
              </a:rPr>
              <a:t>3</a:t>
            </a:r>
            <a:r>
              <a:rPr sz="1939" spc="92" dirty="0">
                <a:latin typeface="Times New Roman"/>
                <a:cs typeface="Times New Roman"/>
              </a:rPr>
              <a:t>718</a:t>
            </a:r>
            <a:r>
              <a:rPr sz="1939" spc="-185" dirty="0">
                <a:latin typeface="Times New Roman"/>
                <a:cs typeface="Times New Roman"/>
              </a:rPr>
              <a:t> </a:t>
            </a:r>
            <a:r>
              <a:rPr sz="1754" spc="111" dirty="0">
                <a:latin typeface="Symbol"/>
                <a:cs typeface="Symbol"/>
              </a:rPr>
              <a:t></a:t>
            </a:r>
            <a:r>
              <a:rPr sz="1754" spc="-134" dirty="0">
                <a:latin typeface="Times New Roman"/>
                <a:cs typeface="Times New Roman"/>
              </a:rPr>
              <a:t> </a:t>
            </a:r>
            <a:r>
              <a:rPr sz="1754" spc="83" dirty="0">
                <a:latin typeface="Times New Roman"/>
                <a:cs typeface="Times New Roman"/>
              </a:rPr>
              <a:t>3.0</a:t>
            </a:r>
            <a:r>
              <a:rPr sz="1754" spc="-222" dirty="0">
                <a:latin typeface="Times New Roman"/>
                <a:cs typeface="Times New Roman"/>
              </a:rPr>
              <a:t> </a:t>
            </a:r>
            <a:r>
              <a:rPr sz="1754" spc="120" dirty="0">
                <a:latin typeface="Symbol"/>
                <a:cs typeface="Symbol"/>
              </a:rPr>
              <a:t></a:t>
            </a:r>
            <a:r>
              <a:rPr sz="1754" spc="120" dirty="0">
                <a:latin typeface="Times New Roman"/>
                <a:cs typeface="Times New Roman"/>
              </a:rPr>
              <a:t>10</a:t>
            </a:r>
            <a:r>
              <a:rPr sz="2146" spc="180" baseline="34050" dirty="0">
                <a:latin typeface="Times New Roman"/>
                <a:cs typeface="Times New Roman"/>
              </a:rPr>
              <a:t>3</a:t>
            </a:r>
            <a:r>
              <a:rPr sz="2146" spc="408" baseline="34050" dirty="0">
                <a:latin typeface="Times New Roman"/>
                <a:cs typeface="Times New Roman"/>
              </a:rPr>
              <a:t> </a:t>
            </a:r>
            <a:r>
              <a:rPr sz="1754" spc="111" dirty="0">
                <a:latin typeface="Symbol"/>
                <a:cs typeface="Symbol"/>
              </a:rPr>
              <a:t></a:t>
            </a:r>
            <a:r>
              <a:rPr sz="1754" spc="23" dirty="0">
                <a:latin typeface="Times New Roman"/>
                <a:cs typeface="Times New Roman"/>
              </a:rPr>
              <a:t> </a:t>
            </a:r>
            <a:r>
              <a:rPr sz="1754" spc="129" dirty="0">
                <a:latin typeface="Times New Roman"/>
                <a:cs typeface="Times New Roman"/>
              </a:rPr>
              <a:t>718W</a:t>
            </a:r>
            <a:endParaRPr sz="1754" dirty="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91926" y="2679499"/>
            <a:ext cx="3681046" cy="715245"/>
          </a:xfrm>
          <a:prstGeom prst="rect">
            <a:avLst/>
          </a:prstGeom>
        </p:spPr>
        <p:txBody>
          <a:bodyPr vert="horz" wrap="square" lIns="0" tIns="67994" rIns="0" bIns="0" rtlCol="0">
            <a:spAutoFit/>
          </a:bodyPr>
          <a:lstStyle/>
          <a:p>
            <a:pPr marL="35170">
              <a:spcBef>
                <a:spcPts val="535"/>
              </a:spcBef>
            </a:pPr>
            <a:r>
              <a:rPr sz="1846" dirty="0">
                <a:latin typeface="Times New Roman"/>
                <a:cs typeface="Times New Roman"/>
              </a:rPr>
              <a:t>d) </a:t>
            </a:r>
            <a:r>
              <a:rPr sz="1846" b="1" dirty="0">
                <a:latin typeface="Times New Roman"/>
                <a:cs typeface="Times New Roman"/>
              </a:rPr>
              <a:t>The generated : </a:t>
            </a:r>
            <a:r>
              <a:rPr sz="1846" dirty="0">
                <a:latin typeface="Times New Roman"/>
                <a:cs typeface="Times New Roman"/>
              </a:rPr>
              <a:t>[KVL] </a:t>
            </a:r>
            <a:r>
              <a:rPr sz="1846" dirty="0">
                <a:solidFill>
                  <a:srgbClr val="FF0000"/>
                </a:solidFill>
                <a:latin typeface="Times New Roman"/>
                <a:cs typeface="Times New Roman"/>
              </a:rPr>
              <a:t>Loop</a:t>
            </a:r>
            <a:r>
              <a:rPr sz="1846" spc="-88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46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sz="1846" dirty="0">
              <a:latin typeface="Times New Roman"/>
              <a:cs typeface="Times New Roman"/>
            </a:endParaRPr>
          </a:p>
          <a:p>
            <a:pPr marL="317117">
              <a:spcBef>
                <a:spcPts val="475"/>
              </a:spcBef>
              <a:tabLst>
                <a:tab pos="2276678" algn="l"/>
                <a:tab pos="3033422" algn="l"/>
              </a:tabLst>
            </a:pPr>
            <a:r>
              <a:rPr sz="1939" spc="143" dirty="0">
                <a:latin typeface="Symbol"/>
                <a:cs typeface="Symbol"/>
              </a:rPr>
              <a:t></a:t>
            </a:r>
            <a:r>
              <a:rPr sz="1939" spc="143" dirty="0">
                <a:latin typeface="Times New Roman"/>
                <a:cs typeface="Times New Roman"/>
              </a:rPr>
              <a:t>E</a:t>
            </a:r>
            <a:r>
              <a:rPr sz="2423" spc="214" baseline="-17460" dirty="0">
                <a:latin typeface="Times New Roman"/>
                <a:cs typeface="Times New Roman"/>
              </a:rPr>
              <a:t>g </a:t>
            </a:r>
            <a:r>
              <a:rPr sz="1939" spc="105" dirty="0">
                <a:latin typeface="Symbol"/>
                <a:cs typeface="Symbol"/>
              </a:rPr>
              <a:t></a:t>
            </a:r>
            <a:r>
              <a:rPr sz="1939" spc="105" dirty="0">
                <a:latin typeface="Times New Roman"/>
                <a:cs typeface="Times New Roman"/>
              </a:rPr>
              <a:t> </a:t>
            </a:r>
            <a:r>
              <a:rPr sz="1939" spc="83" dirty="0">
                <a:latin typeface="Times New Roman"/>
                <a:cs typeface="Times New Roman"/>
              </a:rPr>
              <a:t>I</a:t>
            </a:r>
            <a:r>
              <a:rPr sz="2423" spc="125" baseline="-17460" dirty="0">
                <a:latin typeface="Times New Roman"/>
                <a:cs typeface="Times New Roman"/>
              </a:rPr>
              <a:t>a  </a:t>
            </a:r>
            <a:r>
              <a:rPr sz="1939" spc="175" dirty="0">
                <a:latin typeface="Times New Roman"/>
                <a:cs typeface="Times New Roman"/>
              </a:rPr>
              <a:t>R</a:t>
            </a:r>
            <a:r>
              <a:rPr sz="2423" spc="262" baseline="-17460" dirty="0">
                <a:latin typeface="Times New Roman"/>
                <a:cs typeface="Times New Roman"/>
              </a:rPr>
              <a:t>a</a:t>
            </a:r>
            <a:r>
              <a:rPr sz="2423" spc="-138" baseline="-17460" dirty="0">
                <a:latin typeface="Times New Roman"/>
                <a:cs typeface="Times New Roman"/>
              </a:rPr>
              <a:t> </a:t>
            </a:r>
            <a:r>
              <a:rPr sz="1939" spc="105" dirty="0">
                <a:latin typeface="Symbol"/>
                <a:cs typeface="Symbol"/>
              </a:rPr>
              <a:t></a:t>
            </a:r>
            <a:r>
              <a:rPr sz="1939" spc="-97" dirty="0">
                <a:latin typeface="Times New Roman"/>
                <a:cs typeface="Times New Roman"/>
              </a:rPr>
              <a:t> </a:t>
            </a:r>
            <a:r>
              <a:rPr sz="1939" spc="-5" dirty="0">
                <a:latin typeface="Times New Roman"/>
                <a:cs typeface="Times New Roman"/>
              </a:rPr>
              <a:t>V</a:t>
            </a:r>
            <a:r>
              <a:rPr sz="2423" spc="-6" baseline="-17460" dirty="0">
                <a:latin typeface="Times New Roman"/>
                <a:cs typeface="Times New Roman"/>
              </a:rPr>
              <a:t>f	</a:t>
            </a:r>
            <a:r>
              <a:rPr sz="1939" spc="105" dirty="0">
                <a:latin typeface="Symbol"/>
                <a:cs typeface="Symbol"/>
              </a:rPr>
              <a:t></a:t>
            </a:r>
            <a:r>
              <a:rPr sz="1939" spc="-32" dirty="0">
                <a:latin typeface="Times New Roman"/>
                <a:cs typeface="Times New Roman"/>
              </a:rPr>
              <a:t> </a:t>
            </a:r>
            <a:r>
              <a:rPr sz="1939" spc="97" dirty="0">
                <a:latin typeface="Times New Roman"/>
                <a:cs typeface="Times New Roman"/>
              </a:rPr>
              <a:t>0	</a:t>
            </a:r>
            <a:r>
              <a:rPr sz="1939" spc="46" dirty="0">
                <a:latin typeface="Times New Roman"/>
                <a:cs typeface="Times New Roman"/>
              </a:rPr>
              <a:t>,</a:t>
            </a:r>
            <a:r>
              <a:rPr sz="1939" spc="-5" dirty="0">
                <a:latin typeface="Times New Roman"/>
                <a:cs typeface="Times New Roman"/>
              </a:rPr>
              <a:t> </a:t>
            </a:r>
            <a:r>
              <a:rPr sz="1939" spc="78" dirty="0">
                <a:latin typeface="Times New Roman"/>
                <a:cs typeface="Times New Roman"/>
              </a:rPr>
              <a:t>then</a:t>
            </a:r>
            <a:endParaRPr sz="1939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3980" y="749401"/>
            <a:ext cx="3161127" cy="467041"/>
          </a:xfrm>
          <a:prstGeom prst="rect">
            <a:avLst/>
          </a:prstGeom>
        </p:spPr>
        <p:txBody>
          <a:bodyPr vert="horz" wrap="square" lIns="0" tIns="12309" rIns="0" bIns="0" rtlCol="0" anchor="ctr">
            <a:spAutoFit/>
          </a:bodyPr>
          <a:lstStyle/>
          <a:p>
            <a:pPr marL="11723">
              <a:spcBef>
                <a:spcPts val="97"/>
              </a:spcBef>
            </a:pPr>
            <a:r>
              <a:rPr sz="2954" dirty="0"/>
              <a:t>S</a:t>
            </a:r>
            <a:r>
              <a:rPr sz="2354" dirty="0"/>
              <a:t>OLVED</a:t>
            </a:r>
            <a:r>
              <a:rPr sz="2354" spc="129" dirty="0"/>
              <a:t> </a:t>
            </a:r>
            <a:r>
              <a:rPr sz="2954" dirty="0"/>
              <a:t>P</a:t>
            </a:r>
            <a:r>
              <a:rPr sz="2354" dirty="0"/>
              <a:t>ROBLEMS</a:t>
            </a:r>
          </a:p>
        </p:txBody>
      </p:sp>
      <p:sp>
        <p:nvSpPr>
          <p:cNvPr id="87" name="object 87"/>
          <p:cNvSpPr txBox="1">
            <a:spLocks noGrp="1"/>
          </p:cNvSpPr>
          <p:nvPr>
            <p:ph type="ftr" sz="quarter" idx="11"/>
          </p:nvPr>
        </p:nvSpPr>
        <p:spPr>
          <a:xfrm>
            <a:off x="3028951" y="6216334"/>
            <a:ext cx="3086100" cy="1667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723">
              <a:lnSpc>
                <a:spcPts val="1302"/>
              </a:lnSpc>
            </a:pPr>
            <a:r>
              <a:rPr lang="en-US" spc="-23" dirty="0"/>
              <a:t> 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505733" y="1337838"/>
            <a:ext cx="7849772" cy="0"/>
          </a:xfrm>
          <a:custGeom>
            <a:avLst/>
            <a:gdLst/>
            <a:ahLst/>
            <a:cxnLst/>
            <a:rect l="l" t="t" r="r" b="b"/>
            <a:pathLst>
              <a:path w="8503920">
                <a:moveTo>
                  <a:pt x="0" y="0"/>
                </a:moveTo>
                <a:lnTo>
                  <a:pt x="8503920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" name="object 4"/>
          <p:cNvSpPr txBox="1"/>
          <p:nvPr/>
        </p:nvSpPr>
        <p:spPr>
          <a:xfrm>
            <a:off x="72682" y="288622"/>
            <a:ext cx="3379763" cy="210674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lang="en-US" sz="1292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15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39261" y="2891651"/>
            <a:ext cx="2828192" cy="1729154"/>
          </a:xfrm>
          <a:custGeom>
            <a:avLst/>
            <a:gdLst/>
            <a:ahLst/>
            <a:cxnLst/>
            <a:rect l="l" t="t" r="r" b="b"/>
            <a:pathLst>
              <a:path w="3063875" h="1873250">
                <a:moveTo>
                  <a:pt x="0" y="1872955"/>
                </a:moveTo>
                <a:lnTo>
                  <a:pt x="3063307" y="1872955"/>
                </a:lnTo>
                <a:lnTo>
                  <a:pt x="3063307" y="0"/>
                </a:lnTo>
                <a:lnTo>
                  <a:pt x="0" y="0"/>
                </a:lnTo>
                <a:lnTo>
                  <a:pt x="0" y="18729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" name="object 6"/>
          <p:cNvSpPr/>
          <p:nvPr/>
        </p:nvSpPr>
        <p:spPr>
          <a:xfrm>
            <a:off x="6068976" y="3744572"/>
            <a:ext cx="76786" cy="97888"/>
          </a:xfrm>
          <a:custGeom>
            <a:avLst/>
            <a:gdLst/>
            <a:ahLst/>
            <a:cxnLst/>
            <a:rect l="l" t="t" r="r" b="b"/>
            <a:pathLst>
              <a:path w="83184" h="106045">
                <a:moveTo>
                  <a:pt x="0" y="0"/>
                </a:moveTo>
                <a:lnTo>
                  <a:pt x="0" y="18387"/>
                </a:lnTo>
                <a:lnTo>
                  <a:pt x="4598" y="41361"/>
                </a:lnTo>
                <a:lnTo>
                  <a:pt x="36789" y="87328"/>
                </a:lnTo>
                <a:lnTo>
                  <a:pt x="68979" y="101128"/>
                </a:lnTo>
                <a:lnTo>
                  <a:pt x="82776" y="105715"/>
                </a:lnTo>
              </a:path>
            </a:pathLst>
          </a:custGeom>
          <a:ln w="183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" name="object 7"/>
          <p:cNvSpPr/>
          <p:nvPr/>
        </p:nvSpPr>
        <p:spPr>
          <a:xfrm>
            <a:off x="6068976" y="3646970"/>
            <a:ext cx="76786" cy="97888"/>
          </a:xfrm>
          <a:custGeom>
            <a:avLst/>
            <a:gdLst/>
            <a:ahLst/>
            <a:cxnLst/>
            <a:rect l="l" t="t" r="r" b="b"/>
            <a:pathLst>
              <a:path w="83184" h="106045">
                <a:moveTo>
                  <a:pt x="82776" y="0"/>
                </a:moveTo>
                <a:lnTo>
                  <a:pt x="68979" y="0"/>
                </a:lnTo>
                <a:lnTo>
                  <a:pt x="50585" y="9193"/>
                </a:lnTo>
                <a:lnTo>
                  <a:pt x="13795" y="45967"/>
                </a:lnTo>
                <a:lnTo>
                  <a:pt x="0" y="82741"/>
                </a:lnTo>
                <a:lnTo>
                  <a:pt x="0" y="105735"/>
                </a:lnTo>
              </a:path>
            </a:pathLst>
          </a:custGeom>
          <a:ln w="183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" name="object 8"/>
          <p:cNvSpPr/>
          <p:nvPr/>
        </p:nvSpPr>
        <p:spPr>
          <a:xfrm>
            <a:off x="6145384" y="3646970"/>
            <a:ext cx="33997" cy="29893"/>
          </a:xfrm>
          <a:custGeom>
            <a:avLst/>
            <a:gdLst/>
            <a:ahLst/>
            <a:cxnLst/>
            <a:rect l="l" t="t" r="r" b="b"/>
            <a:pathLst>
              <a:path w="36829" h="32385">
                <a:moveTo>
                  <a:pt x="36787" y="32167"/>
                </a:moveTo>
                <a:lnTo>
                  <a:pt x="36787" y="18387"/>
                </a:lnTo>
                <a:lnTo>
                  <a:pt x="27590" y="9193"/>
                </a:lnTo>
                <a:lnTo>
                  <a:pt x="18393" y="0"/>
                </a:lnTo>
                <a:lnTo>
                  <a:pt x="4598" y="0"/>
                </a:lnTo>
                <a:lnTo>
                  <a:pt x="0" y="0"/>
                </a:lnTo>
              </a:path>
            </a:pathLst>
          </a:custGeom>
          <a:ln w="183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9" name="object 9"/>
          <p:cNvSpPr/>
          <p:nvPr/>
        </p:nvSpPr>
        <p:spPr>
          <a:xfrm>
            <a:off x="6145384" y="3676662"/>
            <a:ext cx="33997" cy="33997"/>
          </a:xfrm>
          <a:custGeom>
            <a:avLst/>
            <a:gdLst/>
            <a:ahLst/>
            <a:cxnLst/>
            <a:rect l="l" t="t" r="r" b="b"/>
            <a:pathLst>
              <a:path w="36829" h="36829">
                <a:moveTo>
                  <a:pt x="0" y="36793"/>
                </a:moveTo>
                <a:lnTo>
                  <a:pt x="4598" y="36793"/>
                </a:lnTo>
                <a:lnTo>
                  <a:pt x="18393" y="36793"/>
                </a:lnTo>
                <a:lnTo>
                  <a:pt x="27590" y="27599"/>
                </a:lnTo>
                <a:lnTo>
                  <a:pt x="36787" y="13799"/>
                </a:lnTo>
                <a:lnTo>
                  <a:pt x="36787" y="0"/>
                </a:lnTo>
              </a:path>
            </a:pathLst>
          </a:custGeom>
          <a:ln w="183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0" name="object 10"/>
          <p:cNvSpPr/>
          <p:nvPr/>
        </p:nvSpPr>
        <p:spPr>
          <a:xfrm>
            <a:off x="6068976" y="3613024"/>
            <a:ext cx="76786" cy="97888"/>
          </a:xfrm>
          <a:custGeom>
            <a:avLst/>
            <a:gdLst/>
            <a:ahLst/>
            <a:cxnLst/>
            <a:rect l="l" t="t" r="r" b="b"/>
            <a:pathLst>
              <a:path w="83184" h="106045">
                <a:moveTo>
                  <a:pt x="0" y="0"/>
                </a:moveTo>
                <a:lnTo>
                  <a:pt x="0" y="18387"/>
                </a:lnTo>
                <a:lnTo>
                  <a:pt x="4598" y="41361"/>
                </a:lnTo>
                <a:lnTo>
                  <a:pt x="36789" y="87348"/>
                </a:lnTo>
                <a:lnTo>
                  <a:pt x="68979" y="105735"/>
                </a:lnTo>
                <a:lnTo>
                  <a:pt x="82776" y="105735"/>
                </a:lnTo>
              </a:path>
            </a:pathLst>
          </a:custGeom>
          <a:ln w="183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1" name="object 11"/>
          <p:cNvSpPr/>
          <p:nvPr/>
        </p:nvSpPr>
        <p:spPr>
          <a:xfrm>
            <a:off x="6068976" y="3515422"/>
            <a:ext cx="76786" cy="97888"/>
          </a:xfrm>
          <a:custGeom>
            <a:avLst/>
            <a:gdLst/>
            <a:ahLst/>
            <a:cxnLst/>
            <a:rect l="l" t="t" r="r" b="b"/>
            <a:pathLst>
              <a:path w="83184" h="106045">
                <a:moveTo>
                  <a:pt x="82776" y="0"/>
                </a:moveTo>
                <a:lnTo>
                  <a:pt x="68979" y="4606"/>
                </a:lnTo>
                <a:lnTo>
                  <a:pt x="50585" y="9193"/>
                </a:lnTo>
                <a:lnTo>
                  <a:pt x="36789" y="18387"/>
                </a:lnTo>
                <a:lnTo>
                  <a:pt x="22992" y="32186"/>
                </a:lnTo>
                <a:lnTo>
                  <a:pt x="13795" y="45967"/>
                </a:lnTo>
                <a:lnTo>
                  <a:pt x="4598" y="64354"/>
                </a:lnTo>
                <a:lnTo>
                  <a:pt x="0" y="82741"/>
                </a:lnTo>
                <a:lnTo>
                  <a:pt x="0" y="105735"/>
                </a:lnTo>
              </a:path>
            </a:pathLst>
          </a:custGeom>
          <a:ln w="183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2" name="object 12"/>
          <p:cNvSpPr/>
          <p:nvPr/>
        </p:nvSpPr>
        <p:spPr>
          <a:xfrm>
            <a:off x="6145384" y="3515422"/>
            <a:ext cx="33997" cy="33997"/>
          </a:xfrm>
          <a:custGeom>
            <a:avLst/>
            <a:gdLst/>
            <a:ahLst/>
            <a:cxnLst/>
            <a:rect l="l" t="t" r="r" b="b"/>
            <a:pathLst>
              <a:path w="36829" h="36829">
                <a:moveTo>
                  <a:pt x="36787" y="36774"/>
                </a:moveTo>
                <a:lnTo>
                  <a:pt x="36787" y="22993"/>
                </a:lnTo>
                <a:lnTo>
                  <a:pt x="27590" y="9193"/>
                </a:lnTo>
                <a:lnTo>
                  <a:pt x="18393" y="4606"/>
                </a:lnTo>
                <a:lnTo>
                  <a:pt x="4598" y="0"/>
                </a:lnTo>
                <a:lnTo>
                  <a:pt x="0" y="0"/>
                </a:lnTo>
              </a:path>
            </a:pathLst>
          </a:custGeom>
          <a:ln w="183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3" name="object 13"/>
          <p:cNvSpPr/>
          <p:nvPr/>
        </p:nvSpPr>
        <p:spPr>
          <a:xfrm>
            <a:off x="6145384" y="3549368"/>
            <a:ext cx="33997" cy="29893"/>
          </a:xfrm>
          <a:custGeom>
            <a:avLst/>
            <a:gdLst/>
            <a:ahLst/>
            <a:cxnLst/>
            <a:rect l="l" t="t" r="r" b="b"/>
            <a:pathLst>
              <a:path w="36829" h="32385">
                <a:moveTo>
                  <a:pt x="0" y="32186"/>
                </a:moveTo>
                <a:lnTo>
                  <a:pt x="4598" y="32186"/>
                </a:lnTo>
                <a:lnTo>
                  <a:pt x="18393" y="27580"/>
                </a:lnTo>
                <a:lnTo>
                  <a:pt x="27590" y="22993"/>
                </a:lnTo>
                <a:lnTo>
                  <a:pt x="36787" y="13799"/>
                </a:lnTo>
                <a:lnTo>
                  <a:pt x="36787" y="0"/>
                </a:lnTo>
              </a:path>
            </a:pathLst>
          </a:custGeom>
          <a:ln w="183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4" name="object 14"/>
          <p:cNvSpPr/>
          <p:nvPr/>
        </p:nvSpPr>
        <p:spPr>
          <a:xfrm>
            <a:off x="6068976" y="3481477"/>
            <a:ext cx="76786" cy="97888"/>
          </a:xfrm>
          <a:custGeom>
            <a:avLst/>
            <a:gdLst/>
            <a:ahLst/>
            <a:cxnLst/>
            <a:rect l="l" t="t" r="r" b="b"/>
            <a:pathLst>
              <a:path w="83184" h="106045">
                <a:moveTo>
                  <a:pt x="0" y="0"/>
                </a:moveTo>
                <a:lnTo>
                  <a:pt x="0" y="22993"/>
                </a:lnTo>
                <a:lnTo>
                  <a:pt x="4598" y="41380"/>
                </a:lnTo>
                <a:lnTo>
                  <a:pt x="36789" y="87348"/>
                </a:lnTo>
                <a:lnTo>
                  <a:pt x="68979" y="105735"/>
                </a:lnTo>
                <a:lnTo>
                  <a:pt x="82776" y="105735"/>
                </a:lnTo>
              </a:path>
            </a:pathLst>
          </a:custGeom>
          <a:ln w="183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5" name="object 15"/>
          <p:cNvSpPr/>
          <p:nvPr/>
        </p:nvSpPr>
        <p:spPr>
          <a:xfrm>
            <a:off x="6068975" y="3400849"/>
            <a:ext cx="50994" cy="80889"/>
          </a:xfrm>
          <a:custGeom>
            <a:avLst/>
            <a:gdLst/>
            <a:ahLst/>
            <a:cxnLst/>
            <a:rect l="l" t="t" r="r" b="b"/>
            <a:pathLst>
              <a:path w="55245" h="87629">
                <a:moveTo>
                  <a:pt x="55183" y="0"/>
                </a:moveTo>
                <a:lnTo>
                  <a:pt x="45986" y="4606"/>
                </a:lnTo>
                <a:lnTo>
                  <a:pt x="32189" y="9193"/>
                </a:lnTo>
                <a:lnTo>
                  <a:pt x="22992" y="13799"/>
                </a:lnTo>
                <a:lnTo>
                  <a:pt x="13795" y="27580"/>
                </a:lnTo>
                <a:lnTo>
                  <a:pt x="9196" y="36774"/>
                </a:lnTo>
                <a:lnTo>
                  <a:pt x="4598" y="55161"/>
                </a:lnTo>
                <a:lnTo>
                  <a:pt x="0" y="68960"/>
                </a:lnTo>
                <a:lnTo>
                  <a:pt x="0" y="87348"/>
                </a:lnTo>
              </a:path>
            </a:pathLst>
          </a:custGeom>
          <a:ln w="183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6" name="object 16"/>
          <p:cNvSpPr/>
          <p:nvPr/>
        </p:nvSpPr>
        <p:spPr>
          <a:xfrm>
            <a:off x="6119913" y="3349930"/>
            <a:ext cx="0" cy="50994"/>
          </a:xfrm>
          <a:custGeom>
            <a:avLst/>
            <a:gdLst/>
            <a:ahLst/>
            <a:cxnLst/>
            <a:rect l="l" t="t" r="r" b="b"/>
            <a:pathLst>
              <a:path h="55245">
                <a:moveTo>
                  <a:pt x="0" y="55161"/>
                </a:moveTo>
                <a:lnTo>
                  <a:pt x="0" y="0"/>
                </a:lnTo>
              </a:path>
            </a:pathLst>
          </a:custGeom>
          <a:ln w="183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7" name="object 17"/>
          <p:cNvSpPr/>
          <p:nvPr/>
        </p:nvSpPr>
        <p:spPr>
          <a:xfrm>
            <a:off x="6068976" y="3774264"/>
            <a:ext cx="76786" cy="101990"/>
          </a:xfrm>
          <a:custGeom>
            <a:avLst/>
            <a:gdLst/>
            <a:ahLst/>
            <a:cxnLst/>
            <a:rect l="l" t="t" r="r" b="b"/>
            <a:pathLst>
              <a:path w="83184" h="110489">
                <a:moveTo>
                  <a:pt x="82776" y="0"/>
                </a:moveTo>
                <a:lnTo>
                  <a:pt x="68979" y="4606"/>
                </a:lnTo>
                <a:lnTo>
                  <a:pt x="50585" y="9193"/>
                </a:lnTo>
                <a:lnTo>
                  <a:pt x="36789" y="18387"/>
                </a:lnTo>
                <a:lnTo>
                  <a:pt x="22992" y="32186"/>
                </a:lnTo>
                <a:lnTo>
                  <a:pt x="13795" y="50573"/>
                </a:lnTo>
                <a:lnTo>
                  <a:pt x="4598" y="68960"/>
                </a:lnTo>
                <a:lnTo>
                  <a:pt x="0" y="87348"/>
                </a:lnTo>
                <a:lnTo>
                  <a:pt x="0" y="110322"/>
                </a:lnTo>
              </a:path>
            </a:pathLst>
          </a:custGeom>
          <a:ln w="183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8" name="object 18"/>
          <p:cNvSpPr/>
          <p:nvPr/>
        </p:nvSpPr>
        <p:spPr>
          <a:xfrm>
            <a:off x="6145384" y="3774264"/>
            <a:ext cx="33997" cy="33997"/>
          </a:xfrm>
          <a:custGeom>
            <a:avLst/>
            <a:gdLst/>
            <a:ahLst/>
            <a:cxnLst/>
            <a:rect l="l" t="t" r="r" b="b"/>
            <a:pathLst>
              <a:path w="36829" h="36829">
                <a:moveTo>
                  <a:pt x="36787" y="36774"/>
                </a:moveTo>
                <a:lnTo>
                  <a:pt x="36787" y="22993"/>
                </a:lnTo>
                <a:lnTo>
                  <a:pt x="27590" y="13799"/>
                </a:lnTo>
                <a:lnTo>
                  <a:pt x="18393" y="4606"/>
                </a:lnTo>
                <a:lnTo>
                  <a:pt x="4598" y="0"/>
                </a:lnTo>
                <a:lnTo>
                  <a:pt x="0" y="0"/>
                </a:lnTo>
              </a:path>
            </a:pathLst>
          </a:custGeom>
          <a:ln w="183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19" name="object 19"/>
          <p:cNvSpPr/>
          <p:nvPr/>
        </p:nvSpPr>
        <p:spPr>
          <a:xfrm>
            <a:off x="6145384" y="3808209"/>
            <a:ext cx="33997" cy="33997"/>
          </a:xfrm>
          <a:custGeom>
            <a:avLst/>
            <a:gdLst/>
            <a:ahLst/>
            <a:cxnLst/>
            <a:rect l="l" t="t" r="r" b="b"/>
            <a:pathLst>
              <a:path w="36829" h="36829">
                <a:moveTo>
                  <a:pt x="0" y="36774"/>
                </a:moveTo>
                <a:lnTo>
                  <a:pt x="4598" y="36774"/>
                </a:lnTo>
                <a:lnTo>
                  <a:pt x="18393" y="32186"/>
                </a:lnTo>
                <a:lnTo>
                  <a:pt x="27590" y="27580"/>
                </a:lnTo>
                <a:lnTo>
                  <a:pt x="36787" y="13799"/>
                </a:lnTo>
                <a:lnTo>
                  <a:pt x="36787" y="0"/>
                </a:lnTo>
              </a:path>
            </a:pathLst>
          </a:custGeom>
          <a:ln w="183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0" name="object 20"/>
          <p:cNvSpPr/>
          <p:nvPr/>
        </p:nvSpPr>
        <p:spPr>
          <a:xfrm>
            <a:off x="6068975" y="3876101"/>
            <a:ext cx="50994" cy="131885"/>
          </a:xfrm>
          <a:custGeom>
            <a:avLst/>
            <a:gdLst/>
            <a:ahLst/>
            <a:cxnLst/>
            <a:rect l="l" t="t" r="r" b="b"/>
            <a:pathLst>
              <a:path w="55245" h="142875">
                <a:moveTo>
                  <a:pt x="0" y="0"/>
                </a:moveTo>
                <a:lnTo>
                  <a:pt x="0" y="18387"/>
                </a:lnTo>
                <a:lnTo>
                  <a:pt x="4598" y="32186"/>
                </a:lnTo>
                <a:lnTo>
                  <a:pt x="9196" y="50573"/>
                </a:lnTo>
                <a:lnTo>
                  <a:pt x="13795" y="59767"/>
                </a:lnTo>
                <a:lnTo>
                  <a:pt x="22992" y="73567"/>
                </a:lnTo>
                <a:lnTo>
                  <a:pt x="32189" y="78154"/>
                </a:lnTo>
                <a:lnTo>
                  <a:pt x="45986" y="82760"/>
                </a:lnTo>
                <a:lnTo>
                  <a:pt x="55183" y="87348"/>
                </a:lnTo>
                <a:lnTo>
                  <a:pt x="55183" y="142509"/>
                </a:lnTo>
              </a:path>
            </a:pathLst>
          </a:custGeom>
          <a:ln w="1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1" name="object 21"/>
          <p:cNvSpPr/>
          <p:nvPr/>
        </p:nvSpPr>
        <p:spPr>
          <a:xfrm>
            <a:off x="7168421" y="3515423"/>
            <a:ext cx="67994" cy="42789"/>
          </a:xfrm>
          <a:custGeom>
            <a:avLst/>
            <a:gdLst/>
            <a:ahLst/>
            <a:cxnLst/>
            <a:rect l="l" t="t" r="r" b="b"/>
            <a:pathLst>
              <a:path w="73659" h="46354">
                <a:moveTo>
                  <a:pt x="0" y="0"/>
                </a:moveTo>
                <a:lnTo>
                  <a:pt x="73575" y="45967"/>
                </a:lnTo>
              </a:path>
            </a:pathLst>
          </a:custGeom>
          <a:ln w="183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2" name="object 22"/>
          <p:cNvSpPr/>
          <p:nvPr/>
        </p:nvSpPr>
        <p:spPr>
          <a:xfrm>
            <a:off x="7168420" y="3294779"/>
            <a:ext cx="127782" cy="220980"/>
          </a:xfrm>
          <a:custGeom>
            <a:avLst/>
            <a:gdLst/>
            <a:ahLst/>
            <a:cxnLst/>
            <a:rect l="l" t="t" r="r" b="b"/>
            <a:pathLst>
              <a:path w="138429" h="239395">
                <a:moveTo>
                  <a:pt x="0" y="239031"/>
                </a:moveTo>
                <a:lnTo>
                  <a:pt x="137954" y="160877"/>
                </a:lnTo>
                <a:lnTo>
                  <a:pt x="0" y="82741"/>
                </a:lnTo>
                <a:lnTo>
                  <a:pt x="137954" y="0"/>
                </a:lnTo>
              </a:path>
            </a:pathLst>
          </a:custGeom>
          <a:ln w="1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3" name="object 23"/>
          <p:cNvSpPr/>
          <p:nvPr/>
        </p:nvSpPr>
        <p:spPr>
          <a:xfrm>
            <a:off x="7168420" y="3146259"/>
            <a:ext cx="127782" cy="148883"/>
          </a:xfrm>
          <a:custGeom>
            <a:avLst/>
            <a:gdLst/>
            <a:ahLst/>
            <a:cxnLst/>
            <a:rect l="l" t="t" r="r" b="b"/>
            <a:pathLst>
              <a:path w="138429" h="161289">
                <a:moveTo>
                  <a:pt x="137954" y="0"/>
                </a:moveTo>
                <a:lnTo>
                  <a:pt x="0" y="78135"/>
                </a:lnTo>
                <a:lnTo>
                  <a:pt x="137954" y="160896"/>
                </a:lnTo>
              </a:path>
            </a:pathLst>
          </a:custGeom>
          <a:ln w="183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4" name="object 24"/>
          <p:cNvSpPr/>
          <p:nvPr/>
        </p:nvSpPr>
        <p:spPr>
          <a:xfrm>
            <a:off x="7236337" y="3069882"/>
            <a:ext cx="0" cy="38686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41361"/>
                </a:moveTo>
                <a:lnTo>
                  <a:pt x="0" y="0"/>
                </a:lnTo>
              </a:path>
            </a:pathLst>
          </a:custGeom>
          <a:ln w="183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5" name="object 25"/>
          <p:cNvSpPr/>
          <p:nvPr/>
        </p:nvSpPr>
        <p:spPr>
          <a:xfrm>
            <a:off x="7236337" y="3108061"/>
            <a:ext cx="59787" cy="38686"/>
          </a:xfrm>
          <a:custGeom>
            <a:avLst/>
            <a:gdLst/>
            <a:ahLst/>
            <a:cxnLst/>
            <a:rect l="l" t="t" r="r" b="b"/>
            <a:pathLst>
              <a:path w="64770" h="41910">
                <a:moveTo>
                  <a:pt x="64378" y="41380"/>
                </a:moveTo>
                <a:lnTo>
                  <a:pt x="0" y="0"/>
                </a:lnTo>
              </a:path>
            </a:pathLst>
          </a:custGeom>
          <a:ln w="183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6" name="object 26"/>
          <p:cNvSpPr/>
          <p:nvPr/>
        </p:nvSpPr>
        <p:spPr>
          <a:xfrm>
            <a:off x="7015592" y="3871866"/>
            <a:ext cx="416169" cy="412066"/>
          </a:xfrm>
          <a:custGeom>
            <a:avLst/>
            <a:gdLst/>
            <a:ahLst/>
            <a:cxnLst/>
            <a:rect l="l" t="t" r="r" b="b"/>
            <a:pathLst>
              <a:path w="450850" h="446404">
                <a:moveTo>
                  <a:pt x="225335" y="0"/>
                </a:moveTo>
                <a:lnTo>
                  <a:pt x="271320" y="4587"/>
                </a:lnTo>
                <a:lnTo>
                  <a:pt x="312716" y="18387"/>
                </a:lnTo>
                <a:lnTo>
                  <a:pt x="349504" y="41380"/>
                </a:lnTo>
                <a:lnTo>
                  <a:pt x="381704" y="68960"/>
                </a:lnTo>
                <a:lnTo>
                  <a:pt x="409295" y="101128"/>
                </a:lnTo>
                <a:lnTo>
                  <a:pt x="432277" y="137902"/>
                </a:lnTo>
                <a:lnTo>
                  <a:pt x="446083" y="179283"/>
                </a:lnTo>
                <a:lnTo>
                  <a:pt x="450671" y="225250"/>
                </a:lnTo>
                <a:lnTo>
                  <a:pt x="446083" y="271218"/>
                </a:lnTo>
                <a:lnTo>
                  <a:pt x="432277" y="312598"/>
                </a:lnTo>
                <a:lnTo>
                  <a:pt x="409295" y="349372"/>
                </a:lnTo>
                <a:lnTo>
                  <a:pt x="381704" y="381540"/>
                </a:lnTo>
                <a:lnTo>
                  <a:pt x="349504" y="409121"/>
                </a:lnTo>
                <a:lnTo>
                  <a:pt x="312716" y="427508"/>
                </a:lnTo>
                <a:lnTo>
                  <a:pt x="271320" y="441308"/>
                </a:lnTo>
                <a:lnTo>
                  <a:pt x="225335" y="445895"/>
                </a:lnTo>
                <a:lnTo>
                  <a:pt x="179350" y="441308"/>
                </a:lnTo>
                <a:lnTo>
                  <a:pt x="137974" y="427508"/>
                </a:lnTo>
                <a:lnTo>
                  <a:pt x="101186" y="409121"/>
                </a:lnTo>
                <a:lnTo>
                  <a:pt x="68987" y="381540"/>
                </a:lnTo>
                <a:lnTo>
                  <a:pt x="41396" y="349372"/>
                </a:lnTo>
                <a:lnTo>
                  <a:pt x="18393" y="312598"/>
                </a:lnTo>
                <a:lnTo>
                  <a:pt x="4608" y="271218"/>
                </a:lnTo>
                <a:lnTo>
                  <a:pt x="0" y="225250"/>
                </a:lnTo>
                <a:lnTo>
                  <a:pt x="4608" y="179283"/>
                </a:lnTo>
                <a:lnTo>
                  <a:pt x="18393" y="137902"/>
                </a:lnTo>
                <a:lnTo>
                  <a:pt x="41396" y="101128"/>
                </a:lnTo>
                <a:lnTo>
                  <a:pt x="68987" y="68960"/>
                </a:lnTo>
                <a:lnTo>
                  <a:pt x="101186" y="41380"/>
                </a:lnTo>
                <a:lnTo>
                  <a:pt x="137974" y="18387"/>
                </a:lnTo>
                <a:lnTo>
                  <a:pt x="179350" y="4587"/>
                </a:lnTo>
                <a:lnTo>
                  <a:pt x="225335" y="0"/>
                </a:lnTo>
                <a:close/>
              </a:path>
            </a:pathLst>
          </a:custGeom>
          <a:ln w="18391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7" name="object 27"/>
          <p:cNvSpPr/>
          <p:nvPr/>
        </p:nvSpPr>
        <p:spPr>
          <a:xfrm>
            <a:off x="7181146" y="3761531"/>
            <a:ext cx="97888" cy="97888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0" y="105729"/>
                </a:moveTo>
                <a:lnTo>
                  <a:pt x="105769" y="105729"/>
                </a:lnTo>
                <a:lnTo>
                  <a:pt x="105769" y="0"/>
                </a:lnTo>
                <a:lnTo>
                  <a:pt x="0" y="0"/>
                </a:lnTo>
                <a:lnTo>
                  <a:pt x="0" y="105729"/>
                </a:lnTo>
                <a:close/>
              </a:path>
            </a:pathLst>
          </a:custGeom>
          <a:ln w="18391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8" name="object 28"/>
          <p:cNvSpPr/>
          <p:nvPr/>
        </p:nvSpPr>
        <p:spPr>
          <a:xfrm>
            <a:off x="7189636" y="4283468"/>
            <a:ext cx="97888" cy="97888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0" y="105729"/>
                </a:moveTo>
                <a:lnTo>
                  <a:pt x="105769" y="105729"/>
                </a:lnTo>
                <a:lnTo>
                  <a:pt x="105769" y="0"/>
                </a:lnTo>
                <a:lnTo>
                  <a:pt x="0" y="0"/>
                </a:lnTo>
                <a:lnTo>
                  <a:pt x="0" y="105729"/>
                </a:lnTo>
                <a:close/>
              </a:path>
            </a:pathLst>
          </a:custGeom>
          <a:ln w="18391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29" name="object 29"/>
          <p:cNvSpPr/>
          <p:nvPr/>
        </p:nvSpPr>
        <p:spPr>
          <a:xfrm>
            <a:off x="7236338" y="3557855"/>
            <a:ext cx="0" cy="199878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057"/>
                </a:lnTo>
              </a:path>
            </a:pathLst>
          </a:custGeom>
          <a:ln w="183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0" name="object 30"/>
          <p:cNvSpPr/>
          <p:nvPr/>
        </p:nvSpPr>
        <p:spPr>
          <a:xfrm>
            <a:off x="6119913" y="4003413"/>
            <a:ext cx="0" cy="573258"/>
          </a:xfrm>
          <a:custGeom>
            <a:avLst/>
            <a:gdLst/>
            <a:ahLst/>
            <a:cxnLst/>
            <a:rect l="l" t="t" r="r" b="b"/>
            <a:pathLst>
              <a:path h="621029">
                <a:moveTo>
                  <a:pt x="0" y="0"/>
                </a:moveTo>
                <a:lnTo>
                  <a:pt x="0" y="620583"/>
                </a:lnTo>
              </a:path>
            </a:pathLst>
          </a:custGeom>
          <a:ln w="183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1" name="object 31"/>
          <p:cNvSpPr/>
          <p:nvPr/>
        </p:nvSpPr>
        <p:spPr>
          <a:xfrm>
            <a:off x="7240573" y="4381064"/>
            <a:ext cx="0" cy="208085"/>
          </a:xfrm>
          <a:custGeom>
            <a:avLst/>
            <a:gdLst/>
            <a:ahLst/>
            <a:cxnLst/>
            <a:rect l="l" t="t" r="r" b="b"/>
            <a:pathLst>
              <a:path h="225425">
                <a:moveTo>
                  <a:pt x="0" y="0"/>
                </a:moveTo>
                <a:lnTo>
                  <a:pt x="0" y="225252"/>
                </a:lnTo>
              </a:path>
            </a:pathLst>
          </a:custGeom>
          <a:ln w="183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2" name="object 32"/>
          <p:cNvSpPr/>
          <p:nvPr/>
        </p:nvSpPr>
        <p:spPr>
          <a:xfrm>
            <a:off x="6119913" y="2925597"/>
            <a:ext cx="0" cy="433168"/>
          </a:xfrm>
          <a:custGeom>
            <a:avLst/>
            <a:gdLst/>
            <a:ahLst/>
            <a:cxnLst/>
            <a:rect l="l" t="t" r="r" b="b"/>
            <a:pathLst>
              <a:path h="469264">
                <a:moveTo>
                  <a:pt x="0" y="0"/>
                </a:moveTo>
                <a:lnTo>
                  <a:pt x="0" y="468888"/>
                </a:lnTo>
              </a:path>
            </a:pathLst>
          </a:custGeom>
          <a:ln w="183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3" name="object 33"/>
          <p:cNvSpPr/>
          <p:nvPr/>
        </p:nvSpPr>
        <p:spPr>
          <a:xfrm>
            <a:off x="7236337" y="2921362"/>
            <a:ext cx="0" cy="148883"/>
          </a:xfrm>
          <a:custGeom>
            <a:avLst/>
            <a:gdLst/>
            <a:ahLst/>
            <a:cxnLst/>
            <a:rect l="l" t="t" r="r" b="b"/>
            <a:pathLst>
              <a:path h="161289">
                <a:moveTo>
                  <a:pt x="0" y="0"/>
                </a:moveTo>
                <a:lnTo>
                  <a:pt x="0" y="160896"/>
                </a:lnTo>
              </a:path>
            </a:pathLst>
          </a:custGeom>
          <a:ln w="183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4" name="object 34"/>
          <p:cNvSpPr/>
          <p:nvPr/>
        </p:nvSpPr>
        <p:spPr>
          <a:xfrm>
            <a:off x="8318727" y="2929848"/>
            <a:ext cx="0" cy="619565"/>
          </a:xfrm>
          <a:custGeom>
            <a:avLst/>
            <a:gdLst/>
            <a:ahLst/>
            <a:cxnLst/>
            <a:rect l="l" t="t" r="r" b="b"/>
            <a:pathLst>
              <a:path h="671195">
                <a:moveTo>
                  <a:pt x="0" y="0"/>
                </a:moveTo>
                <a:lnTo>
                  <a:pt x="0" y="671146"/>
                </a:lnTo>
              </a:path>
            </a:pathLst>
          </a:custGeom>
          <a:ln w="183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5" name="object 35"/>
          <p:cNvSpPr/>
          <p:nvPr/>
        </p:nvSpPr>
        <p:spPr>
          <a:xfrm>
            <a:off x="8318727" y="3884587"/>
            <a:ext cx="0" cy="700454"/>
          </a:xfrm>
          <a:custGeom>
            <a:avLst/>
            <a:gdLst/>
            <a:ahLst/>
            <a:cxnLst/>
            <a:rect l="l" t="t" r="r" b="b"/>
            <a:pathLst>
              <a:path h="758825">
                <a:moveTo>
                  <a:pt x="0" y="0"/>
                </a:moveTo>
                <a:lnTo>
                  <a:pt x="0" y="758505"/>
                </a:lnTo>
              </a:path>
            </a:pathLst>
          </a:custGeom>
          <a:ln w="183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6" name="object 36"/>
          <p:cNvSpPr/>
          <p:nvPr/>
        </p:nvSpPr>
        <p:spPr>
          <a:xfrm>
            <a:off x="6124158" y="2921362"/>
            <a:ext cx="2186354" cy="0"/>
          </a:xfrm>
          <a:custGeom>
            <a:avLst/>
            <a:gdLst/>
            <a:ahLst/>
            <a:cxnLst/>
            <a:rect l="l" t="t" r="r" b="b"/>
            <a:pathLst>
              <a:path w="2368550">
                <a:moveTo>
                  <a:pt x="2368270" y="0"/>
                </a:moveTo>
                <a:lnTo>
                  <a:pt x="0" y="0"/>
                </a:lnTo>
              </a:path>
            </a:pathLst>
          </a:custGeom>
          <a:ln w="183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7" name="object 37"/>
          <p:cNvSpPr/>
          <p:nvPr/>
        </p:nvSpPr>
        <p:spPr>
          <a:xfrm>
            <a:off x="6128404" y="4588989"/>
            <a:ext cx="2186354" cy="0"/>
          </a:xfrm>
          <a:custGeom>
            <a:avLst/>
            <a:gdLst/>
            <a:ahLst/>
            <a:cxnLst/>
            <a:rect l="l" t="t" r="r" b="b"/>
            <a:pathLst>
              <a:path w="2368550">
                <a:moveTo>
                  <a:pt x="2368260" y="0"/>
                </a:moveTo>
                <a:lnTo>
                  <a:pt x="0" y="0"/>
                </a:lnTo>
              </a:path>
            </a:pathLst>
          </a:custGeom>
          <a:ln w="183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8" name="object 38"/>
          <p:cNvSpPr/>
          <p:nvPr/>
        </p:nvSpPr>
        <p:spPr>
          <a:xfrm>
            <a:off x="8030153" y="3549368"/>
            <a:ext cx="535158" cy="335280"/>
          </a:xfrm>
          <a:custGeom>
            <a:avLst/>
            <a:gdLst/>
            <a:ahLst/>
            <a:cxnLst/>
            <a:rect l="l" t="t" r="r" b="b"/>
            <a:pathLst>
              <a:path w="579754" h="363220">
                <a:moveTo>
                  <a:pt x="0" y="363153"/>
                </a:moveTo>
                <a:lnTo>
                  <a:pt x="579429" y="363153"/>
                </a:lnTo>
                <a:lnTo>
                  <a:pt x="579429" y="0"/>
                </a:lnTo>
                <a:lnTo>
                  <a:pt x="0" y="0"/>
                </a:lnTo>
                <a:lnTo>
                  <a:pt x="0" y="3631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39" name="object 39"/>
          <p:cNvSpPr/>
          <p:nvPr/>
        </p:nvSpPr>
        <p:spPr>
          <a:xfrm>
            <a:off x="8030153" y="3549368"/>
            <a:ext cx="535158" cy="335280"/>
          </a:xfrm>
          <a:custGeom>
            <a:avLst/>
            <a:gdLst/>
            <a:ahLst/>
            <a:cxnLst/>
            <a:rect l="l" t="t" r="r" b="b"/>
            <a:pathLst>
              <a:path w="579754" h="363220">
                <a:moveTo>
                  <a:pt x="0" y="363153"/>
                </a:moveTo>
                <a:lnTo>
                  <a:pt x="579429" y="363153"/>
                </a:lnTo>
                <a:lnTo>
                  <a:pt x="579429" y="0"/>
                </a:lnTo>
                <a:lnTo>
                  <a:pt x="0" y="0"/>
                </a:lnTo>
                <a:lnTo>
                  <a:pt x="0" y="363153"/>
                </a:lnTo>
                <a:close/>
              </a:path>
            </a:pathLst>
          </a:custGeom>
          <a:ln w="18389">
            <a:solidFill>
              <a:srgbClr val="1F1A17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0" name="object 40"/>
          <p:cNvSpPr/>
          <p:nvPr/>
        </p:nvSpPr>
        <p:spPr>
          <a:xfrm>
            <a:off x="6302453" y="3587565"/>
            <a:ext cx="208002" cy="2121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1" name="object 41"/>
          <p:cNvSpPr/>
          <p:nvPr/>
        </p:nvSpPr>
        <p:spPr>
          <a:xfrm>
            <a:off x="7355191" y="3248095"/>
            <a:ext cx="208002" cy="2121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2" name="object 42"/>
          <p:cNvSpPr/>
          <p:nvPr/>
        </p:nvSpPr>
        <p:spPr>
          <a:xfrm>
            <a:off x="7338212" y="3791246"/>
            <a:ext cx="118989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757" y="0"/>
                </a:lnTo>
              </a:path>
            </a:pathLst>
          </a:custGeom>
          <a:ln w="91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3" name="object 43"/>
          <p:cNvSpPr/>
          <p:nvPr/>
        </p:nvSpPr>
        <p:spPr>
          <a:xfrm>
            <a:off x="7397647" y="3727599"/>
            <a:ext cx="0" cy="123092"/>
          </a:xfrm>
          <a:custGeom>
            <a:avLst/>
            <a:gdLst/>
            <a:ahLst/>
            <a:cxnLst/>
            <a:rect l="l" t="t" r="r" b="b"/>
            <a:pathLst>
              <a:path h="133350">
                <a:moveTo>
                  <a:pt x="0" y="133296"/>
                </a:moveTo>
                <a:lnTo>
                  <a:pt x="0" y="0"/>
                </a:lnTo>
                <a:lnTo>
                  <a:pt x="0" y="1332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4" name="object 44"/>
          <p:cNvSpPr/>
          <p:nvPr/>
        </p:nvSpPr>
        <p:spPr>
          <a:xfrm>
            <a:off x="8085397" y="3629997"/>
            <a:ext cx="424476" cy="1527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5" name="object 45"/>
          <p:cNvSpPr/>
          <p:nvPr/>
        </p:nvSpPr>
        <p:spPr>
          <a:xfrm>
            <a:off x="7346701" y="4342884"/>
            <a:ext cx="55685" cy="16998"/>
          </a:xfrm>
          <a:custGeom>
            <a:avLst/>
            <a:gdLst/>
            <a:ahLst/>
            <a:cxnLst/>
            <a:rect l="l" t="t" r="r" b="b"/>
            <a:pathLst>
              <a:path w="60325" h="18414">
                <a:moveTo>
                  <a:pt x="0" y="18387"/>
                </a:moveTo>
                <a:lnTo>
                  <a:pt x="59782" y="18387"/>
                </a:lnTo>
                <a:lnTo>
                  <a:pt x="59782" y="0"/>
                </a:lnTo>
                <a:lnTo>
                  <a:pt x="0" y="0"/>
                </a:lnTo>
                <a:lnTo>
                  <a:pt x="0" y="18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6" name="object 46"/>
          <p:cNvSpPr/>
          <p:nvPr/>
        </p:nvSpPr>
        <p:spPr>
          <a:xfrm>
            <a:off x="8743204" y="3502702"/>
            <a:ext cx="8792" cy="55685"/>
          </a:xfrm>
          <a:custGeom>
            <a:avLst/>
            <a:gdLst/>
            <a:ahLst/>
            <a:cxnLst/>
            <a:rect l="l" t="t" r="r" b="b"/>
            <a:pathLst>
              <a:path w="9525" h="60325">
                <a:moveTo>
                  <a:pt x="9369" y="0"/>
                </a:moveTo>
                <a:lnTo>
                  <a:pt x="0" y="0"/>
                </a:lnTo>
                <a:lnTo>
                  <a:pt x="0" y="59748"/>
                </a:lnTo>
                <a:lnTo>
                  <a:pt x="9369" y="59748"/>
                </a:lnTo>
                <a:lnTo>
                  <a:pt x="93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7" name="object 47"/>
          <p:cNvSpPr/>
          <p:nvPr/>
        </p:nvSpPr>
        <p:spPr>
          <a:xfrm>
            <a:off x="8688136" y="3498459"/>
            <a:ext cx="118989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681" y="0"/>
                </a:lnTo>
              </a:path>
            </a:pathLst>
          </a:custGeom>
          <a:ln w="91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8" name="object 48"/>
          <p:cNvSpPr/>
          <p:nvPr/>
        </p:nvSpPr>
        <p:spPr>
          <a:xfrm>
            <a:off x="8743204" y="3439046"/>
            <a:ext cx="8792" cy="55685"/>
          </a:xfrm>
          <a:custGeom>
            <a:avLst/>
            <a:gdLst/>
            <a:ahLst/>
            <a:cxnLst/>
            <a:rect l="l" t="t" r="r" b="b"/>
            <a:pathLst>
              <a:path w="9525" h="60325">
                <a:moveTo>
                  <a:pt x="9369" y="0"/>
                </a:moveTo>
                <a:lnTo>
                  <a:pt x="0" y="0"/>
                </a:lnTo>
                <a:lnTo>
                  <a:pt x="0" y="59767"/>
                </a:lnTo>
                <a:lnTo>
                  <a:pt x="9369" y="59767"/>
                </a:lnTo>
                <a:lnTo>
                  <a:pt x="93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49" name="object 49"/>
          <p:cNvSpPr/>
          <p:nvPr/>
        </p:nvSpPr>
        <p:spPr>
          <a:xfrm>
            <a:off x="8649836" y="3651204"/>
            <a:ext cx="157089" cy="157089"/>
          </a:xfrm>
          <a:custGeom>
            <a:avLst/>
            <a:gdLst/>
            <a:ahLst/>
            <a:cxnLst/>
            <a:rect l="l" t="t" r="r" b="b"/>
            <a:pathLst>
              <a:path w="170179" h="170179">
                <a:moveTo>
                  <a:pt x="50669" y="9193"/>
                </a:moveTo>
                <a:lnTo>
                  <a:pt x="9177" y="9193"/>
                </a:lnTo>
                <a:lnTo>
                  <a:pt x="13958" y="13799"/>
                </a:lnTo>
                <a:lnTo>
                  <a:pt x="18546" y="13799"/>
                </a:lnTo>
                <a:lnTo>
                  <a:pt x="18546" y="18387"/>
                </a:lnTo>
                <a:lnTo>
                  <a:pt x="23135" y="27580"/>
                </a:lnTo>
                <a:lnTo>
                  <a:pt x="82792" y="170089"/>
                </a:lnTo>
                <a:lnTo>
                  <a:pt x="87381" y="170089"/>
                </a:lnTo>
                <a:lnTo>
                  <a:pt x="103340" y="133315"/>
                </a:lnTo>
                <a:lnTo>
                  <a:pt x="91969" y="133315"/>
                </a:lnTo>
                <a:lnTo>
                  <a:pt x="50669" y="36774"/>
                </a:lnTo>
                <a:lnTo>
                  <a:pt x="46080" y="22993"/>
                </a:lnTo>
                <a:lnTo>
                  <a:pt x="46080" y="13799"/>
                </a:lnTo>
                <a:lnTo>
                  <a:pt x="50669" y="9193"/>
                </a:lnTo>
                <a:close/>
              </a:path>
              <a:path w="170179" h="170179">
                <a:moveTo>
                  <a:pt x="170173" y="0"/>
                </a:moveTo>
                <a:lnTo>
                  <a:pt x="119694" y="0"/>
                </a:lnTo>
                <a:lnTo>
                  <a:pt x="119694" y="4606"/>
                </a:lnTo>
                <a:lnTo>
                  <a:pt x="128872" y="9193"/>
                </a:lnTo>
                <a:lnTo>
                  <a:pt x="133461" y="9193"/>
                </a:lnTo>
                <a:lnTo>
                  <a:pt x="138050" y="13799"/>
                </a:lnTo>
                <a:lnTo>
                  <a:pt x="138050" y="18387"/>
                </a:lnTo>
                <a:lnTo>
                  <a:pt x="128872" y="36774"/>
                </a:lnTo>
                <a:lnTo>
                  <a:pt x="91969" y="133315"/>
                </a:lnTo>
                <a:lnTo>
                  <a:pt x="103340" y="133315"/>
                </a:lnTo>
                <a:lnTo>
                  <a:pt x="147228" y="32186"/>
                </a:lnTo>
                <a:lnTo>
                  <a:pt x="151817" y="18387"/>
                </a:lnTo>
                <a:lnTo>
                  <a:pt x="160995" y="9193"/>
                </a:lnTo>
                <a:lnTo>
                  <a:pt x="170173" y="4606"/>
                </a:lnTo>
                <a:lnTo>
                  <a:pt x="170173" y="0"/>
                </a:lnTo>
                <a:close/>
              </a:path>
              <a:path w="170179" h="170179">
                <a:moveTo>
                  <a:pt x="64436" y="0"/>
                </a:moveTo>
                <a:lnTo>
                  <a:pt x="0" y="0"/>
                </a:lnTo>
                <a:lnTo>
                  <a:pt x="0" y="4606"/>
                </a:lnTo>
                <a:lnTo>
                  <a:pt x="4588" y="9193"/>
                </a:lnTo>
                <a:lnTo>
                  <a:pt x="55258" y="9193"/>
                </a:lnTo>
                <a:lnTo>
                  <a:pt x="64436" y="4606"/>
                </a:lnTo>
                <a:lnTo>
                  <a:pt x="644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0" name="object 50"/>
          <p:cNvSpPr/>
          <p:nvPr/>
        </p:nvSpPr>
        <p:spPr>
          <a:xfrm>
            <a:off x="8717788" y="3973702"/>
            <a:ext cx="59787" cy="16998"/>
          </a:xfrm>
          <a:custGeom>
            <a:avLst/>
            <a:gdLst/>
            <a:ahLst/>
            <a:cxnLst/>
            <a:rect l="l" t="t" r="r" b="b"/>
            <a:pathLst>
              <a:path w="64770" h="18414">
                <a:moveTo>
                  <a:pt x="0" y="18387"/>
                </a:moveTo>
                <a:lnTo>
                  <a:pt x="64380" y="18387"/>
                </a:lnTo>
                <a:lnTo>
                  <a:pt x="64380" y="0"/>
                </a:lnTo>
                <a:lnTo>
                  <a:pt x="0" y="0"/>
                </a:lnTo>
                <a:lnTo>
                  <a:pt x="0" y="18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1" name="object 51"/>
          <p:cNvSpPr/>
          <p:nvPr/>
        </p:nvSpPr>
        <p:spPr>
          <a:xfrm>
            <a:off x="8811156" y="3778517"/>
            <a:ext cx="34583" cy="84992"/>
          </a:xfrm>
          <a:custGeom>
            <a:avLst/>
            <a:gdLst/>
            <a:ahLst/>
            <a:cxnLst/>
            <a:rect l="l" t="t" r="r" b="b"/>
            <a:pathLst>
              <a:path w="37465" h="92075">
                <a:moveTo>
                  <a:pt x="23135" y="27580"/>
                </a:moveTo>
                <a:lnTo>
                  <a:pt x="9177" y="27580"/>
                </a:lnTo>
                <a:lnTo>
                  <a:pt x="9177" y="82741"/>
                </a:lnTo>
                <a:lnTo>
                  <a:pt x="13766" y="87328"/>
                </a:lnTo>
                <a:lnTo>
                  <a:pt x="18546" y="91935"/>
                </a:lnTo>
                <a:lnTo>
                  <a:pt x="27724" y="91935"/>
                </a:lnTo>
                <a:lnTo>
                  <a:pt x="36902" y="82741"/>
                </a:lnTo>
                <a:lnTo>
                  <a:pt x="27724" y="82741"/>
                </a:lnTo>
                <a:lnTo>
                  <a:pt x="23135" y="78135"/>
                </a:lnTo>
                <a:lnTo>
                  <a:pt x="23135" y="27580"/>
                </a:lnTo>
                <a:close/>
              </a:path>
              <a:path w="37465" h="92075">
                <a:moveTo>
                  <a:pt x="36902" y="78135"/>
                </a:moveTo>
                <a:lnTo>
                  <a:pt x="32313" y="82741"/>
                </a:lnTo>
                <a:lnTo>
                  <a:pt x="36902" y="82741"/>
                </a:lnTo>
                <a:lnTo>
                  <a:pt x="36902" y="78135"/>
                </a:lnTo>
                <a:close/>
              </a:path>
              <a:path w="37465" h="92075">
                <a:moveTo>
                  <a:pt x="36902" y="22974"/>
                </a:moveTo>
                <a:lnTo>
                  <a:pt x="0" y="22974"/>
                </a:lnTo>
                <a:lnTo>
                  <a:pt x="0" y="27580"/>
                </a:lnTo>
                <a:lnTo>
                  <a:pt x="36902" y="27580"/>
                </a:lnTo>
                <a:lnTo>
                  <a:pt x="36902" y="22974"/>
                </a:lnTo>
                <a:close/>
              </a:path>
              <a:path w="37465" h="92075">
                <a:moveTo>
                  <a:pt x="23135" y="0"/>
                </a:moveTo>
                <a:lnTo>
                  <a:pt x="18546" y="0"/>
                </a:lnTo>
                <a:lnTo>
                  <a:pt x="18546" y="4587"/>
                </a:lnTo>
                <a:lnTo>
                  <a:pt x="13766" y="9193"/>
                </a:lnTo>
                <a:lnTo>
                  <a:pt x="9177" y="13780"/>
                </a:lnTo>
                <a:lnTo>
                  <a:pt x="9177" y="18387"/>
                </a:lnTo>
                <a:lnTo>
                  <a:pt x="4588" y="22974"/>
                </a:lnTo>
                <a:lnTo>
                  <a:pt x="23135" y="22974"/>
                </a:lnTo>
                <a:lnTo>
                  <a:pt x="231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2" name="object 52"/>
          <p:cNvSpPr/>
          <p:nvPr/>
        </p:nvSpPr>
        <p:spPr>
          <a:xfrm>
            <a:off x="7516509" y="3977954"/>
            <a:ext cx="199512" cy="23761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3" name="object 53"/>
          <p:cNvSpPr/>
          <p:nvPr/>
        </p:nvSpPr>
        <p:spPr>
          <a:xfrm>
            <a:off x="6714204" y="4037359"/>
            <a:ext cx="471268" cy="322971"/>
          </a:xfrm>
          <a:custGeom>
            <a:avLst/>
            <a:gdLst/>
            <a:ahLst/>
            <a:cxnLst/>
            <a:rect l="l" t="t" r="r" b="b"/>
            <a:pathLst>
              <a:path w="510540" h="349885">
                <a:moveTo>
                  <a:pt x="459868" y="27580"/>
                </a:moveTo>
                <a:lnTo>
                  <a:pt x="455279" y="32167"/>
                </a:lnTo>
                <a:lnTo>
                  <a:pt x="455279" y="41361"/>
                </a:lnTo>
                <a:lnTo>
                  <a:pt x="459868" y="45967"/>
                </a:lnTo>
                <a:lnTo>
                  <a:pt x="469065" y="45967"/>
                </a:lnTo>
                <a:lnTo>
                  <a:pt x="459868" y="27580"/>
                </a:lnTo>
                <a:close/>
              </a:path>
              <a:path w="510540" h="349885">
                <a:moveTo>
                  <a:pt x="496656" y="0"/>
                </a:moveTo>
                <a:lnTo>
                  <a:pt x="459868" y="27580"/>
                </a:lnTo>
                <a:lnTo>
                  <a:pt x="469065" y="45967"/>
                </a:lnTo>
                <a:lnTo>
                  <a:pt x="510461" y="18387"/>
                </a:lnTo>
                <a:lnTo>
                  <a:pt x="496656" y="0"/>
                </a:lnTo>
                <a:close/>
              </a:path>
              <a:path w="510540" h="349885">
                <a:moveTo>
                  <a:pt x="510461" y="0"/>
                </a:moveTo>
                <a:lnTo>
                  <a:pt x="496656" y="0"/>
                </a:lnTo>
                <a:lnTo>
                  <a:pt x="510461" y="18387"/>
                </a:lnTo>
                <a:lnTo>
                  <a:pt x="510461" y="0"/>
                </a:lnTo>
                <a:close/>
              </a:path>
              <a:path w="510540" h="349885">
                <a:moveTo>
                  <a:pt x="377095" y="82741"/>
                </a:moveTo>
                <a:lnTo>
                  <a:pt x="372487" y="87348"/>
                </a:lnTo>
                <a:lnTo>
                  <a:pt x="372487" y="91935"/>
                </a:lnTo>
                <a:lnTo>
                  <a:pt x="377095" y="96541"/>
                </a:lnTo>
                <a:lnTo>
                  <a:pt x="390881" y="96541"/>
                </a:lnTo>
                <a:lnTo>
                  <a:pt x="377095" y="82741"/>
                </a:lnTo>
                <a:close/>
              </a:path>
              <a:path w="510540" h="349885">
                <a:moveTo>
                  <a:pt x="418492" y="55161"/>
                </a:moveTo>
                <a:lnTo>
                  <a:pt x="377095" y="82741"/>
                </a:lnTo>
                <a:lnTo>
                  <a:pt x="390881" y="96541"/>
                </a:lnTo>
                <a:lnTo>
                  <a:pt x="427689" y="68941"/>
                </a:lnTo>
                <a:lnTo>
                  <a:pt x="418492" y="55161"/>
                </a:lnTo>
                <a:close/>
              </a:path>
              <a:path w="510540" h="349885">
                <a:moveTo>
                  <a:pt x="432277" y="55161"/>
                </a:moveTo>
                <a:lnTo>
                  <a:pt x="418492" y="55161"/>
                </a:lnTo>
                <a:lnTo>
                  <a:pt x="427689" y="68941"/>
                </a:lnTo>
                <a:lnTo>
                  <a:pt x="432277" y="68941"/>
                </a:lnTo>
                <a:lnTo>
                  <a:pt x="432277" y="55161"/>
                </a:lnTo>
                <a:close/>
              </a:path>
              <a:path w="510540" h="349885">
                <a:moveTo>
                  <a:pt x="298911" y="133315"/>
                </a:moveTo>
                <a:lnTo>
                  <a:pt x="294323" y="137902"/>
                </a:lnTo>
                <a:lnTo>
                  <a:pt x="294323" y="147096"/>
                </a:lnTo>
                <a:lnTo>
                  <a:pt x="298911" y="147096"/>
                </a:lnTo>
                <a:lnTo>
                  <a:pt x="298911" y="151702"/>
                </a:lnTo>
                <a:lnTo>
                  <a:pt x="308108" y="151702"/>
                </a:lnTo>
                <a:lnTo>
                  <a:pt x="298911" y="133315"/>
                </a:lnTo>
                <a:close/>
              </a:path>
              <a:path w="510540" h="349885">
                <a:moveTo>
                  <a:pt x="340307" y="110322"/>
                </a:moveTo>
                <a:lnTo>
                  <a:pt x="298911" y="133315"/>
                </a:lnTo>
                <a:lnTo>
                  <a:pt x="308108" y="151702"/>
                </a:lnTo>
                <a:lnTo>
                  <a:pt x="349504" y="124122"/>
                </a:lnTo>
                <a:lnTo>
                  <a:pt x="340307" y="110322"/>
                </a:lnTo>
                <a:close/>
              </a:path>
              <a:path w="510540" h="349885">
                <a:moveTo>
                  <a:pt x="344896" y="105735"/>
                </a:moveTo>
                <a:lnTo>
                  <a:pt x="340307" y="105735"/>
                </a:lnTo>
                <a:lnTo>
                  <a:pt x="340307" y="110322"/>
                </a:lnTo>
                <a:lnTo>
                  <a:pt x="349504" y="124122"/>
                </a:lnTo>
                <a:lnTo>
                  <a:pt x="354093" y="119515"/>
                </a:lnTo>
                <a:lnTo>
                  <a:pt x="354093" y="110322"/>
                </a:lnTo>
                <a:lnTo>
                  <a:pt x="349504" y="110322"/>
                </a:lnTo>
                <a:lnTo>
                  <a:pt x="344896" y="105735"/>
                </a:lnTo>
                <a:close/>
              </a:path>
              <a:path w="510540" h="349885">
                <a:moveTo>
                  <a:pt x="220747" y="188476"/>
                </a:moveTo>
                <a:lnTo>
                  <a:pt x="216138" y="193063"/>
                </a:lnTo>
                <a:lnTo>
                  <a:pt x="216138" y="202257"/>
                </a:lnTo>
                <a:lnTo>
                  <a:pt x="220747" y="206863"/>
                </a:lnTo>
                <a:lnTo>
                  <a:pt x="225335" y="206863"/>
                </a:lnTo>
                <a:lnTo>
                  <a:pt x="229944" y="202257"/>
                </a:lnTo>
                <a:lnTo>
                  <a:pt x="220747" y="188476"/>
                </a:lnTo>
                <a:close/>
              </a:path>
              <a:path w="510540" h="349885">
                <a:moveTo>
                  <a:pt x="257535" y="160896"/>
                </a:moveTo>
                <a:lnTo>
                  <a:pt x="220747" y="188476"/>
                </a:lnTo>
                <a:lnTo>
                  <a:pt x="229944" y="202257"/>
                </a:lnTo>
                <a:lnTo>
                  <a:pt x="271320" y="179283"/>
                </a:lnTo>
                <a:lnTo>
                  <a:pt x="257535" y="160896"/>
                </a:lnTo>
                <a:close/>
              </a:path>
              <a:path w="510540" h="349885">
                <a:moveTo>
                  <a:pt x="271320" y="160896"/>
                </a:moveTo>
                <a:lnTo>
                  <a:pt x="257535" y="160896"/>
                </a:lnTo>
                <a:lnTo>
                  <a:pt x="271320" y="179283"/>
                </a:lnTo>
                <a:lnTo>
                  <a:pt x="271320" y="174676"/>
                </a:lnTo>
                <a:lnTo>
                  <a:pt x="275929" y="170089"/>
                </a:lnTo>
                <a:lnTo>
                  <a:pt x="271320" y="165483"/>
                </a:lnTo>
                <a:lnTo>
                  <a:pt x="271320" y="160896"/>
                </a:lnTo>
                <a:close/>
              </a:path>
              <a:path w="510540" h="349885">
                <a:moveTo>
                  <a:pt x="142563" y="243637"/>
                </a:moveTo>
                <a:lnTo>
                  <a:pt x="137954" y="243637"/>
                </a:lnTo>
                <a:lnTo>
                  <a:pt x="137954" y="257418"/>
                </a:lnTo>
                <a:lnTo>
                  <a:pt x="151759" y="257418"/>
                </a:lnTo>
                <a:lnTo>
                  <a:pt x="142563" y="243637"/>
                </a:lnTo>
                <a:close/>
              </a:path>
              <a:path w="510540" h="349885">
                <a:moveTo>
                  <a:pt x="179350" y="216057"/>
                </a:moveTo>
                <a:lnTo>
                  <a:pt x="142563" y="243637"/>
                </a:lnTo>
                <a:lnTo>
                  <a:pt x="151759" y="257418"/>
                </a:lnTo>
                <a:lnTo>
                  <a:pt x="193156" y="229838"/>
                </a:lnTo>
                <a:lnTo>
                  <a:pt x="179350" y="216057"/>
                </a:lnTo>
                <a:close/>
              </a:path>
              <a:path w="510540" h="349885">
                <a:moveTo>
                  <a:pt x="193156" y="216057"/>
                </a:moveTo>
                <a:lnTo>
                  <a:pt x="179350" y="216057"/>
                </a:lnTo>
                <a:lnTo>
                  <a:pt x="193156" y="229838"/>
                </a:lnTo>
                <a:lnTo>
                  <a:pt x="193156" y="216057"/>
                </a:lnTo>
                <a:close/>
              </a:path>
              <a:path w="510540" h="349885">
                <a:moveTo>
                  <a:pt x="59790" y="294192"/>
                </a:moveTo>
                <a:lnTo>
                  <a:pt x="59790" y="298799"/>
                </a:lnTo>
                <a:lnTo>
                  <a:pt x="55181" y="303386"/>
                </a:lnTo>
                <a:lnTo>
                  <a:pt x="59790" y="307992"/>
                </a:lnTo>
                <a:lnTo>
                  <a:pt x="59790" y="312598"/>
                </a:lnTo>
                <a:lnTo>
                  <a:pt x="73575" y="312598"/>
                </a:lnTo>
                <a:lnTo>
                  <a:pt x="59790" y="294192"/>
                </a:lnTo>
                <a:close/>
              </a:path>
              <a:path w="510540" h="349885">
                <a:moveTo>
                  <a:pt x="101166" y="271218"/>
                </a:moveTo>
                <a:lnTo>
                  <a:pt x="59790" y="294192"/>
                </a:lnTo>
                <a:lnTo>
                  <a:pt x="73575" y="312598"/>
                </a:lnTo>
                <a:lnTo>
                  <a:pt x="110363" y="284999"/>
                </a:lnTo>
                <a:lnTo>
                  <a:pt x="101166" y="271218"/>
                </a:lnTo>
                <a:close/>
              </a:path>
              <a:path w="510540" h="349885">
                <a:moveTo>
                  <a:pt x="105775" y="266612"/>
                </a:moveTo>
                <a:lnTo>
                  <a:pt x="101166" y="271218"/>
                </a:lnTo>
                <a:lnTo>
                  <a:pt x="110363" y="284999"/>
                </a:lnTo>
                <a:lnTo>
                  <a:pt x="114972" y="280411"/>
                </a:lnTo>
                <a:lnTo>
                  <a:pt x="114972" y="271218"/>
                </a:lnTo>
                <a:lnTo>
                  <a:pt x="110363" y="271218"/>
                </a:lnTo>
                <a:lnTo>
                  <a:pt x="105775" y="266612"/>
                </a:lnTo>
                <a:close/>
              </a:path>
              <a:path w="510540" h="349885">
                <a:moveTo>
                  <a:pt x="4608" y="335573"/>
                </a:moveTo>
                <a:lnTo>
                  <a:pt x="0" y="340179"/>
                </a:lnTo>
                <a:lnTo>
                  <a:pt x="0" y="344766"/>
                </a:lnTo>
                <a:lnTo>
                  <a:pt x="4608" y="344766"/>
                </a:lnTo>
                <a:lnTo>
                  <a:pt x="4608" y="349372"/>
                </a:lnTo>
                <a:lnTo>
                  <a:pt x="13805" y="349372"/>
                </a:lnTo>
                <a:lnTo>
                  <a:pt x="4608" y="335573"/>
                </a:lnTo>
                <a:close/>
              </a:path>
              <a:path w="510540" h="349885">
                <a:moveTo>
                  <a:pt x="23002" y="321792"/>
                </a:moveTo>
                <a:lnTo>
                  <a:pt x="4608" y="335573"/>
                </a:lnTo>
                <a:lnTo>
                  <a:pt x="13805" y="349372"/>
                </a:lnTo>
                <a:lnTo>
                  <a:pt x="32199" y="340179"/>
                </a:lnTo>
                <a:lnTo>
                  <a:pt x="23002" y="321792"/>
                </a:lnTo>
                <a:close/>
              </a:path>
              <a:path w="510540" h="349885">
                <a:moveTo>
                  <a:pt x="32199" y="321792"/>
                </a:moveTo>
                <a:lnTo>
                  <a:pt x="23002" y="321792"/>
                </a:lnTo>
                <a:lnTo>
                  <a:pt x="32199" y="340179"/>
                </a:lnTo>
                <a:lnTo>
                  <a:pt x="36787" y="335573"/>
                </a:lnTo>
                <a:lnTo>
                  <a:pt x="36787" y="326379"/>
                </a:lnTo>
                <a:lnTo>
                  <a:pt x="32199" y="321792"/>
                </a:lnTo>
                <a:close/>
              </a:path>
            </a:pathLst>
          </a:custGeom>
          <a:solidFill>
            <a:srgbClr val="1F1A17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4" name="object 54"/>
          <p:cNvSpPr/>
          <p:nvPr/>
        </p:nvSpPr>
        <p:spPr>
          <a:xfrm>
            <a:off x="7639599" y="3006226"/>
            <a:ext cx="212291" cy="763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5" name="object 55"/>
          <p:cNvSpPr/>
          <p:nvPr/>
        </p:nvSpPr>
        <p:spPr>
          <a:xfrm>
            <a:off x="6357627" y="3023198"/>
            <a:ext cx="212773" cy="80889"/>
          </a:xfrm>
          <a:custGeom>
            <a:avLst/>
            <a:gdLst/>
            <a:ahLst/>
            <a:cxnLst/>
            <a:rect l="l" t="t" r="r" b="b"/>
            <a:pathLst>
              <a:path w="230504" h="87630">
                <a:moveTo>
                  <a:pt x="87381" y="0"/>
                </a:moveTo>
                <a:lnTo>
                  <a:pt x="0" y="41361"/>
                </a:lnTo>
                <a:lnTo>
                  <a:pt x="87381" y="87348"/>
                </a:lnTo>
                <a:lnTo>
                  <a:pt x="50608" y="50573"/>
                </a:lnTo>
                <a:lnTo>
                  <a:pt x="41396" y="50573"/>
                </a:lnTo>
                <a:lnTo>
                  <a:pt x="41396" y="36774"/>
                </a:lnTo>
                <a:lnTo>
                  <a:pt x="46496" y="36774"/>
                </a:lnTo>
                <a:lnTo>
                  <a:pt x="87381" y="0"/>
                </a:lnTo>
                <a:close/>
              </a:path>
              <a:path w="230504" h="87630">
                <a:moveTo>
                  <a:pt x="41396" y="41361"/>
                </a:moveTo>
                <a:lnTo>
                  <a:pt x="41396" y="50573"/>
                </a:lnTo>
                <a:lnTo>
                  <a:pt x="50608" y="50573"/>
                </a:lnTo>
                <a:lnTo>
                  <a:pt x="41396" y="41361"/>
                </a:lnTo>
                <a:close/>
              </a:path>
              <a:path w="230504" h="87630">
                <a:moveTo>
                  <a:pt x="229944" y="36774"/>
                </a:moveTo>
                <a:lnTo>
                  <a:pt x="46496" y="36774"/>
                </a:lnTo>
                <a:lnTo>
                  <a:pt x="41396" y="41361"/>
                </a:lnTo>
                <a:lnTo>
                  <a:pt x="50608" y="50573"/>
                </a:lnTo>
                <a:lnTo>
                  <a:pt x="229944" y="50573"/>
                </a:lnTo>
                <a:lnTo>
                  <a:pt x="229944" y="36774"/>
                </a:lnTo>
                <a:close/>
              </a:path>
              <a:path w="230504" h="87630">
                <a:moveTo>
                  <a:pt x="46496" y="36774"/>
                </a:moveTo>
                <a:lnTo>
                  <a:pt x="41396" y="36774"/>
                </a:lnTo>
                <a:lnTo>
                  <a:pt x="41396" y="41361"/>
                </a:lnTo>
                <a:lnTo>
                  <a:pt x="46496" y="367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6" name="object 56"/>
          <p:cNvSpPr/>
          <p:nvPr/>
        </p:nvSpPr>
        <p:spPr>
          <a:xfrm>
            <a:off x="6858526" y="3184439"/>
            <a:ext cx="229235" cy="2588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7" name="object 57"/>
          <p:cNvSpPr/>
          <p:nvPr/>
        </p:nvSpPr>
        <p:spPr>
          <a:xfrm>
            <a:off x="6285475" y="3116548"/>
            <a:ext cx="63891" cy="152986"/>
          </a:xfrm>
          <a:custGeom>
            <a:avLst/>
            <a:gdLst/>
            <a:ahLst/>
            <a:cxnLst/>
            <a:rect l="l" t="t" r="r" b="b"/>
            <a:pathLst>
              <a:path w="69215" h="165735">
                <a:moveTo>
                  <a:pt x="68967" y="160896"/>
                </a:moveTo>
                <a:lnTo>
                  <a:pt x="0" y="160896"/>
                </a:lnTo>
                <a:lnTo>
                  <a:pt x="0" y="165483"/>
                </a:lnTo>
                <a:lnTo>
                  <a:pt x="68967" y="165483"/>
                </a:lnTo>
                <a:lnTo>
                  <a:pt x="68967" y="160896"/>
                </a:lnTo>
                <a:close/>
              </a:path>
              <a:path w="69215" h="165735">
                <a:moveTo>
                  <a:pt x="55181" y="4606"/>
                </a:moveTo>
                <a:lnTo>
                  <a:pt x="13785" y="4606"/>
                </a:lnTo>
                <a:lnTo>
                  <a:pt x="22982" y="13799"/>
                </a:lnTo>
                <a:lnTo>
                  <a:pt x="22982" y="147096"/>
                </a:lnTo>
                <a:lnTo>
                  <a:pt x="13785" y="156289"/>
                </a:lnTo>
                <a:lnTo>
                  <a:pt x="4588" y="160896"/>
                </a:lnTo>
                <a:lnTo>
                  <a:pt x="55181" y="160896"/>
                </a:lnTo>
                <a:lnTo>
                  <a:pt x="45984" y="151702"/>
                </a:lnTo>
                <a:lnTo>
                  <a:pt x="45984" y="18387"/>
                </a:lnTo>
                <a:lnTo>
                  <a:pt x="50573" y="9193"/>
                </a:lnTo>
                <a:lnTo>
                  <a:pt x="55181" y="4606"/>
                </a:lnTo>
                <a:close/>
              </a:path>
              <a:path w="69215" h="165735">
                <a:moveTo>
                  <a:pt x="68967" y="0"/>
                </a:moveTo>
                <a:lnTo>
                  <a:pt x="0" y="0"/>
                </a:lnTo>
                <a:lnTo>
                  <a:pt x="0" y="4606"/>
                </a:lnTo>
                <a:lnTo>
                  <a:pt x="68967" y="4606"/>
                </a:lnTo>
                <a:lnTo>
                  <a:pt x="689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8" name="object 58"/>
          <p:cNvSpPr/>
          <p:nvPr/>
        </p:nvSpPr>
        <p:spPr>
          <a:xfrm>
            <a:off x="6361880" y="3226870"/>
            <a:ext cx="55685" cy="97888"/>
          </a:xfrm>
          <a:custGeom>
            <a:avLst/>
            <a:gdLst/>
            <a:ahLst/>
            <a:cxnLst/>
            <a:rect l="l" t="t" r="r" b="b"/>
            <a:pathLst>
              <a:path w="60325" h="106045">
                <a:moveTo>
                  <a:pt x="36787" y="101147"/>
                </a:moveTo>
                <a:lnTo>
                  <a:pt x="0" y="101147"/>
                </a:lnTo>
                <a:lnTo>
                  <a:pt x="0" y="105735"/>
                </a:lnTo>
                <a:lnTo>
                  <a:pt x="36787" y="105735"/>
                </a:lnTo>
                <a:lnTo>
                  <a:pt x="36787" y="101147"/>
                </a:lnTo>
                <a:close/>
              </a:path>
              <a:path w="60325" h="106045">
                <a:moveTo>
                  <a:pt x="22982" y="41380"/>
                </a:moveTo>
                <a:lnTo>
                  <a:pt x="9196" y="41380"/>
                </a:lnTo>
                <a:lnTo>
                  <a:pt x="9196" y="101147"/>
                </a:lnTo>
                <a:lnTo>
                  <a:pt x="27590" y="101147"/>
                </a:lnTo>
                <a:lnTo>
                  <a:pt x="22982" y="96541"/>
                </a:lnTo>
                <a:lnTo>
                  <a:pt x="22982" y="41380"/>
                </a:lnTo>
                <a:close/>
              </a:path>
              <a:path w="60325" h="106045">
                <a:moveTo>
                  <a:pt x="41376" y="36774"/>
                </a:moveTo>
                <a:lnTo>
                  <a:pt x="0" y="36774"/>
                </a:lnTo>
                <a:lnTo>
                  <a:pt x="0" y="41380"/>
                </a:lnTo>
                <a:lnTo>
                  <a:pt x="41376" y="41380"/>
                </a:lnTo>
                <a:lnTo>
                  <a:pt x="41376" y="36774"/>
                </a:lnTo>
                <a:close/>
              </a:path>
              <a:path w="60325" h="106045">
                <a:moveTo>
                  <a:pt x="45984" y="0"/>
                </a:moveTo>
                <a:lnTo>
                  <a:pt x="32179" y="0"/>
                </a:lnTo>
                <a:lnTo>
                  <a:pt x="22982" y="4606"/>
                </a:lnTo>
                <a:lnTo>
                  <a:pt x="13785" y="13799"/>
                </a:lnTo>
                <a:lnTo>
                  <a:pt x="13785" y="22993"/>
                </a:lnTo>
                <a:lnTo>
                  <a:pt x="9196" y="32186"/>
                </a:lnTo>
                <a:lnTo>
                  <a:pt x="9196" y="36774"/>
                </a:lnTo>
                <a:lnTo>
                  <a:pt x="22982" y="36774"/>
                </a:lnTo>
                <a:lnTo>
                  <a:pt x="22982" y="13799"/>
                </a:lnTo>
                <a:lnTo>
                  <a:pt x="32179" y="4606"/>
                </a:lnTo>
                <a:lnTo>
                  <a:pt x="55181" y="4606"/>
                </a:lnTo>
                <a:lnTo>
                  <a:pt x="45984" y="0"/>
                </a:lnTo>
                <a:close/>
              </a:path>
              <a:path w="60325" h="106045">
                <a:moveTo>
                  <a:pt x="55181" y="4606"/>
                </a:moveTo>
                <a:lnTo>
                  <a:pt x="36787" y="4606"/>
                </a:lnTo>
                <a:lnTo>
                  <a:pt x="50573" y="18387"/>
                </a:lnTo>
                <a:lnTo>
                  <a:pt x="55181" y="18387"/>
                </a:lnTo>
                <a:lnTo>
                  <a:pt x="59770" y="13799"/>
                </a:lnTo>
                <a:lnTo>
                  <a:pt x="55181" y="9193"/>
                </a:lnTo>
                <a:lnTo>
                  <a:pt x="55181" y="46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59" name="object 59"/>
          <p:cNvSpPr/>
          <p:nvPr/>
        </p:nvSpPr>
        <p:spPr>
          <a:xfrm>
            <a:off x="7898486" y="3052891"/>
            <a:ext cx="152847" cy="2079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0" name="object 60"/>
          <p:cNvSpPr txBox="1"/>
          <p:nvPr/>
        </p:nvSpPr>
        <p:spPr>
          <a:xfrm>
            <a:off x="374576" y="2844473"/>
            <a:ext cx="3815275" cy="782561"/>
          </a:xfrm>
          <a:prstGeom prst="rect">
            <a:avLst/>
          </a:prstGeom>
        </p:spPr>
        <p:txBody>
          <a:bodyPr vert="horz" wrap="square" lIns="0" tIns="110783" rIns="0" bIns="0" rtlCol="0">
            <a:spAutoFit/>
          </a:bodyPr>
          <a:lstStyle/>
          <a:p>
            <a:pPr marL="46893">
              <a:spcBef>
                <a:spcPts val="872"/>
              </a:spcBef>
            </a:pPr>
            <a:r>
              <a:rPr sz="1846" dirty="0">
                <a:latin typeface="Times New Roman"/>
                <a:cs typeface="Times New Roman"/>
              </a:rPr>
              <a:t>a) </a:t>
            </a:r>
            <a:r>
              <a:rPr sz="1846" b="1" dirty="0">
                <a:latin typeface="Times New Roman"/>
                <a:cs typeface="Times New Roman"/>
              </a:rPr>
              <a:t>The </a:t>
            </a:r>
            <a:r>
              <a:rPr sz="1846" b="1" spc="-5" dirty="0">
                <a:latin typeface="Times New Roman"/>
                <a:cs typeface="Times New Roman"/>
              </a:rPr>
              <a:t>armature</a:t>
            </a:r>
            <a:r>
              <a:rPr sz="1846" b="1" spc="-60" dirty="0">
                <a:latin typeface="Times New Roman"/>
                <a:cs typeface="Times New Roman"/>
              </a:rPr>
              <a:t> </a:t>
            </a:r>
            <a:r>
              <a:rPr sz="1846" b="1" spc="-5" dirty="0">
                <a:latin typeface="Times New Roman"/>
                <a:cs typeface="Times New Roman"/>
              </a:rPr>
              <a:t>current:</a:t>
            </a:r>
            <a:endParaRPr sz="1846" dirty="0">
              <a:latin typeface="Times New Roman"/>
              <a:cs typeface="Times New Roman"/>
            </a:endParaRPr>
          </a:p>
          <a:p>
            <a:pPr marL="339392">
              <a:spcBef>
                <a:spcPts val="775"/>
              </a:spcBef>
              <a:tabLst>
                <a:tab pos="2909740" algn="l"/>
              </a:tabLst>
            </a:pPr>
            <a:r>
              <a:rPr sz="1846" spc="5" dirty="0">
                <a:latin typeface="Times New Roman"/>
                <a:cs typeface="Times New Roman"/>
              </a:rPr>
              <a:t>I</a:t>
            </a:r>
            <a:r>
              <a:rPr spc="6" baseline="-21367" dirty="0">
                <a:latin typeface="Times New Roman"/>
                <a:cs typeface="Times New Roman"/>
              </a:rPr>
              <a:t>a </a:t>
            </a:r>
            <a:r>
              <a:rPr spc="463" baseline="-21367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spc="9" dirty="0">
                <a:latin typeface="Times New Roman"/>
                <a:cs typeface="Times New Roman"/>
              </a:rPr>
              <a:t>I</a:t>
            </a:r>
            <a:r>
              <a:rPr spc="14" baseline="-21367" dirty="0">
                <a:latin typeface="Times New Roman"/>
                <a:cs typeface="Times New Roman"/>
              </a:rPr>
              <a:t>L </a:t>
            </a:r>
            <a:r>
              <a:rPr sz="1846" dirty="0">
                <a:latin typeface="Times New Roman"/>
                <a:cs typeface="Times New Roman"/>
              </a:rPr>
              <a:t>+ </a:t>
            </a:r>
            <a:r>
              <a:rPr sz="1846" spc="5" dirty="0">
                <a:latin typeface="Times New Roman"/>
                <a:cs typeface="Times New Roman"/>
              </a:rPr>
              <a:t>I</a:t>
            </a:r>
            <a:r>
              <a:rPr spc="6" baseline="-21367" dirty="0">
                <a:latin typeface="Times New Roman"/>
                <a:cs typeface="Times New Roman"/>
              </a:rPr>
              <a:t>f </a:t>
            </a:r>
            <a:r>
              <a:rPr spc="463" baseline="-21367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spc="5" dirty="0">
                <a:latin typeface="Times New Roman"/>
                <a:cs typeface="Times New Roman"/>
              </a:rPr>
              <a:t>V</a:t>
            </a:r>
            <a:r>
              <a:rPr spc="6" baseline="-21367" dirty="0">
                <a:latin typeface="Times New Roman"/>
                <a:cs typeface="Times New Roman"/>
              </a:rPr>
              <a:t>t</a:t>
            </a:r>
            <a:r>
              <a:rPr sz="1846" spc="5" dirty="0">
                <a:latin typeface="Times New Roman"/>
                <a:cs typeface="Times New Roman"/>
              </a:rPr>
              <a:t>/I</a:t>
            </a:r>
            <a:r>
              <a:rPr spc="6" baseline="-21367" dirty="0">
                <a:latin typeface="Times New Roman"/>
                <a:cs typeface="Times New Roman"/>
              </a:rPr>
              <a:t>L</a:t>
            </a:r>
            <a:r>
              <a:rPr spc="20" baseline="-21367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+</a:t>
            </a:r>
            <a:r>
              <a:rPr sz="1846" spc="-32" dirty="0">
                <a:latin typeface="Times New Roman"/>
                <a:cs typeface="Times New Roman"/>
              </a:rPr>
              <a:t> </a:t>
            </a:r>
            <a:r>
              <a:rPr sz="1846" spc="5" dirty="0">
                <a:latin typeface="Times New Roman"/>
                <a:cs typeface="Times New Roman"/>
              </a:rPr>
              <a:t>V</a:t>
            </a:r>
            <a:r>
              <a:rPr spc="6" baseline="-21367" dirty="0">
                <a:latin typeface="Times New Roman"/>
                <a:cs typeface="Times New Roman"/>
              </a:rPr>
              <a:t>f</a:t>
            </a:r>
            <a:r>
              <a:rPr sz="1846" spc="5" dirty="0">
                <a:latin typeface="Times New Roman"/>
                <a:cs typeface="Times New Roman"/>
              </a:rPr>
              <a:t>/I</a:t>
            </a:r>
            <a:r>
              <a:rPr spc="6" baseline="-21367" dirty="0">
                <a:latin typeface="Times New Roman"/>
                <a:cs typeface="Times New Roman"/>
              </a:rPr>
              <a:t>f	</a:t>
            </a:r>
            <a:r>
              <a:rPr sz="1846" dirty="0">
                <a:latin typeface="Times New Roman"/>
                <a:cs typeface="Times New Roman"/>
              </a:rPr>
              <a:t>; </a:t>
            </a:r>
            <a:r>
              <a:rPr sz="1846" spc="5" dirty="0">
                <a:latin typeface="Times New Roman"/>
                <a:cs typeface="Times New Roman"/>
              </a:rPr>
              <a:t>V</a:t>
            </a:r>
            <a:r>
              <a:rPr spc="6" baseline="-21367" dirty="0">
                <a:latin typeface="Times New Roman"/>
                <a:cs typeface="Times New Roman"/>
              </a:rPr>
              <a:t>f </a:t>
            </a:r>
            <a:r>
              <a:rPr sz="1846" dirty="0">
                <a:latin typeface="Times New Roman"/>
                <a:cs typeface="Times New Roman"/>
              </a:rPr>
              <a:t>=</a:t>
            </a:r>
            <a:r>
              <a:rPr sz="1846" spc="-295" dirty="0">
                <a:latin typeface="Times New Roman"/>
                <a:cs typeface="Times New Roman"/>
              </a:rPr>
              <a:t> </a:t>
            </a:r>
            <a:r>
              <a:rPr sz="1846" spc="5" dirty="0">
                <a:latin typeface="Times New Roman"/>
                <a:cs typeface="Times New Roman"/>
              </a:rPr>
              <a:t>V</a:t>
            </a:r>
            <a:r>
              <a:rPr spc="6" baseline="-21367" dirty="0">
                <a:latin typeface="Times New Roman"/>
                <a:cs typeface="Times New Roman"/>
              </a:rPr>
              <a:t>t</a:t>
            </a:r>
            <a:endParaRPr baseline="-21367" dirty="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86299" y="3605337"/>
            <a:ext cx="3480581" cy="1941311"/>
          </a:xfrm>
          <a:prstGeom prst="rect">
            <a:avLst/>
          </a:prstGeom>
        </p:spPr>
        <p:txBody>
          <a:bodyPr vert="horz" wrap="square" lIns="0" tIns="109611" rIns="0" bIns="0" rtlCol="0">
            <a:spAutoFit/>
          </a:bodyPr>
          <a:lstStyle/>
          <a:p>
            <a:pPr marL="445488">
              <a:spcBef>
                <a:spcPts val="863"/>
              </a:spcBef>
            </a:pPr>
            <a:r>
              <a:rPr sz="1846" dirty="0">
                <a:latin typeface="Times New Roman"/>
                <a:cs typeface="Times New Roman"/>
              </a:rPr>
              <a:t>= (250/12.5) + (250/250) =</a:t>
            </a:r>
            <a:r>
              <a:rPr sz="1846" spc="-152" dirty="0">
                <a:latin typeface="Times New Roman"/>
                <a:cs typeface="Times New Roman"/>
              </a:rPr>
              <a:t> </a:t>
            </a:r>
            <a:r>
              <a:rPr sz="1846" spc="5" dirty="0">
                <a:latin typeface="Times New Roman"/>
                <a:cs typeface="Times New Roman"/>
              </a:rPr>
              <a:t>21A</a:t>
            </a:r>
            <a:endParaRPr sz="1846" dirty="0">
              <a:latin typeface="Times New Roman"/>
              <a:cs typeface="Times New Roman"/>
            </a:endParaRPr>
          </a:p>
          <a:p>
            <a:pPr marL="288395" indent="-253225">
              <a:spcBef>
                <a:spcPts val="775"/>
              </a:spcBef>
              <a:buFont typeface="Times New Roman"/>
              <a:buAutoNum type="alphaLcParenR" startAt="2"/>
              <a:tabLst>
                <a:tab pos="288395" algn="l"/>
              </a:tabLst>
            </a:pPr>
            <a:r>
              <a:rPr sz="1846" b="1" dirty="0">
                <a:latin typeface="Times New Roman"/>
                <a:cs typeface="Times New Roman"/>
              </a:rPr>
              <a:t>The induced emf: </a:t>
            </a:r>
            <a:r>
              <a:rPr sz="1846" spc="5" dirty="0">
                <a:latin typeface="Arial"/>
                <a:cs typeface="Arial"/>
              </a:rPr>
              <a:t>(</a:t>
            </a:r>
            <a:r>
              <a:rPr sz="1846" spc="5" dirty="0">
                <a:solidFill>
                  <a:srgbClr val="FF0000"/>
                </a:solidFill>
                <a:latin typeface="Times New Roman"/>
                <a:cs typeface="Times New Roman"/>
              </a:rPr>
              <a:t>Loop</a:t>
            </a:r>
            <a:r>
              <a:rPr sz="1846" spc="-83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46" dirty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1846" dirty="0">
                <a:latin typeface="Arial"/>
                <a:cs typeface="Arial"/>
              </a:rPr>
              <a:t>)</a:t>
            </a:r>
          </a:p>
          <a:p>
            <a:pPr marL="351701">
              <a:spcBef>
                <a:spcPts val="775"/>
              </a:spcBef>
            </a:pPr>
            <a:r>
              <a:rPr sz="1846" spc="5" dirty="0">
                <a:latin typeface="Times New Roman"/>
                <a:cs typeface="Times New Roman"/>
              </a:rPr>
              <a:t>E</a:t>
            </a:r>
            <a:r>
              <a:rPr spc="6" baseline="-21367" dirty="0">
                <a:latin typeface="Times New Roman"/>
                <a:cs typeface="Times New Roman"/>
              </a:rPr>
              <a:t>g </a:t>
            </a:r>
            <a:r>
              <a:rPr sz="1846" dirty="0">
                <a:latin typeface="Times New Roman"/>
                <a:cs typeface="Times New Roman"/>
              </a:rPr>
              <a:t>= </a:t>
            </a:r>
            <a:r>
              <a:rPr sz="1846" spc="5" dirty="0">
                <a:latin typeface="Times New Roman"/>
                <a:cs typeface="Times New Roman"/>
              </a:rPr>
              <a:t>R</a:t>
            </a:r>
            <a:r>
              <a:rPr spc="6" baseline="-21367" dirty="0">
                <a:latin typeface="Times New Roman"/>
                <a:cs typeface="Times New Roman"/>
              </a:rPr>
              <a:t>a </a:t>
            </a:r>
            <a:r>
              <a:rPr sz="1846" spc="5" dirty="0">
                <a:latin typeface="Times New Roman"/>
                <a:cs typeface="Times New Roman"/>
              </a:rPr>
              <a:t>I</a:t>
            </a:r>
            <a:r>
              <a:rPr spc="6" baseline="-21367" dirty="0">
                <a:latin typeface="Times New Roman"/>
                <a:cs typeface="Times New Roman"/>
              </a:rPr>
              <a:t>a </a:t>
            </a:r>
            <a:r>
              <a:rPr sz="1846" dirty="0">
                <a:latin typeface="Times New Roman"/>
                <a:cs typeface="Times New Roman"/>
              </a:rPr>
              <a:t>+</a:t>
            </a:r>
            <a:r>
              <a:rPr sz="1846" spc="397" dirty="0">
                <a:latin typeface="Times New Roman"/>
                <a:cs typeface="Times New Roman"/>
              </a:rPr>
              <a:t> </a:t>
            </a:r>
            <a:r>
              <a:rPr sz="1846" spc="5" dirty="0">
                <a:latin typeface="Times New Roman"/>
                <a:cs typeface="Times New Roman"/>
              </a:rPr>
              <a:t>V</a:t>
            </a:r>
            <a:r>
              <a:rPr spc="6" baseline="-21367" dirty="0">
                <a:latin typeface="Times New Roman"/>
                <a:cs typeface="Times New Roman"/>
              </a:rPr>
              <a:t>t</a:t>
            </a:r>
            <a:endParaRPr baseline="-21367" dirty="0">
              <a:latin typeface="Times New Roman"/>
              <a:cs typeface="Times New Roman"/>
            </a:endParaRPr>
          </a:p>
          <a:p>
            <a:pPr marL="351701">
              <a:spcBef>
                <a:spcPts val="775"/>
              </a:spcBef>
            </a:pPr>
            <a:r>
              <a:rPr sz="1846" spc="5" dirty="0">
                <a:latin typeface="Times New Roman"/>
                <a:cs typeface="Times New Roman"/>
              </a:rPr>
              <a:t>E</a:t>
            </a:r>
            <a:r>
              <a:rPr spc="6" baseline="-21367" dirty="0">
                <a:latin typeface="Times New Roman"/>
                <a:cs typeface="Times New Roman"/>
              </a:rPr>
              <a:t>g </a:t>
            </a:r>
            <a:r>
              <a:rPr sz="1846" dirty="0">
                <a:latin typeface="Times New Roman"/>
                <a:cs typeface="Times New Roman"/>
              </a:rPr>
              <a:t>= (0.24 </a:t>
            </a:r>
            <a:r>
              <a:rPr sz="1846" dirty="0">
                <a:latin typeface="Symbol"/>
                <a:cs typeface="Symbol"/>
              </a:rPr>
              <a:t></a:t>
            </a:r>
            <a:r>
              <a:rPr sz="1846" dirty="0">
                <a:latin typeface="Times New Roman"/>
                <a:cs typeface="Times New Roman"/>
              </a:rPr>
              <a:t>21) + </a:t>
            </a:r>
            <a:r>
              <a:rPr sz="1846" spc="5" dirty="0">
                <a:latin typeface="Times New Roman"/>
                <a:cs typeface="Times New Roman"/>
              </a:rPr>
              <a:t>250= 255</a:t>
            </a:r>
            <a:r>
              <a:rPr sz="1846" spc="-318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V</a:t>
            </a:r>
          </a:p>
          <a:p>
            <a:pPr marL="275499" indent="-240915">
              <a:spcBef>
                <a:spcPts val="775"/>
              </a:spcBef>
              <a:buFont typeface="Times New Roman"/>
              <a:buAutoNum type="alphaLcParenR" startAt="3"/>
              <a:tabLst>
                <a:tab pos="276085" algn="l"/>
              </a:tabLst>
            </a:pPr>
            <a:r>
              <a:rPr sz="1846" b="1" dirty="0">
                <a:latin typeface="Times New Roman"/>
                <a:cs typeface="Times New Roman"/>
              </a:rPr>
              <a:t>The flux per</a:t>
            </a:r>
            <a:r>
              <a:rPr sz="1846" b="1" spc="-78" dirty="0">
                <a:latin typeface="Times New Roman"/>
                <a:cs typeface="Times New Roman"/>
              </a:rPr>
              <a:t> </a:t>
            </a:r>
            <a:r>
              <a:rPr sz="1846" b="1" dirty="0">
                <a:latin typeface="Times New Roman"/>
                <a:cs typeface="Times New Roman"/>
              </a:rPr>
              <a:t>pole:</a:t>
            </a:r>
            <a:endParaRPr sz="1846" dirty="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691812" y="5764516"/>
            <a:ext cx="3316458" cy="284743"/>
          </a:xfrm>
          <a:prstGeom prst="rect">
            <a:avLst/>
          </a:prstGeom>
        </p:spPr>
        <p:txBody>
          <a:bodyPr vert="horz" wrap="square" lIns="0" tIns="14654" rIns="0" bIns="0" rtlCol="0">
            <a:spAutoFit/>
          </a:bodyPr>
          <a:lstStyle/>
          <a:p>
            <a:pPr marL="35170">
              <a:spcBef>
                <a:spcPts val="115"/>
              </a:spcBef>
              <a:tabLst>
                <a:tab pos="407387" algn="l"/>
                <a:tab pos="2119585" algn="l"/>
              </a:tabLst>
            </a:pPr>
            <a:r>
              <a:rPr sz="1754" spc="14" dirty="0">
                <a:latin typeface="Symbol"/>
                <a:cs typeface="Symbol"/>
              </a:rPr>
              <a:t></a:t>
            </a:r>
            <a:r>
              <a:rPr sz="1754" spc="14" dirty="0">
                <a:latin typeface="Times New Roman"/>
                <a:cs typeface="Times New Roman"/>
              </a:rPr>
              <a:t>	</a:t>
            </a:r>
            <a:r>
              <a:rPr sz="1754" spc="14" dirty="0">
                <a:latin typeface="Symbol"/>
                <a:cs typeface="Symbol"/>
              </a:rPr>
              <a:t></a:t>
            </a:r>
            <a:r>
              <a:rPr sz="1754" spc="14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Symbol"/>
                <a:cs typeface="Symbol"/>
              </a:rPr>
              <a:t></a:t>
            </a:r>
            <a:r>
              <a:rPr sz="2631" u="sng" spc="14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2631" u="sng" spc="103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2631" u="sng" spc="103" baseline="35087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</a:t>
            </a:r>
            <a:r>
              <a:rPr sz="2631" spc="-76" baseline="35087" dirty="0">
                <a:latin typeface="Times New Roman"/>
                <a:cs typeface="Times New Roman"/>
              </a:rPr>
              <a:t> </a:t>
            </a:r>
            <a:r>
              <a:rPr sz="2631" u="sng" spc="131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2631" u="sng" spc="131" baseline="35087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</a:t>
            </a:r>
            <a:r>
              <a:rPr sz="2631" u="sng" spc="-291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31" u="sng" spc="14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255	</a:t>
            </a:r>
            <a:r>
              <a:rPr sz="1754" spc="9" dirty="0">
                <a:latin typeface="Symbol"/>
                <a:cs typeface="Symbol"/>
              </a:rPr>
              <a:t></a:t>
            </a:r>
            <a:r>
              <a:rPr sz="1754" spc="9" dirty="0">
                <a:latin typeface="Times New Roman"/>
                <a:cs typeface="Times New Roman"/>
              </a:rPr>
              <a:t> 9.83</a:t>
            </a:r>
            <a:r>
              <a:rPr sz="1754" spc="-263" dirty="0">
                <a:latin typeface="Times New Roman"/>
                <a:cs typeface="Times New Roman"/>
              </a:rPr>
              <a:t> </a:t>
            </a:r>
            <a:r>
              <a:rPr sz="1754" dirty="0">
                <a:latin typeface="Times New Roman"/>
                <a:cs typeface="Times New Roman"/>
              </a:rPr>
              <a:t>mWb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5507961" y="5941000"/>
            <a:ext cx="1307709" cy="284743"/>
          </a:xfrm>
          <a:prstGeom prst="rect">
            <a:avLst/>
          </a:prstGeom>
        </p:spPr>
        <p:txBody>
          <a:bodyPr vert="horz" wrap="square" lIns="0" tIns="14654" rIns="0" bIns="0" rtlCol="0">
            <a:spAutoFit/>
          </a:bodyPr>
          <a:lstStyle/>
          <a:p>
            <a:pPr marL="11723">
              <a:spcBef>
                <a:spcPts val="115"/>
              </a:spcBef>
            </a:pPr>
            <a:r>
              <a:rPr sz="1754" spc="42" dirty="0">
                <a:latin typeface="Times New Roman"/>
                <a:cs typeface="Times New Roman"/>
              </a:rPr>
              <a:t>778</a:t>
            </a:r>
            <a:r>
              <a:rPr sz="1754" spc="42" dirty="0">
                <a:latin typeface="Symbol"/>
                <a:cs typeface="Symbol"/>
              </a:rPr>
              <a:t></a:t>
            </a:r>
            <a:r>
              <a:rPr sz="1754" spc="-309" dirty="0">
                <a:latin typeface="Times New Roman"/>
                <a:cs typeface="Times New Roman"/>
              </a:rPr>
              <a:t> </a:t>
            </a:r>
            <a:r>
              <a:rPr sz="1754" spc="78" dirty="0">
                <a:latin typeface="Times New Roman"/>
                <a:cs typeface="Times New Roman"/>
              </a:rPr>
              <a:t>8</a:t>
            </a:r>
            <a:r>
              <a:rPr sz="1754" spc="78" dirty="0">
                <a:latin typeface="Symbol"/>
                <a:cs typeface="Symbol"/>
              </a:rPr>
              <a:t></a:t>
            </a:r>
            <a:r>
              <a:rPr sz="1754" spc="-286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Times New Roman"/>
                <a:cs typeface="Times New Roman"/>
              </a:rPr>
              <a:t>52.36</a:t>
            </a:r>
            <a:endParaRPr sz="1754" dirty="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09611" y="5714963"/>
            <a:ext cx="3549162" cy="471125"/>
          </a:xfrm>
          <a:prstGeom prst="rect">
            <a:avLst/>
          </a:prstGeom>
        </p:spPr>
        <p:txBody>
          <a:bodyPr vert="horz" wrap="square" lIns="0" tIns="105508" rIns="0" bIns="0" rtlCol="0">
            <a:spAutoFit/>
          </a:bodyPr>
          <a:lstStyle/>
          <a:p>
            <a:pPr marL="932594" marR="39859" indent="-886286">
              <a:lnSpc>
                <a:spcPct val="65900"/>
              </a:lnSpc>
              <a:spcBef>
                <a:spcPts val="831"/>
              </a:spcBef>
              <a:tabLst>
                <a:tab pos="1941390" algn="l"/>
              </a:tabLst>
            </a:pPr>
            <a:r>
              <a:rPr sz="1754" spc="14" dirty="0">
                <a:latin typeface="Symbol"/>
                <a:cs typeface="Symbol"/>
              </a:rPr>
              <a:t></a:t>
            </a:r>
            <a:r>
              <a:rPr sz="1754" spc="-115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Symbol"/>
                <a:cs typeface="Symbol"/>
              </a:rPr>
              <a:t></a:t>
            </a:r>
            <a:r>
              <a:rPr sz="1754" spc="23" dirty="0">
                <a:latin typeface="Times New Roman"/>
                <a:cs typeface="Times New Roman"/>
              </a:rPr>
              <a:t> </a:t>
            </a:r>
            <a:r>
              <a:rPr sz="1754" dirty="0">
                <a:latin typeface="Times New Roman"/>
                <a:cs typeface="Times New Roman"/>
              </a:rPr>
              <a:t>N</a:t>
            </a:r>
            <a:r>
              <a:rPr sz="2215" baseline="-17361" dirty="0">
                <a:latin typeface="Times New Roman"/>
                <a:cs typeface="Times New Roman"/>
              </a:rPr>
              <a:t>syn</a:t>
            </a:r>
            <a:r>
              <a:rPr sz="2215" spc="366" baseline="-17361" dirty="0">
                <a:latin typeface="Times New Roman"/>
                <a:cs typeface="Times New Roman"/>
              </a:rPr>
              <a:t> </a:t>
            </a:r>
            <a:r>
              <a:rPr sz="2631" u="sng" spc="28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2631" u="sng" spc="28" baseline="35087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sz="2631" spc="131" baseline="35087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Symbol"/>
                <a:cs typeface="Symbol"/>
              </a:rPr>
              <a:t></a:t>
            </a:r>
            <a:r>
              <a:rPr sz="1754" spc="-88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Times New Roman"/>
                <a:cs typeface="Times New Roman"/>
              </a:rPr>
              <a:t>500</a:t>
            </a:r>
            <a:r>
              <a:rPr sz="1754" spc="-282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Symbol"/>
                <a:cs typeface="Symbol"/>
              </a:rPr>
              <a:t></a:t>
            </a:r>
            <a:r>
              <a:rPr sz="1754" spc="-51" dirty="0">
                <a:latin typeface="Times New Roman"/>
                <a:cs typeface="Times New Roman"/>
              </a:rPr>
              <a:t> </a:t>
            </a:r>
            <a:r>
              <a:rPr sz="2631" u="sng" spc="28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2631" u="sng" spc="28" baseline="35087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sz="2631" spc="125" baseline="35087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Symbol"/>
                <a:cs typeface="Symbol"/>
              </a:rPr>
              <a:t></a:t>
            </a:r>
            <a:r>
              <a:rPr sz="1754" spc="-88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Times New Roman"/>
                <a:cs typeface="Times New Roman"/>
              </a:rPr>
              <a:t>52.36</a:t>
            </a:r>
            <a:r>
              <a:rPr sz="1754" spc="46" dirty="0">
                <a:latin typeface="Times New Roman"/>
                <a:cs typeface="Times New Roman"/>
              </a:rPr>
              <a:t> </a:t>
            </a:r>
            <a:r>
              <a:rPr sz="1754" spc="-5" dirty="0">
                <a:latin typeface="Times New Roman"/>
                <a:cs typeface="Times New Roman"/>
              </a:rPr>
              <a:t>rad</a:t>
            </a:r>
            <a:r>
              <a:rPr sz="1754" spc="-83" dirty="0">
                <a:latin typeface="Times New Roman"/>
                <a:cs typeface="Times New Roman"/>
              </a:rPr>
              <a:t> </a:t>
            </a:r>
            <a:r>
              <a:rPr sz="1754" spc="5" dirty="0">
                <a:latin typeface="Times New Roman"/>
                <a:cs typeface="Times New Roman"/>
              </a:rPr>
              <a:t>/</a:t>
            </a:r>
            <a:r>
              <a:rPr sz="1754" spc="-138" dirty="0">
                <a:latin typeface="Times New Roman"/>
                <a:cs typeface="Times New Roman"/>
              </a:rPr>
              <a:t> </a:t>
            </a:r>
            <a:r>
              <a:rPr sz="1754" spc="5" dirty="0">
                <a:latin typeface="Times New Roman"/>
                <a:cs typeface="Times New Roman"/>
              </a:rPr>
              <a:t>s  </a:t>
            </a:r>
            <a:r>
              <a:rPr sz="1754" spc="9" dirty="0">
                <a:latin typeface="Times New Roman"/>
                <a:cs typeface="Times New Roman"/>
              </a:rPr>
              <a:t>60	60</a:t>
            </a:r>
            <a:endParaRPr sz="1754" dirty="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363798" y="4107062"/>
            <a:ext cx="156150" cy="22128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6" name="object 66"/>
          <p:cNvSpPr/>
          <p:nvPr/>
        </p:nvSpPr>
        <p:spPr>
          <a:xfrm>
            <a:off x="4404595" y="4156300"/>
            <a:ext cx="8792" cy="2092569"/>
          </a:xfrm>
          <a:custGeom>
            <a:avLst/>
            <a:gdLst/>
            <a:ahLst/>
            <a:cxnLst/>
            <a:rect l="l" t="t" r="r" b="b"/>
            <a:pathLst>
              <a:path w="9525" h="2266950">
                <a:moveTo>
                  <a:pt x="0" y="0"/>
                </a:moveTo>
                <a:lnTo>
                  <a:pt x="9525" y="2266950"/>
                </a:lnTo>
              </a:path>
            </a:pathLst>
          </a:custGeom>
          <a:ln w="57912">
            <a:solidFill>
              <a:srgbClr val="009D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67" name="object 67"/>
          <p:cNvSpPr txBox="1"/>
          <p:nvPr/>
        </p:nvSpPr>
        <p:spPr>
          <a:xfrm>
            <a:off x="181285" y="2722872"/>
            <a:ext cx="411480" cy="267613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11723">
              <a:spcBef>
                <a:spcPts val="92"/>
              </a:spcBef>
            </a:pPr>
            <a:r>
              <a:rPr sz="1662" b="1" dirty="0">
                <a:latin typeface="Arial"/>
                <a:cs typeface="Arial"/>
              </a:rPr>
              <a:t>Sol.</a:t>
            </a:r>
            <a:endParaRPr sz="1662" dirty="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707966" y="3121621"/>
            <a:ext cx="157675" cy="296481"/>
          </a:xfrm>
          <a:prstGeom prst="rect">
            <a:avLst/>
          </a:prstGeom>
        </p:spPr>
        <p:txBody>
          <a:bodyPr vert="horz" wrap="square" lIns="0" tIns="12309" rIns="0" bIns="0" rtlCol="0">
            <a:spAutoFit/>
          </a:bodyPr>
          <a:lstStyle/>
          <a:p>
            <a:pPr marL="11723">
              <a:spcBef>
                <a:spcPts val="97"/>
              </a:spcBef>
            </a:pPr>
            <a:r>
              <a:rPr sz="1846" b="1" dirty="0">
                <a:latin typeface="Times New Roman"/>
                <a:cs typeface="Times New Roman"/>
              </a:rPr>
              <a:t>+</a:t>
            </a:r>
            <a:endParaRPr sz="1846" dirty="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684519" y="3684328"/>
            <a:ext cx="293077" cy="295890"/>
          </a:xfrm>
          <a:prstGeom prst="rect">
            <a:avLst/>
          </a:prstGeom>
        </p:spPr>
        <p:txBody>
          <a:bodyPr vert="horz" wrap="square" lIns="0" tIns="11723" rIns="0" bIns="0" rtlCol="0">
            <a:spAutoFit/>
          </a:bodyPr>
          <a:lstStyle/>
          <a:p>
            <a:pPr marL="35170">
              <a:spcBef>
                <a:spcPts val="92"/>
              </a:spcBef>
            </a:pPr>
            <a:r>
              <a:rPr sz="1846" b="1" spc="5" dirty="0">
                <a:latin typeface="Times New Roman"/>
                <a:cs typeface="Times New Roman"/>
              </a:rPr>
              <a:t>V</a:t>
            </a:r>
            <a:r>
              <a:rPr b="1" spc="6" baseline="-21367" dirty="0">
                <a:latin typeface="Times New Roman"/>
                <a:cs typeface="Times New Roman"/>
              </a:rPr>
              <a:t>f</a:t>
            </a:r>
            <a:endParaRPr baseline="-21367" dirty="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719689" y="4411599"/>
            <a:ext cx="157675" cy="0"/>
          </a:xfrm>
          <a:custGeom>
            <a:avLst/>
            <a:gdLst/>
            <a:ahLst/>
            <a:cxnLst/>
            <a:rect l="l" t="t" r="r" b="b"/>
            <a:pathLst>
              <a:path w="170814">
                <a:moveTo>
                  <a:pt x="0" y="0"/>
                </a:moveTo>
                <a:lnTo>
                  <a:pt x="170688" y="0"/>
                </a:lnTo>
              </a:path>
            </a:pathLst>
          </a:custGeom>
          <a:ln w="1065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6" name="object 76"/>
          <p:cNvSpPr txBox="1"/>
          <p:nvPr/>
        </p:nvSpPr>
        <p:spPr>
          <a:xfrm>
            <a:off x="356616" y="1258872"/>
            <a:ext cx="8095957" cy="1609464"/>
          </a:xfrm>
          <a:prstGeom prst="rect">
            <a:avLst/>
          </a:prstGeom>
        </p:spPr>
        <p:txBody>
          <a:bodyPr vert="horz" wrap="square" lIns="0" tIns="98474" rIns="0" bIns="0" rtlCol="0">
            <a:spAutoFit/>
          </a:bodyPr>
          <a:lstStyle/>
          <a:p>
            <a:pPr marL="11723">
              <a:spcBef>
                <a:spcPts val="775"/>
              </a:spcBef>
            </a:pPr>
            <a:r>
              <a:rPr sz="1846" b="1" dirty="0">
                <a:solidFill>
                  <a:srgbClr val="005600"/>
                </a:solidFill>
                <a:latin typeface="Arial"/>
                <a:cs typeface="Arial"/>
              </a:rPr>
              <a:t>Example</a:t>
            </a:r>
            <a:r>
              <a:rPr sz="1846" b="1" spc="-23" dirty="0">
                <a:solidFill>
                  <a:srgbClr val="005600"/>
                </a:solidFill>
                <a:latin typeface="Arial"/>
                <a:cs typeface="Arial"/>
              </a:rPr>
              <a:t> </a:t>
            </a:r>
            <a:r>
              <a:rPr sz="1846" b="1" dirty="0">
                <a:solidFill>
                  <a:srgbClr val="005600"/>
                </a:solidFill>
                <a:latin typeface="Arial"/>
                <a:cs typeface="Arial"/>
              </a:rPr>
              <a:t>8:</a:t>
            </a:r>
            <a:endParaRPr sz="1846" dirty="0">
              <a:latin typeface="Arial"/>
              <a:cs typeface="Arial"/>
            </a:endParaRPr>
          </a:p>
          <a:p>
            <a:pPr marL="225675" marR="4689" indent="-2931">
              <a:spcBef>
                <a:spcPts val="683"/>
              </a:spcBef>
            </a:pPr>
            <a:r>
              <a:rPr sz="1846" dirty="0">
                <a:latin typeface="Times New Roman"/>
                <a:cs typeface="Times New Roman"/>
              </a:rPr>
              <a:t>An 8-pole dc shunt generator with </a:t>
            </a:r>
            <a:r>
              <a:rPr sz="1846" spc="5" dirty="0">
                <a:latin typeface="Times New Roman"/>
                <a:cs typeface="Times New Roman"/>
              </a:rPr>
              <a:t>778 </a:t>
            </a:r>
            <a:r>
              <a:rPr sz="1846" dirty="0">
                <a:latin typeface="Times New Roman"/>
                <a:cs typeface="Times New Roman"/>
              </a:rPr>
              <a:t>wave-connected </a:t>
            </a:r>
            <a:r>
              <a:rPr sz="1846" spc="-5" dirty="0">
                <a:latin typeface="Times New Roman"/>
                <a:cs typeface="Times New Roman"/>
              </a:rPr>
              <a:t>armature </a:t>
            </a:r>
            <a:r>
              <a:rPr sz="1846" dirty="0">
                <a:latin typeface="Times New Roman"/>
                <a:cs typeface="Times New Roman"/>
              </a:rPr>
              <a:t>conductors and  running at 500rpm supplies a load of 12.5 Ω </a:t>
            </a:r>
            <a:r>
              <a:rPr sz="1846" spc="-5" dirty="0">
                <a:latin typeface="Times New Roman"/>
                <a:cs typeface="Times New Roman"/>
              </a:rPr>
              <a:t>resistance </a:t>
            </a:r>
            <a:r>
              <a:rPr sz="1846" dirty="0">
                <a:latin typeface="Times New Roman"/>
                <a:cs typeface="Times New Roman"/>
              </a:rPr>
              <a:t>at </a:t>
            </a:r>
            <a:r>
              <a:rPr sz="1846" spc="-5" dirty="0">
                <a:latin typeface="Times New Roman"/>
                <a:cs typeface="Times New Roman"/>
              </a:rPr>
              <a:t>terminal </a:t>
            </a:r>
            <a:r>
              <a:rPr sz="1846" dirty="0">
                <a:latin typeface="Times New Roman"/>
                <a:cs typeface="Times New Roman"/>
              </a:rPr>
              <a:t>voltage of </a:t>
            </a:r>
            <a:r>
              <a:rPr sz="1846" spc="5" dirty="0">
                <a:latin typeface="Times New Roman"/>
                <a:cs typeface="Times New Roman"/>
              </a:rPr>
              <a:t>250</a:t>
            </a:r>
            <a:r>
              <a:rPr sz="1846" spc="-222" dirty="0">
                <a:latin typeface="Times New Roman"/>
                <a:cs typeface="Times New Roman"/>
              </a:rPr>
              <a:t> </a:t>
            </a:r>
            <a:r>
              <a:rPr sz="1846" spc="-115" dirty="0">
                <a:latin typeface="Times New Roman"/>
                <a:cs typeface="Times New Roman"/>
              </a:rPr>
              <a:t>V.  </a:t>
            </a:r>
            <a:r>
              <a:rPr sz="1846" dirty="0">
                <a:latin typeface="Times New Roman"/>
                <a:cs typeface="Times New Roman"/>
              </a:rPr>
              <a:t>The </a:t>
            </a:r>
            <a:r>
              <a:rPr sz="1846" spc="-5" dirty="0">
                <a:latin typeface="Times New Roman"/>
                <a:cs typeface="Times New Roman"/>
              </a:rPr>
              <a:t>armature </a:t>
            </a:r>
            <a:r>
              <a:rPr sz="1846" dirty="0">
                <a:latin typeface="Times New Roman"/>
                <a:cs typeface="Times New Roman"/>
              </a:rPr>
              <a:t>resistance is </a:t>
            </a:r>
            <a:r>
              <a:rPr sz="1846" spc="5" dirty="0">
                <a:latin typeface="Times New Roman"/>
                <a:cs typeface="Times New Roman"/>
              </a:rPr>
              <a:t>0.24Ω </a:t>
            </a:r>
            <a:r>
              <a:rPr sz="1846" dirty="0">
                <a:latin typeface="Times New Roman"/>
                <a:cs typeface="Times New Roman"/>
              </a:rPr>
              <a:t>and the </a:t>
            </a:r>
            <a:r>
              <a:rPr sz="1846" spc="-5" dirty="0">
                <a:latin typeface="Times New Roman"/>
                <a:cs typeface="Times New Roman"/>
              </a:rPr>
              <a:t>field </a:t>
            </a:r>
            <a:r>
              <a:rPr sz="1846" dirty="0">
                <a:latin typeface="Times New Roman"/>
                <a:cs typeface="Times New Roman"/>
              </a:rPr>
              <a:t>resistance is </a:t>
            </a:r>
            <a:r>
              <a:rPr sz="1846" spc="5" dirty="0">
                <a:latin typeface="Times New Roman"/>
                <a:cs typeface="Times New Roman"/>
              </a:rPr>
              <a:t>250 </a:t>
            </a:r>
            <a:r>
              <a:rPr sz="1846" spc="-5" dirty="0">
                <a:latin typeface="Times New Roman"/>
                <a:cs typeface="Times New Roman"/>
              </a:rPr>
              <a:t>Ω. Find </a:t>
            </a:r>
            <a:r>
              <a:rPr sz="1846" dirty="0">
                <a:latin typeface="Times New Roman"/>
                <a:cs typeface="Times New Roman"/>
              </a:rPr>
              <a:t>a) the  </a:t>
            </a:r>
            <a:r>
              <a:rPr sz="1846" spc="-5" dirty="0">
                <a:latin typeface="Times New Roman"/>
                <a:cs typeface="Times New Roman"/>
              </a:rPr>
              <a:t>armature </a:t>
            </a:r>
            <a:r>
              <a:rPr sz="1846" dirty="0">
                <a:latin typeface="Times New Roman"/>
                <a:cs typeface="Times New Roman"/>
              </a:rPr>
              <a:t>current, </a:t>
            </a:r>
            <a:r>
              <a:rPr sz="1846" spc="5" dirty="0">
                <a:latin typeface="Times New Roman"/>
                <a:cs typeface="Times New Roman"/>
              </a:rPr>
              <a:t>b) </a:t>
            </a:r>
            <a:r>
              <a:rPr sz="1846" spc="-5" dirty="0">
                <a:latin typeface="Times New Roman"/>
                <a:cs typeface="Times New Roman"/>
              </a:rPr>
              <a:t>the </a:t>
            </a:r>
            <a:r>
              <a:rPr sz="1846" dirty="0">
                <a:latin typeface="Times New Roman"/>
                <a:cs typeface="Times New Roman"/>
              </a:rPr>
              <a:t>induced </a:t>
            </a:r>
            <a:r>
              <a:rPr sz="1846" spc="-9" dirty="0">
                <a:latin typeface="Times New Roman"/>
                <a:cs typeface="Times New Roman"/>
              </a:rPr>
              <a:t>emf </a:t>
            </a:r>
            <a:r>
              <a:rPr sz="1846" dirty="0">
                <a:latin typeface="Times New Roman"/>
                <a:cs typeface="Times New Roman"/>
              </a:rPr>
              <a:t>and c) the flux per</a:t>
            </a:r>
            <a:r>
              <a:rPr sz="1846" spc="-148" dirty="0">
                <a:latin typeface="Times New Roman"/>
                <a:cs typeface="Times New Roman"/>
              </a:rPr>
              <a:t> </a:t>
            </a:r>
            <a:r>
              <a:rPr sz="1846" dirty="0">
                <a:latin typeface="Times New Roman"/>
                <a:cs typeface="Times New Roman"/>
              </a:rPr>
              <a:t>pole.</a:t>
            </a:r>
          </a:p>
        </p:txBody>
      </p:sp>
      <p:sp>
        <p:nvSpPr>
          <p:cNvPr id="77" name="object 77"/>
          <p:cNvSpPr/>
          <p:nvPr/>
        </p:nvSpPr>
        <p:spPr>
          <a:xfrm>
            <a:off x="5613801" y="5272839"/>
            <a:ext cx="763171" cy="0"/>
          </a:xfrm>
          <a:custGeom>
            <a:avLst/>
            <a:gdLst/>
            <a:ahLst/>
            <a:cxnLst/>
            <a:rect l="l" t="t" r="r" b="b"/>
            <a:pathLst>
              <a:path w="826770">
                <a:moveTo>
                  <a:pt x="0" y="0"/>
                </a:moveTo>
                <a:lnTo>
                  <a:pt x="826551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8" name="object 78"/>
          <p:cNvSpPr/>
          <p:nvPr/>
        </p:nvSpPr>
        <p:spPr>
          <a:xfrm>
            <a:off x="7334607" y="5272839"/>
            <a:ext cx="802445" cy="0"/>
          </a:xfrm>
          <a:custGeom>
            <a:avLst/>
            <a:gdLst/>
            <a:ahLst/>
            <a:cxnLst/>
            <a:rect l="l" t="t" r="r" b="b"/>
            <a:pathLst>
              <a:path w="869315">
                <a:moveTo>
                  <a:pt x="0" y="0"/>
                </a:moveTo>
                <a:lnTo>
                  <a:pt x="869140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79" name="object 79"/>
          <p:cNvSpPr txBox="1"/>
          <p:nvPr/>
        </p:nvSpPr>
        <p:spPr>
          <a:xfrm>
            <a:off x="7356937" y="4906948"/>
            <a:ext cx="736209" cy="284743"/>
          </a:xfrm>
          <a:prstGeom prst="rect">
            <a:avLst/>
          </a:prstGeom>
        </p:spPr>
        <p:txBody>
          <a:bodyPr vert="horz" wrap="square" lIns="0" tIns="14654" rIns="0" bIns="0" rtlCol="0">
            <a:spAutoFit/>
          </a:bodyPr>
          <a:lstStyle/>
          <a:p>
            <a:pPr marL="35170">
              <a:spcBef>
                <a:spcPts val="115"/>
              </a:spcBef>
            </a:pPr>
            <a:r>
              <a:rPr sz="1754" spc="78" dirty="0">
                <a:latin typeface="Times New Roman"/>
                <a:cs typeface="Times New Roman"/>
              </a:rPr>
              <a:t>2</a:t>
            </a:r>
            <a:r>
              <a:rPr sz="1754" spc="78" dirty="0">
                <a:latin typeface="Symbol"/>
                <a:cs typeface="Symbol"/>
              </a:rPr>
              <a:t></a:t>
            </a:r>
            <a:r>
              <a:rPr sz="1754" spc="78" dirty="0">
                <a:latin typeface="Times New Roman"/>
                <a:cs typeface="Times New Roman"/>
              </a:rPr>
              <a:t>a</a:t>
            </a:r>
            <a:r>
              <a:rPr sz="1754" spc="-9" dirty="0">
                <a:latin typeface="Times New Roman"/>
                <a:cs typeface="Times New Roman"/>
              </a:rPr>
              <a:t> </a:t>
            </a:r>
            <a:r>
              <a:rPr sz="1754" spc="37" dirty="0">
                <a:latin typeface="Times New Roman"/>
                <a:cs typeface="Times New Roman"/>
              </a:rPr>
              <a:t>E</a:t>
            </a:r>
            <a:r>
              <a:rPr sz="2215" spc="55" baseline="-17361" dirty="0">
                <a:latin typeface="Times New Roman"/>
                <a:cs typeface="Times New Roman"/>
              </a:rPr>
              <a:t>g</a:t>
            </a:r>
            <a:endParaRPr sz="2215" baseline="-17361" dirty="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620867" y="4949796"/>
            <a:ext cx="820029" cy="284743"/>
          </a:xfrm>
          <a:prstGeom prst="rect">
            <a:avLst/>
          </a:prstGeom>
        </p:spPr>
        <p:txBody>
          <a:bodyPr vert="horz" wrap="square" lIns="0" tIns="14654" rIns="0" bIns="0" rtlCol="0">
            <a:spAutoFit/>
          </a:bodyPr>
          <a:lstStyle/>
          <a:p>
            <a:pPr marL="11723">
              <a:spcBef>
                <a:spcPts val="115"/>
              </a:spcBef>
            </a:pPr>
            <a:r>
              <a:rPr sz="1754" spc="14" dirty="0">
                <a:latin typeface="Times New Roman"/>
                <a:cs typeface="Times New Roman"/>
              </a:rPr>
              <a:t>Z </a:t>
            </a:r>
            <a:r>
              <a:rPr sz="1754" spc="9" dirty="0">
                <a:latin typeface="Times New Roman"/>
                <a:cs typeface="Times New Roman"/>
              </a:rPr>
              <a:t>P</a:t>
            </a:r>
            <a:r>
              <a:rPr sz="1754" spc="-162" dirty="0">
                <a:latin typeface="Times New Roman"/>
                <a:cs typeface="Times New Roman"/>
              </a:rPr>
              <a:t> </a:t>
            </a:r>
            <a:r>
              <a:rPr sz="1754" spc="222" dirty="0">
                <a:latin typeface="Symbol"/>
                <a:cs typeface="Symbol"/>
              </a:rPr>
              <a:t></a:t>
            </a:r>
            <a:r>
              <a:rPr sz="1754" spc="-23" dirty="0">
                <a:latin typeface="Times New Roman"/>
                <a:cs typeface="Times New Roman"/>
              </a:rPr>
              <a:t> </a:t>
            </a:r>
            <a:endParaRPr sz="1754" dirty="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081536" y="5091839"/>
            <a:ext cx="512298" cy="284743"/>
          </a:xfrm>
          <a:prstGeom prst="rect">
            <a:avLst/>
          </a:prstGeom>
        </p:spPr>
        <p:txBody>
          <a:bodyPr vert="horz" wrap="square" lIns="0" tIns="14654" rIns="0" bIns="0" rtlCol="0">
            <a:spAutoFit/>
          </a:bodyPr>
          <a:lstStyle/>
          <a:p>
            <a:pPr marL="35170">
              <a:spcBef>
                <a:spcPts val="115"/>
              </a:spcBef>
            </a:pPr>
            <a:r>
              <a:rPr sz="1754" spc="37" dirty="0">
                <a:latin typeface="Times New Roman"/>
                <a:cs typeface="Times New Roman"/>
              </a:rPr>
              <a:t>E</a:t>
            </a:r>
            <a:r>
              <a:rPr sz="2215" spc="55" baseline="-17361" dirty="0">
                <a:latin typeface="Times New Roman"/>
                <a:cs typeface="Times New Roman"/>
              </a:rPr>
              <a:t>g</a:t>
            </a:r>
            <a:r>
              <a:rPr sz="2215" spc="270" baseline="-17361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Symbol"/>
                <a:cs typeface="Symbol"/>
              </a:rPr>
              <a:t></a:t>
            </a:r>
            <a:endParaRPr sz="1754" dirty="0">
              <a:latin typeface="Symbol"/>
              <a:cs typeface="Symbo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579663" y="5091839"/>
            <a:ext cx="711005" cy="284743"/>
          </a:xfrm>
          <a:prstGeom prst="rect">
            <a:avLst/>
          </a:prstGeom>
        </p:spPr>
        <p:txBody>
          <a:bodyPr vert="horz" wrap="square" lIns="0" tIns="14654" rIns="0" bIns="0" rtlCol="0">
            <a:spAutoFit/>
          </a:bodyPr>
          <a:lstStyle/>
          <a:p>
            <a:pPr marL="11723">
              <a:spcBef>
                <a:spcPts val="115"/>
              </a:spcBef>
            </a:pPr>
            <a:r>
              <a:rPr sz="1754" spc="23" dirty="0">
                <a:latin typeface="Symbol"/>
                <a:cs typeface="Symbol"/>
              </a:rPr>
              <a:t></a:t>
            </a:r>
            <a:r>
              <a:rPr sz="1754" spc="23" dirty="0">
                <a:latin typeface="Times New Roman"/>
                <a:cs typeface="Times New Roman"/>
              </a:rPr>
              <a:t> </a:t>
            </a:r>
            <a:r>
              <a:rPr sz="1754" spc="14" dirty="0">
                <a:latin typeface="Symbol"/>
                <a:cs typeface="Symbol"/>
              </a:rPr>
              <a:t></a:t>
            </a:r>
            <a:r>
              <a:rPr sz="1754" spc="-120" dirty="0">
                <a:latin typeface="Times New Roman"/>
                <a:cs typeface="Times New Roman"/>
              </a:rPr>
              <a:t> </a:t>
            </a:r>
            <a:r>
              <a:rPr sz="1754" spc="9" dirty="0">
                <a:latin typeface="Symbol"/>
                <a:cs typeface="Symbol"/>
              </a:rPr>
              <a:t></a:t>
            </a:r>
            <a:endParaRPr sz="1754" dirty="0">
              <a:latin typeface="Symbol"/>
              <a:cs typeface="Symbo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819817" y="5267944"/>
            <a:ext cx="2195146" cy="284743"/>
          </a:xfrm>
          <a:prstGeom prst="rect">
            <a:avLst/>
          </a:prstGeom>
        </p:spPr>
        <p:txBody>
          <a:bodyPr vert="horz" wrap="square" lIns="0" tIns="14654" rIns="0" bIns="0" rtlCol="0">
            <a:spAutoFit/>
          </a:bodyPr>
          <a:lstStyle/>
          <a:p>
            <a:pPr marL="11723">
              <a:spcBef>
                <a:spcPts val="115"/>
              </a:spcBef>
              <a:tabLst>
                <a:tab pos="1664719" algn="l"/>
              </a:tabLst>
            </a:pPr>
            <a:r>
              <a:rPr sz="1754" spc="78" dirty="0">
                <a:latin typeface="Times New Roman"/>
                <a:cs typeface="Times New Roman"/>
              </a:rPr>
              <a:t>2</a:t>
            </a:r>
            <a:r>
              <a:rPr sz="1754" spc="78" dirty="0">
                <a:latin typeface="Symbol"/>
                <a:cs typeface="Symbol"/>
              </a:rPr>
              <a:t></a:t>
            </a:r>
            <a:r>
              <a:rPr sz="1754" spc="78" dirty="0">
                <a:latin typeface="Times New Roman"/>
                <a:cs typeface="Times New Roman"/>
              </a:rPr>
              <a:t>a	</a:t>
            </a:r>
            <a:r>
              <a:rPr sz="1754" spc="14" dirty="0">
                <a:latin typeface="Times New Roman"/>
                <a:cs typeface="Times New Roman"/>
              </a:rPr>
              <a:t>Z </a:t>
            </a:r>
            <a:r>
              <a:rPr sz="1754" spc="9" dirty="0">
                <a:latin typeface="Times New Roman"/>
                <a:cs typeface="Times New Roman"/>
              </a:rPr>
              <a:t>P</a:t>
            </a:r>
            <a:r>
              <a:rPr sz="1754" spc="-188" dirty="0">
                <a:latin typeface="Times New Roman"/>
                <a:cs typeface="Times New Roman"/>
              </a:rPr>
              <a:t> </a:t>
            </a:r>
            <a:r>
              <a:rPr sz="1754" spc="14" dirty="0">
                <a:latin typeface="Symbol"/>
                <a:cs typeface="Symbol"/>
              </a:rPr>
              <a:t></a:t>
            </a:r>
            <a:endParaRPr sz="1754" dirty="0">
              <a:latin typeface="Symbol"/>
              <a:cs typeface="Symbol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7547552" y="3101222"/>
            <a:ext cx="474198" cy="1441938"/>
          </a:xfrm>
          <a:custGeom>
            <a:avLst/>
            <a:gdLst/>
            <a:ahLst/>
            <a:cxnLst/>
            <a:rect l="l" t="t" r="r" b="b"/>
            <a:pathLst>
              <a:path w="513715" h="1562100">
                <a:moveTo>
                  <a:pt x="223519" y="1536700"/>
                </a:moveTo>
                <a:lnTo>
                  <a:pt x="189356" y="1536700"/>
                </a:lnTo>
                <a:lnTo>
                  <a:pt x="202564" y="1549400"/>
                </a:lnTo>
                <a:lnTo>
                  <a:pt x="216407" y="1562100"/>
                </a:lnTo>
                <a:lnTo>
                  <a:pt x="300227" y="1562100"/>
                </a:lnTo>
                <a:lnTo>
                  <a:pt x="313308" y="1549400"/>
                </a:lnTo>
                <a:lnTo>
                  <a:pt x="236219" y="1549400"/>
                </a:lnTo>
                <a:lnTo>
                  <a:pt x="223519" y="1536700"/>
                </a:lnTo>
                <a:close/>
              </a:path>
              <a:path w="513715" h="1562100">
                <a:moveTo>
                  <a:pt x="335533" y="25400"/>
                </a:moveTo>
                <a:lnTo>
                  <a:pt x="300481" y="25400"/>
                </a:lnTo>
                <a:lnTo>
                  <a:pt x="311403" y="38100"/>
                </a:lnTo>
                <a:lnTo>
                  <a:pt x="333501" y="63500"/>
                </a:lnTo>
                <a:lnTo>
                  <a:pt x="354837" y="88900"/>
                </a:lnTo>
                <a:lnTo>
                  <a:pt x="365251" y="101600"/>
                </a:lnTo>
                <a:lnTo>
                  <a:pt x="375284" y="114300"/>
                </a:lnTo>
                <a:lnTo>
                  <a:pt x="385190" y="139700"/>
                </a:lnTo>
                <a:lnTo>
                  <a:pt x="394715" y="165100"/>
                </a:lnTo>
                <a:lnTo>
                  <a:pt x="403986" y="177800"/>
                </a:lnTo>
                <a:lnTo>
                  <a:pt x="412750" y="203200"/>
                </a:lnTo>
                <a:lnTo>
                  <a:pt x="421385" y="228600"/>
                </a:lnTo>
                <a:lnTo>
                  <a:pt x="429513" y="254000"/>
                </a:lnTo>
                <a:lnTo>
                  <a:pt x="437133" y="292100"/>
                </a:lnTo>
                <a:lnTo>
                  <a:pt x="444372" y="317500"/>
                </a:lnTo>
                <a:lnTo>
                  <a:pt x="451230" y="342900"/>
                </a:lnTo>
                <a:lnTo>
                  <a:pt x="457580" y="381000"/>
                </a:lnTo>
                <a:lnTo>
                  <a:pt x="463550" y="406400"/>
                </a:lnTo>
                <a:lnTo>
                  <a:pt x="469010" y="444500"/>
                </a:lnTo>
                <a:lnTo>
                  <a:pt x="473963" y="482600"/>
                </a:lnTo>
                <a:lnTo>
                  <a:pt x="478408" y="508000"/>
                </a:lnTo>
                <a:lnTo>
                  <a:pt x="482218" y="546100"/>
                </a:lnTo>
                <a:lnTo>
                  <a:pt x="485520" y="584200"/>
                </a:lnTo>
                <a:lnTo>
                  <a:pt x="488441" y="622300"/>
                </a:lnTo>
                <a:lnTo>
                  <a:pt x="490600" y="660400"/>
                </a:lnTo>
                <a:lnTo>
                  <a:pt x="492251" y="698500"/>
                </a:lnTo>
                <a:lnTo>
                  <a:pt x="493140" y="736600"/>
                </a:lnTo>
                <a:lnTo>
                  <a:pt x="493521" y="774700"/>
                </a:lnTo>
                <a:lnTo>
                  <a:pt x="493267" y="812800"/>
                </a:lnTo>
                <a:lnTo>
                  <a:pt x="492505" y="850900"/>
                </a:lnTo>
                <a:lnTo>
                  <a:pt x="490981" y="889000"/>
                </a:lnTo>
                <a:lnTo>
                  <a:pt x="488822" y="939800"/>
                </a:lnTo>
                <a:lnTo>
                  <a:pt x="486155" y="965200"/>
                </a:lnTo>
                <a:lnTo>
                  <a:pt x="482853" y="1003300"/>
                </a:lnTo>
                <a:lnTo>
                  <a:pt x="479043" y="1041400"/>
                </a:lnTo>
                <a:lnTo>
                  <a:pt x="474599" y="1079500"/>
                </a:lnTo>
                <a:lnTo>
                  <a:pt x="469645" y="1117600"/>
                </a:lnTo>
                <a:lnTo>
                  <a:pt x="464311" y="1143000"/>
                </a:lnTo>
                <a:lnTo>
                  <a:pt x="458342" y="1181100"/>
                </a:lnTo>
                <a:lnTo>
                  <a:pt x="451992" y="1206500"/>
                </a:lnTo>
                <a:lnTo>
                  <a:pt x="445134" y="1244600"/>
                </a:lnTo>
                <a:lnTo>
                  <a:pt x="437895" y="1270000"/>
                </a:lnTo>
                <a:lnTo>
                  <a:pt x="422147" y="1320800"/>
                </a:lnTo>
                <a:lnTo>
                  <a:pt x="404875" y="1371600"/>
                </a:lnTo>
                <a:lnTo>
                  <a:pt x="386206" y="1422400"/>
                </a:lnTo>
                <a:lnTo>
                  <a:pt x="376300" y="1435100"/>
                </a:lnTo>
                <a:lnTo>
                  <a:pt x="366267" y="1460500"/>
                </a:lnTo>
                <a:lnTo>
                  <a:pt x="334517" y="1498600"/>
                </a:lnTo>
                <a:lnTo>
                  <a:pt x="301497" y="1536700"/>
                </a:lnTo>
                <a:lnTo>
                  <a:pt x="290321" y="1536700"/>
                </a:lnTo>
                <a:lnTo>
                  <a:pt x="279272" y="1549400"/>
                </a:lnTo>
                <a:lnTo>
                  <a:pt x="313308" y="1549400"/>
                </a:lnTo>
                <a:lnTo>
                  <a:pt x="325881" y="1536700"/>
                </a:lnTo>
                <a:lnTo>
                  <a:pt x="361568" y="1498600"/>
                </a:lnTo>
                <a:lnTo>
                  <a:pt x="394080" y="1447800"/>
                </a:lnTo>
                <a:lnTo>
                  <a:pt x="404240" y="1422400"/>
                </a:lnTo>
                <a:lnTo>
                  <a:pt x="414019" y="1409700"/>
                </a:lnTo>
                <a:lnTo>
                  <a:pt x="432434" y="1358900"/>
                </a:lnTo>
                <a:lnTo>
                  <a:pt x="449325" y="1308100"/>
                </a:lnTo>
                <a:lnTo>
                  <a:pt x="464565" y="1244600"/>
                </a:lnTo>
                <a:lnTo>
                  <a:pt x="471424" y="1219200"/>
                </a:lnTo>
                <a:lnTo>
                  <a:pt x="477774" y="1181100"/>
                </a:lnTo>
                <a:lnTo>
                  <a:pt x="483869" y="1155700"/>
                </a:lnTo>
                <a:lnTo>
                  <a:pt x="489330" y="1117600"/>
                </a:lnTo>
                <a:lnTo>
                  <a:pt x="494156" y="1079500"/>
                </a:lnTo>
                <a:lnTo>
                  <a:pt x="498728" y="1041400"/>
                </a:lnTo>
                <a:lnTo>
                  <a:pt x="502538" y="1016000"/>
                </a:lnTo>
                <a:lnTo>
                  <a:pt x="505840" y="977900"/>
                </a:lnTo>
                <a:lnTo>
                  <a:pt x="508507" y="939800"/>
                </a:lnTo>
                <a:lnTo>
                  <a:pt x="510793" y="901700"/>
                </a:lnTo>
                <a:lnTo>
                  <a:pt x="512317" y="850900"/>
                </a:lnTo>
                <a:lnTo>
                  <a:pt x="513079" y="812800"/>
                </a:lnTo>
                <a:lnTo>
                  <a:pt x="513333" y="774700"/>
                </a:lnTo>
                <a:lnTo>
                  <a:pt x="512952" y="736600"/>
                </a:lnTo>
                <a:lnTo>
                  <a:pt x="511936" y="698500"/>
                </a:lnTo>
                <a:lnTo>
                  <a:pt x="510412" y="660400"/>
                </a:lnTo>
                <a:lnTo>
                  <a:pt x="508126" y="622300"/>
                </a:lnTo>
                <a:lnTo>
                  <a:pt x="505332" y="584200"/>
                </a:lnTo>
                <a:lnTo>
                  <a:pt x="501903" y="546100"/>
                </a:lnTo>
                <a:lnTo>
                  <a:pt x="497966" y="508000"/>
                </a:lnTo>
                <a:lnTo>
                  <a:pt x="493521" y="469900"/>
                </a:lnTo>
                <a:lnTo>
                  <a:pt x="488568" y="444500"/>
                </a:lnTo>
                <a:lnTo>
                  <a:pt x="483107" y="406400"/>
                </a:lnTo>
                <a:lnTo>
                  <a:pt x="477011" y="368300"/>
                </a:lnTo>
                <a:lnTo>
                  <a:pt x="470661" y="342900"/>
                </a:lnTo>
                <a:lnTo>
                  <a:pt x="463550" y="317500"/>
                </a:lnTo>
                <a:lnTo>
                  <a:pt x="456183" y="279400"/>
                </a:lnTo>
                <a:lnTo>
                  <a:pt x="440181" y="228600"/>
                </a:lnTo>
                <a:lnTo>
                  <a:pt x="422275" y="177800"/>
                </a:lnTo>
                <a:lnTo>
                  <a:pt x="402970" y="127000"/>
                </a:lnTo>
                <a:lnTo>
                  <a:pt x="392683" y="114300"/>
                </a:lnTo>
                <a:lnTo>
                  <a:pt x="382015" y="88900"/>
                </a:lnTo>
                <a:lnTo>
                  <a:pt x="370966" y="76200"/>
                </a:lnTo>
                <a:lnTo>
                  <a:pt x="359536" y="63500"/>
                </a:lnTo>
                <a:lnTo>
                  <a:pt x="347725" y="38100"/>
                </a:lnTo>
                <a:lnTo>
                  <a:pt x="335533" y="25400"/>
                </a:lnTo>
                <a:close/>
              </a:path>
              <a:path w="513715" h="1562100">
                <a:moveTo>
                  <a:pt x="99686" y="1355849"/>
                </a:moveTo>
                <a:lnTo>
                  <a:pt x="82844" y="1361717"/>
                </a:lnTo>
                <a:lnTo>
                  <a:pt x="86105" y="1371600"/>
                </a:lnTo>
                <a:lnTo>
                  <a:pt x="96138" y="1397000"/>
                </a:lnTo>
                <a:lnTo>
                  <a:pt x="106425" y="1422400"/>
                </a:lnTo>
                <a:lnTo>
                  <a:pt x="117093" y="1447800"/>
                </a:lnTo>
                <a:lnTo>
                  <a:pt x="128269" y="1460500"/>
                </a:lnTo>
                <a:lnTo>
                  <a:pt x="139700" y="1485900"/>
                </a:lnTo>
                <a:lnTo>
                  <a:pt x="151510" y="1498600"/>
                </a:lnTo>
                <a:lnTo>
                  <a:pt x="163702" y="1511300"/>
                </a:lnTo>
                <a:lnTo>
                  <a:pt x="176275" y="1536700"/>
                </a:lnTo>
                <a:lnTo>
                  <a:pt x="212216" y="1536700"/>
                </a:lnTo>
                <a:lnTo>
                  <a:pt x="200913" y="1524000"/>
                </a:lnTo>
                <a:lnTo>
                  <a:pt x="189483" y="1511300"/>
                </a:lnTo>
                <a:lnTo>
                  <a:pt x="178307" y="1498600"/>
                </a:lnTo>
                <a:lnTo>
                  <a:pt x="145160" y="1460500"/>
                </a:lnTo>
                <a:lnTo>
                  <a:pt x="124332" y="1409700"/>
                </a:lnTo>
                <a:lnTo>
                  <a:pt x="114300" y="1397000"/>
                </a:lnTo>
                <a:lnTo>
                  <a:pt x="104647" y="1371600"/>
                </a:lnTo>
                <a:lnTo>
                  <a:pt x="99686" y="1355849"/>
                </a:lnTo>
                <a:close/>
              </a:path>
              <a:path w="513715" h="1562100">
                <a:moveTo>
                  <a:pt x="68452" y="1282700"/>
                </a:moveTo>
                <a:lnTo>
                  <a:pt x="54482" y="1371600"/>
                </a:lnTo>
                <a:lnTo>
                  <a:pt x="82844" y="1361717"/>
                </a:lnTo>
                <a:lnTo>
                  <a:pt x="77724" y="1346200"/>
                </a:lnTo>
                <a:lnTo>
                  <a:pt x="127380" y="1346200"/>
                </a:lnTo>
                <a:lnTo>
                  <a:pt x="68452" y="1282700"/>
                </a:lnTo>
                <a:close/>
              </a:path>
              <a:path w="513715" h="1562100">
                <a:moveTo>
                  <a:pt x="96646" y="1346200"/>
                </a:moveTo>
                <a:lnTo>
                  <a:pt x="77724" y="1346200"/>
                </a:lnTo>
                <a:lnTo>
                  <a:pt x="82844" y="1361717"/>
                </a:lnTo>
                <a:lnTo>
                  <a:pt x="99686" y="1355849"/>
                </a:lnTo>
                <a:lnTo>
                  <a:pt x="96646" y="1346200"/>
                </a:lnTo>
                <a:close/>
              </a:path>
              <a:path w="513715" h="1562100">
                <a:moveTo>
                  <a:pt x="127380" y="1346200"/>
                </a:moveTo>
                <a:lnTo>
                  <a:pt x="96646" y="1346200"/>
                </a:lnTo>
                <a:lnTo>
                  <a:pt x="99686" y="1355849"/>
                </a:lnTo>
                <a:lnTo>
                  <a:pt x="127380" y="1346200"/>
                </a:lnTo>
                <a:close/>
              </a:path>
              <a:path w="513715" h="1562100">
                <a:moveTo>
                  <a:pt x="296417" y="0"/>
                </a:moveTo>
                <a:lnTo>
                  <a:pt x="212978" y="0"/>
                </a:lnTo>
                <a:lnTo>
                  <a:pt x="199770" y="12700"/>
                </a:lnTo>
                <a:lnTo>
                  <a:pt x="163194" y="50800"/>
                </a:lnTo>
                <a:lnTo>
                  <a:pt x="129539" y="88900"/>
                </a:lnTo>
                <a:lnTo>
                  <a:pt x="108838" y="139700"/>
                </a:lnTo>
                <a:lnTo>
                  <a:pt x="99186" y="152400"/>
                </a:lnTo>
                <a:lnTo>
                  <a:pt x="80771" y="203200"/>
                </a:lnTo>
                <a:lnTo>
                  <a:pt x="63753" y="254000"/>
                </a:lnTo>
                <a:lnTo>
                  <a:pt x="56006" y="292100"/>
                </a:lnTo>
                <a:lnTo>
                  <a:pt x="48640" y="317500"/>
                </a:lnTo>
                <a:lnTo>
                  <a:pt x="41782" y="342900"/>
                </a:lnTo>
                <a:lnTo>
                  <a:pt x="35305" y="381000"/>
                </a:lnTo>
                <a:lnTo>
                  <a:pt x="29336" y="406400"/>
                </a:lnTo>
                <a:lnTo>
                  <a:pt x="23875" y="444500"/>
                </a:lnTo>
                <a:lnTo>
                  <a:pt x="18922" y="482600"/>
                </a:lnTo>
                <a:lnTo>
                  <a:pt x="14477" y="520700"/>
                </a:lnTo>
                <a:lnTo>
                  <a:pt x="10667" y="546100"/>
                </a:lnTo>
                <a:lnTo>
                  <a:pt x="7238" y="584200"/>
                </a:lnTo>
                <a:lnTo>
                  <a:pt x="4571" y="622300"/>
                </a:lnTo>
                <a:lnTo>
                  <a:pt x="2412" y="660400"/>
                </a:lnTo>
                <a:lnTo>
                  <a:pt x="888" y="711200"/>
                </a:lnTo>
                <a:lnTo>
                  <a:pt x="0" y="749300"/>
                </a:lnTo>
                <a:lnTo>
                  <a:pt x="19811" y="749300"/>
                </a:lnTo>
                <a:lnTo>
                  <a:pt x="20700" y="711200"/>
                </a:lnTo>
                <a:lnTo>
                  <a:pt x="22225" y="673100"/>
                </a:lnTo>
                <a:lnTo>
                  <a:pt x="24383" y="635000"/>
                </a:lnTo>
                <a:lnTo>
                  <a:pt x="27050" y="596900"/>
                </a:lnTo>
                <a:lnTo>
                  <a:pt x="30352" y="558800"/>
                </a:lnTo>
                <a:lnTo>
                  <a:pt x="34162" y="520700"/>
                </a:lnTo>
                <a:lnTo>
                  <a:pt x="38607" y="482600"/>
                </a:lnTo>
                <a:lnTo>
                  <a:pt x="43433" y="444500"/>
                </a:lnTo>
                <a:lnTo>
                  <a:pt x="48894" y="419100"/>
                </a:lnTo>
                <a:lnTo>
                  <a:pt x="54863" y="381000"/>
                </a:lnTo>
                <a:lnTo>
                  <a:pt x="61213" y="355600"/>
                </a:lnTo>
                <a:lnTo>
                  <a:pt x="67944" y="317500"/>
                </a:lnTo>
                <a:lnTo>
                  <a:pt x="75310" y="292100"/>
                </a:lnTo>
                <a:lnTo>
                  <a:pt x="91058" y="241300"/>
                </a:lnTo>
                <a:lnTo>
                  <a:pt x="108330" y="190500"/>
                </a:lnTo>
                <a:lnTo>
                  <a:pt x="127000" y="139700"/>
                </a:lnTo>
                <a:lnTo>
                  <a:pt x="136778" y="127000"/>
                </a:lnTo>
                <a:lnTo>
                  <a:pt x="146938" y="101600"/>
                </a:lnTo>
                <a:lnTo>
                  <a:pt x="189483" y="50800"/>
                </a:lnTo>
                <a:lnTo>
                  <a:pt x="211708" y="25400"/>
                </a:lnTo>
                <a:lnTo>
                  <a:pt x="222757" y="25400"/>
                </a:lnTo>
                <a:lnTo>
                  <a:pt x="233806" y="12700"/>
                </a:lnTo>
                <a:lnTo>
                  <a:pt x="309879" y="12700"/>
                </a:lnTo>
                <a:lnTo>
                  <a:pt x="296417" y="0"/>
                </a:lnTo>
                <a:close/>
              </a:path>
              <a:path w="513715" h="1562100">
                <a:moveTo>
                  <a:pt x="309879" y="12700"/>
                </a:moveTo>
                <a:lnTo>
                  <a:pt x="276859" y="12700"/>
                </a:lnTo>
                <a:lnTo>
                  <a:pt x="289432" y="25400"/>
                </a:lnTo>
                <a:lnTo>
                  <a:pt x="322960" y="25400"/>
                </a:lnTo>
                <a:lnTo>
                  <a:pt x="309879" y="127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62" dirty="0"/>
          </a:p>
        </p:txBody>
      </p:sp>
      <p:sp>
        <p:nvSpPr>
          <p:cNvPr id="85" name="object 85"/>
          <p:cNvSpPr txBox="1"/>
          <p:nvPr/>
        </p:nvSpPr>
        <p:spPr>
          <a:xfrm>
            <a:off x="7675638" y="3525597"/>
            <a:ext cx="192360" cy="506437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1723">
              <a:lnSpc>
                <a:spcPts val="1523"/>
              </a:lnSpc>
            </a:pPr>
            <a:r>
              <a:rPr sz="1108" b="1" spc="-5" dirty="0">
                <a:solidFill>
                  <a:srgbClr val="FF0000"/>
                </a:solidFill>
                <a:latin typeface="Arial"/>
                <a:cs typeface="Arial"/>
              </a:rPr>
              <a:t>Loop </a:t>
            </a:r>
            <a:r>
              <a:rPr sz="1292" b="1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292" dirty="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8870382" y="6286469"/>
            <a:ext cx="201637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47">
              <a:lnSpc>
                <a:spcPts val="1509"/>
              </a:lnSpc>
            </a:pPr>
            <a:r>
              <a:rPr sz="1292" dirty="0">
                <a:latin typeface="Times New Roman"/>
                <a:cs typeface="Times New Roman"/>
              </a:rPr>
              <a:t>49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1617</Words>
  <Application>Microsoft Office PowerPoint</Application>
  <PresentationFormat>On-screen Show (4:3)</PresentationFormat>
  <Paragraphs>214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Lecture # 5 COMPOUND DC GENERATOR</vt:lpstr>
      <vt:lpstr>COMPOUND DC GENERATOR</vt:lpstr>
      <vt:lpstr>COMPOUND DC GENERATOR</vt:lpstr>
      <vt:lpstr>COMPOUND DC GENERATOR</vt:lpstr>
      <vt:lpstr>COMPOUND DC GENERATOR</vt:lpstr>
      <vt:lpstr>COMPOUND DC GENERATOR</vt:lpstr>
      <vt:lpstr>COMPOUND DC GENERATOR</vt:lpstr>
      <vt:lpstr>COMPOUND DC GENERATOR</vt:lpstr>
      <vt:lpstr>SOLVED PROBLEMS</vt:lpstr>
      <vt:lpstr>SOLVED PROBLEMS</vt:lpstr>
      <vt:lpstr>Extra Problems</vt:lpstr>
      <vt:lpstr>Extra Problems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# 5</dc:title>
  <dc:creator>DELL</dc:creator>
  <cp:lastModifiedBy>mohamed reda mahmoud mohamed</cp:lastModifiedBy>
  <cp:revision>2</cp:revision>
  <dcterms:created xsi:type="dcterms:W3CDTF">2006-08-16T00:00:00Z</dcterms:created>
  <dcterms:modified xsi:type="dcterms:W3CDTF">2020-12-07T19:15:42Z</dcterms:modified>
</cp:coreProperties>
</file>