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8" r:id="rId4"/>
    <p:sldId id="258" r:id="rId5"/>
    <p:sldId id="259" r:id="rId6"/>
    <p:sldId id="260" r:id="rId7"/>
    <p:sldId id="261" r:id="rId8"/>
    <p:sldId id="262" r:id="rId9"/>
    <p:sldId id="287" r:id="rId10"/>
    <p:sldId id="263" r:id="rId11"/>
    <p:sldId id="264" r:id="rId12"/>
    <p:sldId id="289" r:id="rId13"/>
    <p:sldId id="265" r:id="rId14"/>
    <p:sldId id="266" r:id="rId15"/>
    <p:sldId id="267" r:id="rId16"/>
    <p:sldId id="268" r:id="rId17"/>
    <p:sldId id="269" r:id="rId18"/>
    <p:sldId id="290" r:id="rId19"/>
    <p:sldId id="270" r:id="rId20"/>
    <p:sldId id="291" r:id="rId21"/>
    <p:sldId id="271" r:id="rId22"/>
    <p:sldId id="272" r:id="rId23"/>
    <p:sldId id="273" r:id="rId24"/>
    <p:sldId id="292" r:id="rId25"/>
    <p:sldId id="274" r:id="rId26"/>
    <p:sldId id="293" r:id="rId27"/>
    <p:sldId id="275" r:id="rId28"/>
    <p:sldId id="276" r:id="rId29"/>
    <p:sldId id="294" r:id="rId30"/>
    <p:sldId id="277" r:id="rId31"/>
    <p:sldId id="278" r:id="rId32"/>
    <p:sldId id="280" r:id="rId33"/>
    <p:sldId id="296" r:id="rId34"/>
    <p:sldId id="295" r:id="rId35"/>
    <p:sldId id="297" r:id="rId36"/>
    <p:sldId id="298" r:id="rId37"/>
    <p:sldId id="281" r:id="rId38"/>
    <p:sldId id="282" r:id="rId39"/>
    <p:sldId id="283" r:id="rId40"/>
    <p:sldId id="284" r:id="rId41"/>
    <p:sldId id="285" r:id="rId42"/>
    <p:sldId id="299" r:id="rId43"/>
    <p:sldId id="300" r:id="rId44"/>
    <p:sldId id="301" r:id="rId45"/>
    <p:sldId id="302" r:id="rId46"/>
    <p:sldId id="309" r:id="rId47"/>
    <p:sldId id="317" r:id="rId48"/>
    <p:sldId id="311" r:id="rId49"/>
    <p:sldId id="303" r:id="rId50"/>
    <p:sldId id="304" r:id="rId51"/>
    <p:sldId id="305" r:id="rId52"/>
    <p:sldId id="312" r:id="rId53"/>
    <p:sldId id="313" r:id="rId54"/>
    <p:sldId id="314" r:id="rId55"/>
    <p:sldId id="315" r:id="rId56"/>
    <p:sldId id="316" r:id="rId57"/>
    <p:sldId id="318" r:id="rId58"/>
    <p:sldId id="319" r:id="rId59"/>
    <p:sldId id="320" r:id="rId60"/>
    <p:sldId id="321" r:id="rId61"/>
    <p:sldId id="322" r:id="rId62"/>
    <p:sldId id="323" r:id="rId63"/>
    <p:sldId id="324" r:id="rId64"/>
    <p:sldId id="332" r:id="rId65"/>
    <p:sldId id="333" r:id="rId66"/>
    <p:sldId id="334" r:id="rId67"/>
    <p:sldId id="335" r:id="rId68"/>
    <p:sldId id="337" r:id="rId69"/>
    <p:sldId id="338" r:id="rId70"/>
    <p:sldId id="339" r:id="rId71"/>
    <p:sldId id="340" r:id="rId72"/>
    <p:sldId id="326" r:id="rId73"/>
    <p:sldId id="327" r:id="rId74"/>
    <p:sldId id="328" r:id="rId75"/>
    <p:sldId id="330" r:id="rId76"/>
    <p:sldId id="331"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506"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1002">
            <a:schemeClr val="dk2"/>
          </a:fillRef>
          <a:effectRef idx="1">
            <a:schemeClr val="accent3"/>
          </a:effectRef>
          <a:fontRef idx="minor">
            <a:schemeClr val="dk1"/>
          </a:fontRef>
        </p:style>
        <p:txBody>
          <a:bodyPr>
            <a:normAutofit/>
          </a:bodyPr>
          <a:lstStyle/>
          <a:p>
            <a:pPr rtl="1"/>
            <a:r>
              <a:rPr lang="ar-EG" sz="4000" b="1" dirty="0" smtClean="0">
                <a:solidFill>
                  <a:srgbClr val="FF0000"/>
                </a:solidFill>
                <a:latin typeface="Andalus" pitchFamily="18" charset="-78"/>
                <a:cs typeface="Andalus" pitchFamily="18" charset="-78"/>
              </a:rPr>
              <a:t>عمليات الخدمة بعد الزراعة</a:t>
            </a:r>
            <a:endParaRPr lang="ar-EG" sz="4000" b="1" dirty="0">
              <a:solidFill>
                <a:srgbClr val="FF0000"/>
              </a:solidFill>
              <a:latin typeface="Andalus" pitchFamily="18" charset="-78"/>
              <a:cs typeface="Andalus" pitchFamily="18" charset="-78"/>
            </a:endParaRPr>
          </a:p>
        </p:txBody>
      </p:sp>
      <p:sp>
        <p:nvSpPr>
          <p:cNvPr id="3" name="Content Placeholder 2"/>
          <p:cNvSpPr>
            <a:spLocks noGrp="1"/>
          </p:cNvSpPr>
          <p:nvPr>
            <p:ph idx="1"/>
          </p:nvPr>
        </p:nvSpPr>
        <p:spPr>
          <a:xfrm>
            <a:off x="457200" y="1981200"/>
            <a:ext cx="8229600" cy="4144963"/>
          </a:xfrm>
        </p:spPr>
        <p:txBody>
          <a:bodyPr>
            <a:normAutofit/>
          </a:bodyPr>
          <a:lstStyle/>
          <a:p>
            <a:pPr marL="0" indent="0" algn="r" rtl="1">
              <a:buNone/>
            </a:pPr>
            <a:r>
              <a:rPr lang="ar-EG" sz="2800" dirty="0" smtClean="0">
                <a:latin typeface="Andalus" pitchFamily="18" charset="-78"/>
                <a:cs typeface="Andalus" pitchFamily="18" charset="-78"/>
              </a:rPr>
              <a:t>عمليات الخدمة المحصول بعد الزراعة هى كل العمليات التى تجرى على التوالى بعد الزراعة على النباتات النامية حتى يحين الحصاد و اجراء هذه العمليات بالدقة و الكفاية الواجبة يعطى نباتات من حيث العدد و القوة فى النمو قادرة على اعطاء محصول عالى الكمية و الجودة. </a:t>
            </a:r>
          </a:p>
          <a:p>
            <a:pPr marL="0" indent="0" algn="r" rtl="1">
              <a:buNone/>
            </a:pPr>
            <a:r>
              <a:rPr lang="ar-EG" sz="2800" dirty="0" smtClean="0">
                <a:latin typeface="Andalus" pitchFamily="18" charset="-78"/>
                <a:cs typeface="Andalus" pitchFamily="18" charset="-78"/>
              </a:rPr>
              <a:t> </a:t>
            </a:r>
            <a:endParaRPr lang="ar-EG" sz="2800" dirty="0">
              <a:latin typeface="Andalus" pitchFamily="18" charset="-78"/>
              <a:cs typeface="Andalus" pitchFamily="18" charset="-78"/>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810000"/>
            <a:ext cx="7848600" cy="2819400"/>
          </a:xfrm>
          <a:prstGeom prst="ellipse">
            <a:avLst/>
          </a:prstGeom>
          <a:ln w="9525">
            <a:solidFill>
              <a:schemeClr val="tx1"/>
            </a:solidFill>
            <a:miter lim="800000"/>
            <a:headEnd/>
            <a:tailEnd/>
          </a:ln>
          <a:effectLst>
            <a:softEdge rad="112500"/>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90015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pPr algn="r" rtl="1">
              <a:buFont typeface="Wingdings" pitchFamily="2" charset="2"/>
              <a:buChar char="v"/>
            </a:pPr>
            <a:r>
              <a:rPr lang="ar-EG" sz="2800" b="1" dirty="0">
                <a:solidFill>
                  <a:srgbClr val="FF0000"/>
                </a:solidFill>
                <a:latin typeface="Andalus" pitchFamily="18" charset="-78"/>
                <a:cs typeface="Andalus" pitchFamily="18" charset="-78"/>
              </a:rPr>
              <a:t>حتى تتم عملية الخف على الوجه الاكمل يراعى الاتى:</a:t>
            </a:r>
          </a:p>
          <a:p>
            <a:pPr marL="0" indent="0" algn="r" rtl="1">
              <a:buNone/>
            </a:pPr>
            <a:r>
              <a:rPr lang="ar-EG" sz="2800" dirty="0" smtClean="0">
                <a:latin typeface="Andalus" pitchFamily="18" charset="-78"/>
                <a:cs typeface="Andalus" pitchFamily="18" charset="-78"/>
              </a:rPr>
              <a:t>1- ان يجرى الخف مبكرا و على مرة واحدة.                                                       2- تترك فى الجورة اقوى بادرة أو بادرتين.                                          3- يجب التخلص من البادرات الضعيفة و المصابة بازالتها اثناء عملية الخف.                                                4- تقليع البادرات المراد ازالتها بمجموعها الجذرى.                                          5- ان يجرى الخف بعد العزيق حتى لا تتلف النباتات المتروكة من غير قصد بالالات العزيق عند اجرائها.</a:t>
            </a:r>
            <a:endParaRPr lang="ar-EG" sz="2800" dirty="0">
              <a:latin typeface="Andalus" pitchFamily="18" charset="-78"/>
              <a:cs typeface="Andalus" pitchFamily="18" charset="-78"/>
            </a:endParaRPr>
          </a:p>
        </p:txBody>
      </p:sp>
    </p:spTree>
    <p:extLst>
      <p:ext uri="{BB962C8B-B14F-4D97-AF65-F5344CB8AC3E}">
        <p14:creationId xmlns:p14="http://schemas.microsoft.com/office/powerpoint/2010/main" val="31517451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pPr rtl="1"/>
            <a:r>
              <a:rPr lang="ar-EG" sz="3600" b="1" dirty="0" smtClean="0">
                <a:solidFill>
                  <a:srgbClr val="FF0000"/>
                </a:solidFill>
                <a:latin typeface="Andalus" pitchFamily="18" charset="-78"/>
                <a:cs typeface="Andalus" pitchFamily="18" charset="-78"/>
              </a:rPr>
              <a:t>العزيق</a:t>
            </a:r>
            <a:endParaRPr lang="ar-EG" sz="3600" b="1" dirty="0">
              <a:solidFill>
                <a:srgbClr val="FF0000"/>
              </a:solidFill>
              <a:latin typeface="Andalus" pitchFamily="18" charset="-78"/>
              <a:cs typeface="Andalus" pitchFamily="18" charset="-78"/>
            </a:endParaRPr>
          </a:p>
        </p:txBody>
      </p:sp>
      <p:sp>
        <p:nvSpPr>
          <p:cNvPr id="3" name="Content Placeholder 2"/>
          <p:cNvSpPr>
            <a:spLocks noGrp="1"/>
          </p:cNvSpPr>
          <p:nvPr>
            <p:ph idx="1"/>
          </p:nvPr>
        </p:nvSpPr>
        <p:spPr/>
        <p:txBody>
          <a:bodyPr/>
          <a:lstStyle/>
          <a:p>
            <a:pPr algn="r" rtl="1">
              <a:buFont typeface="Wingdings" pitchFamily="2" charset="2"/>
              <a:buChar char="v"/>
            </a:pPr>
            <a:r>
              <a:rPr lang="ar-EG" sz="2800" dirty="0" smtClean="0">
                <a:latin typeface="Andalus" pitchFamily="18" charset="-78"/>
                <a:cs typeface="Andalus" pitchFamily="18" charset="-78"/>
              </a:rPr>
              <a:t>هى عملية اثارة الطبقة                                                                  السطحية الجافه من الارض                                                                               و تفكيكها سواء كانت الارض                                                                                                  منزرعة أو غير منزراعة        </a:t>
            </a:r>
          </a:p>
          <a:p>
            <a:pPr marL="0" indent="0" algn="r" rtl="1">
              <a:buNone/>
            </a:pPr>
            <a:endParaRPr lang="ar-EG" dirty="0" smtClean="0"/>
          </a:p>
          <a:p>
            <a:pPr marL="0" indent="0" algn="r" rtl="1">
              <a:buNone/>
            </a:pPr>
            <a:r>
              <a:rPr lang="ar-EG" dirty="0" smtClean="0"/>
              <a:t> </a:t>
            </a:r>
            <a:endParaRPr lang="ar-EG"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752600"/>
            <a:ext cx="4114800" cy="3505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55907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839200" cy="6629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94619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algn="r" rtl="1">
              <a:buFont typeface="Wingdings" pitchFamily="2" charset="2"/>
              <a:buChar char="v"/>
            </a:pPr>
            <a:r>
              <a:rPr lang="ar-EG" sz="2800" b="1" dirty="0">
                <a:solidFill>
                  <a:srgbClr val="FF0000"/>
                </a:solidFill>
                <a:latin typeface="Andalus" pitchFamily="18" charset="-78"/>
                <a:cs typeface="Andalus" pitchFamily="18" charset="-78"/>
              </a:rPr>
              <a:t>فوائد و اغراض العزيق:</a:t>
            </a:r>
          </a:p>
          <a:p>
            <a:pPr marL="0" indent="0" algn="r" rtl="1">
              <a:buNone/>
            </a:pPr>
            <a:r>
              <a:rPr lang="ar-EG" sz="2800" dirty="0" smtClean="0">
                <a:latin typeface="Andalus" pitchFamily="18" charset="-78"/>
                <a:cs typeface="Andalus" pitchFamily="18" charset="-78"/>
              </a:rPr>
              <a:t>1- تفكيك الطبقة السطحية من التربة الجافة مما يؤدى الى تهوية التربة و تحسين خواصها.                                                                       2- ازالة الحشائش حتى لا تنافس المحصول النامى.                                         3- سد الشقوق حول النباتات مما يؤدى الى حفظ الرطوبة بالتربة .                                                           4- اضافة جزء من التربة حول قواعد النباتات التى تزرع على خطوط ممن يؤدى الى تثبيت النباتات و تقوية المجموع الجذرى.                                                    5- تسليك بطن الخطوط و القنى قبل الرى و تقوية ريشة القن و البتون و لا يجرى العزيق فى المحاصيل المنزرعة بدارا لتعذر اجرائها. </a:t>
            </a:r>
            <a:endParaRPr lang="ar-EG" sz="2800" dirty="0">
              <a:latin typeface="Andalus" pitchFamily="18" charset="-78"/>
              <a:cs typeface="Andalus" pitchFamily="18" charset="-78"/>
            </a:endParaRPr>
          </a:p>
        </p:txBody>
      </p:sp>
    </p:spTree>
    <p:extLst>
      <p:ext uri="{BB962C8B-B14F-4D97-AF65-F5344CB8AC3E}">
        <p14:creationId xmlns:p14="http://schemas.microsoft.com/office/powerpoint/2010/main" val="14178654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lstStyle/>
          <a:p>
            <a:pPr algn="r" rtl="1">
              <a:buFont typeface="Wingdings" pitchFamily="2" charset="2"/>
              <a:buChar char="v"/>
            </a:pPr>
            <a:r>
              <a:rPr lang="ar-EG" sz="2800" b="1" dirty="0">
                <a:solidFill>
                  <a:srgbClr val="FF0000"/>
                </a:solidFill>
                <a:latin typeface="Andalus" pitchFamily="18" charset="-78"/>
                <a:cs typeface="Andalus" pitchFamily="18" charset="-78"/>
              </a:rPr>
              <a:t>عدد مرات </a:t>
            </a:r>
            <a:r>
              <a:rPr lang="ar-EG" sz="2800" b="1" dirty="0" smtClean="0">
                <a:solidFill>
                  <a:srgbClr val="FF0000"/>
                </a:solidFill>
                <a:latin typeface="Andalus" pitchFamily="18" charset="-78"/>
                <a:cs typeface="Andalus" pitchFamily="18" charset="-78"/>
              </a:rPr>
              <a:t>العزيق:</a:t>
            </a:r>
            <a:endParaRPr lang="ar-EG" sz="2800" b="1" dirty="0">
              <a:solidFill>
                <a:srgbClr val="FF0000"/>
              </a:solidFill>
              <a:latin typeface="Andalus" pitchFamily="18" charset="-78"/>
              <a:cs typeface="Andalus" pitchFamily="18" charset="-78"/>
            </a:endParaRPr>
          </a:p>
          <a:p>
            <a:pPr marL="0" indent="0" algn="r" rtl="1">
              <a:buNone/>
            </a:pPr>
            <a:r>
              <a:rPr lang="ar-EG" sz="2800" b="1" dirty="0" smtClean="0">
                <a:latin typeface="Andalus" pitchFamily="18" charset="-78"/>
                <a:cs typeface="Andalus" pitchFamily="18" charset="-78"/>
              </a:rPr>
              <a:t>تختلف عدد مرات العزيق للاسباب التالية:</a:t>
            </a:r>
          </a:p>
          <a:p>
            <a:pPr marL="0" indent="0" algn="r" rtl="1">
              <a:buNone/>
            </a:pPr>
            <a:r>
              <a:rPr lang="ar-EG" sz="2800" dirty="0" smtClean="0">
                <a:latin typeface="Andalus" pitchFamily="18" charset="-78"/>
                <a:cs typeface="Andalus" pitchFamily="18" charset="-78"/>
              </a:rPr>
              <a:t>1- نوع المحصول المنزرع و سرعة نموه.                                               2- نوع الارض و طبيعتها.                                                                3- مدة مكث المحصول بالارض.                                                                4- درجة انتشار الحشائش و سرعة نموه. </a:t>
            </a:r>
          </a:p>
          <a:p>
            <a:pPr marL="0" indent="0" algn="r" rtl="1">
              <a:buNone/>
            </a:pPr>
            <a:r>
              <a:rPr lang="ar-EG" sz="2800" b="1" dirty="0" smtClean="0">
                <a:latin typeface="Andalus" pitchFamily="18" charset="-78"/>
                <a:cs typeface="Andalus" pitchFamily="18" charset="-78"/>
              </a:rPr>
              <a:t>فنجد ان القطن يحتاج من 3-4 عزقات تسمى الاولى </a:t>
            </a:r>
            <a:r>
              <a:rPr lang="ar-EG" sz="2800" b="1" dirty="0" smtClean="0">
                <a:solidFill>
                  <a:srgbClr val="FF0000"/>
                </a:solidFill>
                <a:latin typeface="Andalus" pitchFamily="18" charset="-78"/>
                <a:cs typeface="Andalus" pitchFamily="18" charset="-78"/>
              </a:rPr>
              <a:t>خربشة</a:t>
            </a:r>
            <a:r>
              <a:rPr lang="ar-EG" sz="2800" b="1" dirty="0" smtClean="0">
                <a:latin typeface="Andalus" pitchFamily="18" charset="-78"/>
                <a:cs typeface="Andalus" pitchFamily="18" charset="-78"/>
              </a:rPr>
              <a:t> و الثانية </a:t>
            </a:r>
            <a:r>
              <a:rPr lang="ar-EG" sz="2800" b="1" dirty="0" smtClean="0">
                <a:solidFill>
                  <a:srgbClr val="FF0000"/>
                </a:solidFill>
                <a:latin typeface="Andalus" pitchFamily="18" charset="-78"/>
                <a:cs typeface="Andalus" pitchFamily="18" charset="-78"/>
              </a:rPr>
              <a:t>تفويس</a:t>
            </a:r>
            <a:r>
              <a:rPr lang="ar-EG" sz="2800" b="1" dirty="0" smtClean="0">
                <a:latin typeface="Andalus" pitchFamily="18" charset="-78"/>
                <a:cs typeface="Andalus" pitchFamily="18" charset="-78"/>
              </a:rPr>
              <a:t> و الثالثة </a:t>
            </a:r>
            <a:r>
              <a:rPr lang="ar-EG" sz="2800" b="1" dirty="0" smtClean="0">
                <a:solidFill>
                  <a:srgbClr val="FF0000"/>
                </a:solidFill>
                <a:latin typeface="Andalus" pitchFamily="18" charset="-78"/>
                <a:cs typeface="Andalus" pitchFamily="18" charset="-78"/>
              </a:rPr>
              <a:t>خرط </a:t>
            </a:r>
            <a:r>
              <a:rPr lang="ar-EG" sz="2800" b="1" dirty="0" smtClean="0">
                <a:latin typeface="Andalus" pitchFamily="18" charset="-78"/>
                <a:cs typeface="Andalus" pitchFamily="18" charset="-78"/>
              </a:rPr>
              <a:t>. </a:t>
            </a:r>
            <a:endParaRPr lang="ar-EG" sz="2800" b="1" dirty="0">
              <a:latin typeface="Andalus" pitchFamily="18" charset="-78"/>
              <a:cs typeface="Andalus" pitchFamily="18" charset="-78"/>
            </a:endParaRPr>
          </a:p>
        </p:txBody>
      </p:sp>
    </p:spTree>
    <p:extLst>
      <p:ext uri="{BB962C8B-B14F-4D97-AF65-F5344CB8AC3E}">
        <p14:creationId xmlns:p14="http://schemas.microsoft.com/office/powerpoint/2010/main" val="20211616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lstStyle/>
          <a:p>
            <a:pPr algn="r" rtl="1">
              <a:buFont typeface="Wingdings" pitchFamily="2" charset="2"/>
              <a:buChar char="v"/>
            </a:pPr>
            <a:r>
              <a:rPr lang="ar-EG" sz="2800" b="1" dirty="0">
                <a:solidFill>
                  <a:srgbClr val="FF0000"/>
                </a:solidFill>
                <a:latin typeface="Andalus" pitchFamily="18" charset="-78"/>
                <a:cs typeface="Andalus" pitchFamily="18" charset="-78"/>
              </a:rPr>
              <a:t>الاحطياطات الواجب مراعتها عند العزيق:</a:t>
            </a:r>
          </a:p>
          <a:p>
            <a:pPr marL="0" indent="0" algn="r" rtl="1">
              <a:buNone/>
            </a:pPr>
            <a:r>
              <a:rPr lang="ar-EG" sz="2800" dirty="0" smtClean="0">
                <a:latin typeface="Andalus" pitchFamily="18" charset="-78"/>
                <a:cs typeface="Andalus" pitchFamily="18" charset="-78"/>
              </a:rPr>
              <a:t>1- ازالة الحشائش النامية بالارض أما الحشائش الموجودة بين النباتات تنتزع باليد.                                                                                  2- عزيق الارض و هى جافة الجفاف المناسب.                                           3- تفكيك الارض تفكيك كامل.                                                     4- فى العزقة الاخيرة يجب ان توضع النباتات فى وسط الخط.                              5- يراعى المحافظة على النباتات النامية حتى لا يحدث لها اضرار. </a:t>
            </a:r>
            <a:endParaRPr lang="ar-EG" sz="2800" dirty="0">
              <a:latin typeface="Andalus" pitchFamily="18" charset="-78"/>
              <a:cs typeface="Andalus" pitchFamily="18" charset="-78"/>
            </a:endParaRPr>
          </a:p>
        </p:txBody>
      </p:sp>
    </p:spTree>
    <p:extLst>
      <p:ext uri="{BB962C8B-B14F-4D97-AF65-F5344CB8AC3E}">
        <p14:creationId xmlns:p14="http://schemas.microsoft.com/office/powerpoint/2010/main" val="12361940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algn="r" rtl="1">
              <a:buFont typeface="Wingdings" pitchFamily="2" charset="2"/>
              <a:buChar char="v"/>
            </a:pPr>
            <a:r>
              <a:rPr lang="ar-EG" sz="2800" b="1" dirty="0" smtClean="0">
                <a:solidFill>
                  <a:srgbClr val="FF0000"/>
                </a:solidFill>
                <a:latin typeface="Andalus" pitchFamily="18" charset="-78"/>
                <a:cs typeface="Andalus" pitchFamily="18" charset="-78"/>
              </a:rPr>
              <a:t>الآلات </a:t>
            </a:r>
            <a:r>
              <a:rPr lang="ar-EG" sz="2800" b="1" dirty="0">
                <a:solidFill>
                  <a:srgbClr val="FF0000"/>
                </a:solidFill>
                <a:latin typeface="Andalus" pitchFamily="18" charset="-78"/>
                <a:cs typeface="Andalus" pitchFamily="18" charset="-78"/>
              </a:rPr>
              <a:t>المستخدمة فى العزيق:</a:t>
            </a:r>
          </a:p>
          <a:p>
            <a:pPr marL="0" indent="0" algn="r" rtl="1">
              <a:buNone/>
            </a:pPr>
            <a:r>
              <a:rPr lang="ar-EG" sz="2800" dirty="0" smtClean="0">
                <a:latin typeface="Andalus" pitchFamily="18" charset="-78"/>
                <a:cs typeface="Andalus" pitchFamily="18" charset="-78"/>
              </a:rPr>
              <a:t>1- الآت العزيق اليدوية: </a:t>
            </a:r>
          </a:p>
          <a:p>
            <a:pPr marL="0" indent="0" algn="r" rtl="1">
              <a:buNone/>
            </a:pPr>
            <a:r>
              <a:rPr lang="ar-EG" sz="2800" dirty="0" smtClean="0">
                <a:latin typeface="Andalus" pitchFamily="18" charset="-78"/>
                <a:cs typeface="Andalus" pitchFamily="18" charset="-78"/>
              </a:rPr>
              <a:t>   أ- المنقرة أو العواقة                                                                                          ب- الفأس</a:t>
            </a:r>
            <a:endParaRPr lang="ar-EG" sz="2800" dirty="0">
              <a:latin typeface="Andalus" pitchFamily="18" charset="-78"/>
              <a:cs typeface="Andalus" pitchFamily="18" charset="-78"/>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592" y="1600200"/>
            <a:ext cx="4495800" cy="4038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77656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marL="0" indent="0" algn="r" rtl="1">
              <a:buNone/>
            </a:pPr>
            <a:r>
              <a:rPr lang="ar-EG" sz="2800" dirty="0" smtClean="0">
                <a:latin typeface="Andalus" pitchFamily="18" charset="-78"/>
                <a:cs typeface="Andalus" pitchFamily="18" charset="-78"/>
              </a:rPr>
              <a:t>2- الات العزيق الميكانيكية ( العزاقات )</a:t>
            </a:r>
          </a:p>
          <a:p>
            <a:pPr marL="0" indent="0" algn="r" rtl="1">
              <a:buNone/>
            </a:pPr>
            <a:endParaRPr lang="ar-EG"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371600"/>
            <a:ext cx="7924800" cy="46482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67510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763000" cy="6477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10072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pPr rtl="1"/>
            <a:r>
              <a:rPr lang="ar-EG" sz="3600" b="1" dirty="0" smtClean="0">
                <a:solidFill>
                  <a:srgbClr val="FF0000"/>
                </a:solidFill>
                <a:latin typeface="Andalus" pitchFamily="18" charset="-78"/>
                <a:cs typeface="Andalus" pitchFamily="18" charset="-78"/>
              </a:rPr>
              <a:t>الرى</a:t>
            </a:r>
            <a:endParaRPr lang="ar-EG" sz="3600" b="1" dirty="0">
              <a:solidFill>
                <a:srgbClr val="FF0000"/>
              </a:solidFill>
              <a:latin typeface="Andalus" pitchFamily="18" charset="-78"/>
              <a:cs typeface="Andalus" pitchFamily="18" charset="-78"/>
            </a:endParaRPr>
          </a:p>
        </p:txBody>
      </p:sp>
      <p:sp>
        <p:nvSpPr>
          <p:cNvPr id="3" name="Content Placeholder 2"/>
          <p:cNvSpPr>
            <a:spLocks noGrp="1"/>
          </p:cNvSpPr>
          <p:nvPr>
            <p:ph idx="1"/>
          </p:nvPr>
        </p:nvSpPr>
        <p:spPr>
          <a:xfrm>
            <a:off x="457200" y="1905000"/>
            <a:ext cx="8229600" cy="4221163"/>
          </a:xfrm>
        </p:spPr>
        <p:txBody>
          <a:bodyPr>
            <a:normAutofit/>
          </a:bodyPr>
          <a:lstStyle/>
          <a:p>
            <a:pPr algn="r" rtl="1">
              <a:buFont typeface="Wingdings" pitchFamily="2" charset="2"/>
              <a:buChar char="v"/>
            </a:pPr>
            <a:r>
              <a:rPr lang="ar-EG" sz="2800" b="1" dirty="0" smtClean="0">
                <a:latin typeface="Andalus" pitchFamily="18" charset="-78"/>
                <a:cs typeface="Andalus" pitchFamily="18" charset="-78"/>
              </a:rPr>
              <a:t>يقصد بعملية الرى </a:t>
            </a:r>
            <a:r>
              <a:rPr lang="ar-EG" sz="2800" dirty="0" smtClean="0">
                <a:latin typeface="Andalus" pitchFamily="18" charset="-78"/>
                <a:cs typeface="Andalus" pitchFamily="18" charset="-78"/>
              </a:rPr>
              <a:t>امداد الارض و ما بها من تقاوى أو نباتات بالماء اللازم للانبات أو استمرار حياة النبات و تعويض الفاقد من مياه التربة حتى يمكن للنباتات ان تنمو بصورة طبيعية.</a:t>
            </a:r>
          </a:p>
          <a:p>
            <a:pPr algn="r" rtl="1">
              <a:buFont typeface="Wingdings" pitchFamily="2" charset="2"/>
              <a:buChar char="v"/>
            </a:pPr>
            <a:r>
              <a:rPr lang="ar-EG" sz="2800" dirty="0" smtClean="0">
                <a:latin typeface="Andalus" pitchFamily="18" charset="-78"/>
                <a:cs typeface="Andalus" pitchFamily="18" charset="-78"/>
              </a:rPr>
              <a:t>فى مصر تعتمد معظم الاراضى الزراعية على مصادر الرى التالية:                                                              1- نهر النيل و هو المصدر الرئيسى لمياه الرى.                                   2- الامطار.                                                                                         3- المياه الجوفية.</a:t>
            </a:r>
          </a:p>
        </p:txBody>
      </p:sp>
    </p:spTree>
    <p:extLst>
      <p:ext uri="{BB962C8B-B14F-4D97-AF65-F5344CB8AC3E}">
        <p14:creationId xmlns:p14="http://schemas.microsoft.com/office/powerpoint/2010/main" val="14888459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pPr rtl="1"/>
            <a:r>
              <a:rPr lang="ar-EG" sz="3600" b="1" dirty="0" smtClean="0">
                <a:latin typeface="Andalus" pitchFamily="18" charset="-78"/>
                <a:cs typeface="Andalus" pitchFamily="18" charset="-78"/>
              </a:rPr>
              <a:t>الترقيع</a:t>
            </a:r>
            <a:r>
              <a:rPr lang="ar-EG" dirty="0" smtClean="0"/>
              <a:t> </a:t>
            </a:r>
            <a:endParaRPr lang="ar-EG" dirty="0"/>
          </a:p>
        </p:txBody>
      </p:sp>
      <p:sp>
        <p:nvSpPr>
          <p:cNvPr id="3" name="Content Placeholder 2"/>
          <p:cNvSpPr>
            <a:spLocks noGrp="1"/>
          </p:cNvSpPr>
          <p:nvPr>
            <p:ph idx="1"/>
          </p:nvPr>
        </p:nvSpPr>
        <p:spPr>
          <a:xfrm>
            <a:off x="457200" y="1905000"/>
            <a:ext cx="8229600" cy="4221163"/>
          </a:xfrm>
        </p:spPr>
        <p:txBody>
          <a:bodyPr>
            <a:normAutofit/>
          </a:bodyPr>
          <a:lstStyle/>
          <a:p>
            <a:pPr algn="r" rtl="1">
              <a:buFont typeface="Wingdings" pitchFamily="2" charset="2"/>
              <a:buChar char="v"/>
            </a:pPr>
            <a:r>
              <a:rPr lang="ar-EG" sz="2800" dirty="0" smtClean="0">
                <a:latin typeface="Andalus" pitchFamily="18" charset="-78"/>
                <a:cs typeface="Andalus" pitchFamily="18" charset="-78"/>
              </a:rPr>
              <a:t>يقصد بهذه العملية اعادة زراعة اجزاء الحقل الخالية من البادرات أو التى تكون نسبة الانبات بها منخفضة بدرجة تؤثر على الكثافة النباتية و بالتالى كمية المحصول.</a:t>
            </a:r>
          </a:p>
          <a:p>
            <a:pPr marL="0" indent="0" algn="r" rtl="1">
              <a:buNone/>
            </a:pPr>
            <a:r>
              <a:rPr lang="ar-EG" sz="2800" dirty="0" smtClean="0">
                <a:latin typeface="Andalus" pitchFamily="18" charset="-78"/>
                <a:cs typeface="Andalus" pitchFamily="18" charset="-78"/>
              </a:rPr>
              <a:t>يجب ان تتم هذه العملية من تقاوى من نفس الصنف المنزرع. </a:t>
            </a:r>
            <a:endParaRPr lang="ar-EG" sz="2800" dirty="0">
              <a:latin typeface="Andalus" pitchFamily="18" charset="-78"/>
              <a:cs typeface="Andalus" pitchFamily="18" charset="-78"/>
            </a:endParaRPr>
          </a:p>
        </p:txBody>
      </p:sp>
    </p:spTree>
    <p:extLst>
      <p:ext uri="{BB962C8B-B14F-4D97-AF65-F5344CB8AC3E}">
        <p14:creationId xmlns:p14="http://schemas.microsoft.com/office/powerpoint/2010/main" val="25180902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8839200" cy="6400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83649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pPr algn="r" rtl="1">
              <a:buFont typeface="Wingdings" pitchFamily="2" charset="2"/>
              <a:buChar char="v"/>
            </a:pPr>
            <a:r>
              <a:rPr lang="ar-EG" sz="2800" dirty="0" smtClean="0">
                <a:latin typeface="Andalus" pitchFamily="18" charset="-78"/>
                <a:cs typeface="Andalus" pitchFamily="18" charset="-78"/>
              </a:rPr>
              <a:t>انشات القناطر و السدود و شقت الترع اللازمة لتوصيل المياه من </a:t>
            </a:r>
            <a:r>
              <a:rPr lang="ar-EG" sz="2800" dirty="0" smtClean="0">
                <a:solidFill>
                  <a:srgbClr val="002060"/>
                </a:solidFill>
                <a:latin typeface="Andalus" pitchFamily="18" charset="-78"/>
                <a:cs typeface="Andalus" pitchFamily="18" charset="-78"/>
              </a:rPr>
              <a:t>النيل</a:t>
            </a:r>
            <a:r>
              <a:rPr lang="ar-EG" sz="2800" dirty="0" smtClean="0">
                <a:latin typeface="Andalus" pitchFamily="18" charset="-78"/>
                <a:cs typeface="Andalus" pitchFamily="18" charset="-78"/>
              </a:rPr>
              <a:t> الى لمصدر  </a:t>
            </a:r>
            <a:r>
              <a:rPr lang="ar-EG" sz="2800" dirty="0" smtClean="0">
                <a:solidFill>
                  <a:srgbClr val="002060"/>
                </a:solidFill>
                <a:latin typeface="Andalus" pitchFamily="18" charset="-78"/>
                <a:cs typeface="Andalus" pitchFamily="18" charset="-78"/>
              </a:rPr>
              <a:t>الرياحات</a:t>
            </a:r>
            <a:r>
              <a:rPr lang="ar-EG" sz="2800" dirty="0" smtClean="0">
                <a:latin typeface="Andalus" pitchFamily="18" charset="-78"/>
                <a:cs typeface="Andalus" pitchFamily="18" charset="-78"/>
              </a:rPr>
              <a:t> مثل الرياح التوفيقى و المنوفى و البحيرى و التى تتوزع منها المياه الى </a:t>
            </a:r>
            <a:r>
              <a:rPr lang="ar-EG" sz="2800" dirty="0" smtClean="0">
                <a:solidFill>
                  <a:srgbClr val="002060"/>
                </a:solidFill>
                <a:latin typeface="Andalus" pitchFamily="18" charset="-78"/>
                <a:cs typeface="Andalus" pitchFamily="18" charset="-78"/>
              </a:rPr>
              <a:t>الترع</a:t>
            </a:r>
            <a:r>
              <a:rPr lang="ar-EG" sz="2800" dirty="0" smtClean="0">
                <a:latin typeface="Andalus" pitchFamily="18" charset="-78"/>
                <a:cs typeface="Andalus" pitchFamily="18" charset="-78"/>
              </a:rPr>
              <a:t> التى تتمثل فى ثلاثة انواع:                                                        1- الترع الرئيسية                                                                       2- الترع الفرعية                                                                          3- ترع التوزيع     </a:t>
            </a:r>
            <a:endParaRPr lang="ar-EG" sz="2800" dirty="0">
              <a:latin typeface="Andalus" pitchFamily="18" charset="-78"/>
              <a:cs typeface="Andalus" pitchFamily="18" charset="-78"/>
            </a:endParaRPr>
          </a:p>
        </p:txBody>
      </p:sp>
    </p:spTree>
    <p:extLst>
      <p:ext uri="{BB962C8B-B14F-4D97-AF65-F5344CB8AC3E}">
        <p14:creationId xmlns:p14="http://schemas.microsoft.com/office/powerpoint/2010/main" val="41836873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pPr algn="r" rtl="1">
              <a:buFont typeface="Wingdings" pitchFamily="2" charset="2"/>
              <a:buChar char="v"/>
            </a:pPr>
            <a:r>
              <a:rPr lang="ar-EG" sz="2800" b="1" dirty="0" smtClean="0">
                <a:solidFill>
                  <a:srgbClr val="FF0000"/>
                </a:solidFill>
                <a:latin typeface="Andalus" pitchFamily="18" charset="-78"/>
                <a:cs typeface="Andalus" pitchFamily="18" charset="-78"/>
              </a:rPr>
              <a:t>توجد </a:t>
            </a:r>
            <a:r>
              <a:rPr lang="ar-EG" sz="2800" b="1" dirty="0">
                <a:solidFill>
                  <a:srgbClr val="FF0000"/>
                </a:solidFill>
                <a:latin typeface="Andalus" pitchFamily="18" charset="-78"/>
                <a:cs typeface="Andalus" pitchFamily="18" charset="-78"/>
              </a:rPr>
              <a:t>طريقتان لتوصيل المياه من الترع الى القناه الرئيسية للحقل:</a:t>
            </a:r>
          </a:p>
          <a:p>
            <a:pPr marL="0" indent="0" algn="r" rtl="1">
              <a:buNone/>
            </a:pPr>
            <a:r>
              <a:rPr lang="ar-EG" sz="2800" dirty="0" smtClean="0">
                <a:latin typeface="Andalus" pitchFamily="18" charset="-78"/>
                <a:cs typeface="Andalus" pitchFamily="18" charset="-78"/>
              </a:rPr>
              <a:t>1- </a:t>
            </a:r>
            <a:r>
              <a:rPr lang="ar-EG" sz="2800" b="1" dirty="0" smtClean="0">
                <a:solidFill>
                  <a:srgbClr val="002060"/>
                </a:solidFill>
                <a:latin typeface="Andalus" pitchFamily="18" charset="-78"/>
                <a:cs typeface="Andalus" pitchFamily="18" charset="-78"/>
              </a:rPr>
              <a:t>طريقة الرى بالراحة </a:t>
            </a:r>
            <a:r>
              <a:rPr lang="ar-EG" sz="2800" dirty="0" smtClean="0">
                <a:latin typeface="Andalus" pitchFamily="18" charset="-78"/>
                <a:cs typeface="Andalus" pitchFamily="18" charset="-78"/>
              </a:rPr>
              <a:t>اذا كان منسوب المياه بترع التوزيع اعلى من منسوب المياه بالحقل فتندفع المياه تلقائيا.                                                 2- </a:t>
            </a:r>
            <a:r>
              <a:rPr lang="ar-EG" sz="2800" b="1" dirty="0" smtClean="0">
                <a:solidFill>
                  <a:srgbClr val="002060"/>
                </a:solidFill>
                <a:latin typeface="Andalus" pitchFamily="18" charset="-78"/>
                <a:cs typeface="Andalus" pitchFamily="18" charset="-78"/>
              </a:rPr>
              <a:t>طريقة الرى بالعماله ( او بالرفع ) </a:t>
            </a:r>
            <a:r>
              <a:rPr lang="ar-EG" sz="2800" dirty="0" smtClean="0">
                <a:latin typeface="Andalus" pitchFamily="18" charset="-78"/>
                <a:cs typeface="Andalus" pitchFamily="18" charset="-78"/>
              </a:rPr>
              <a:t>و فيها ترفع المياه بواسطة الات الرى من ترع توزيع الى القناة الرئيسية بالحقل و طريقة الرى بالرفع تفضل عن طريقة الرى بالراحة حيث يصرف الفلاح فى كمية المياه االمستخدمه فى الرى بالراحة. </a:t>
            </a:r>
            <a:endParaRPr lang="ar-EG" sz="2800" dirty="0">
              <a:latin typeface="Andalus" pitchFamily="18" charset="-78"/>
              <a:cs typeface="Andalus" pitchFamily="18" charset="-78"/>
            </a:endParaRPr>
          </a:p>
        </p:txBody>
      </p:sp>
    </p:spTree>
    <p:extLst>
      <p:ext uri="{BB962C8B-B14F-4D97-AF65-F5344CB8AC3E}">
        <p14:creationId xmlns:p14="http://schemas.microsoft.com/office/powerpoint/2010/main" val="25402601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algn="r" rtl="1">
              <a:buFont typeface="Wingdings" pitchFamily="2" charset="2"/>
              <a:buChar char="v"/>
            </a:pPr>
            <a:r>
              <a:rPr lang="ar-EG" sz="2800" b="1" dirty="0" smtClean="0">
                <a:solidFill>
                  <a:srgbClr val="FF0000"/>
                </a:solidFill>
                <a:latin typeface="Andalus" pitchFamily="18" charset="-78"/>
                <a:cs typeface="Andalus" pitchFamily="18" charset="-78"/>
              </a:rPr>
              <a:t> طرق </a:t>
            </a:r>
            <a:r>
              <a:rPr lang="ar-EG" sz="2800" b="1" dirty="0">
                <a:solidFill>
                  <a:srgbClr val="FF0000"/>
                </a:solidFill>
                <a:latin typeface="Andalus" pitchFamily="18" charset="-78"/>
                <a:cs typeface="Andalus" pitchFamily="18" charset="-78"/>
              </a:rPr>
              <a:t>الرى المتبعة فى مصر:</a:t>
            </a:r>
          </a:p>
          <a:p>
            <a:pPr marL="0" indent="0" algn="r" rtl="1">
              <a:buNone/>
            </a:pPr>
            <a:r>
              <a:rPr lang="ar-EG" sz="2800" dirty="0" smtClean="0">
                <a:latin typeface="Andalus" pitchFamily="18" charset="-78"/>
                <a:cs typeface="Andalus" pitchFamily="18" charset="-78"/>
              </a:rPr>
              <a:t>يتبع عدة نظم للرى تتناسب مع نوع المحصول و نوع التربة و اهم </a:t>
            </a:r>
            <a:r>
              <a:rPr lang="ar-EG" sz="2800" b="1" dirty="0" smtClean="0">
                <a:latin typeface="Andalus" pitchFamily="18" charset="-78"/>
                <a:cs typeface="Andalus" pitchFamily="18" charset="-78"/>
              </a:rPr>
              <a:t>تلك النظم هى: </a:t>
            </a:r>
          </a:p>
          <a:p>
            <a:pPr marL="0" indent="0" algn="r" rtl="1">
              <a:buNone/>
            </a:pPr>
            <a:r>
              <a:rPr lang="ar-EG" sz="2800" dirty="0" smtClean="0">
                <a:latin typeface="Andalus" pitchFamily="18" charset="-78"/>
                <a:cs typeface="Andalus" pitchFamily="18" charset="-78"/>
              </a:rPr>
              <a:t>1- </a:t>
            </a:r>
            <a:r>
              <a:rPr lang="ar-EG" sz="2800" b="1" dirty="0" smtClean="0">
                <a:solidFill>
                  <a:srgbClr val="002060"/>
                </a:solidFill>
                <a:latin typeface="Andalus" pitchFamily="18" charset="-78"/>
                <a:cs typeface="Andalus" pitchFamily="18" charset="-78"/>
              </a:rPr>
              <a:t>نظام الرى الحوضى</a:t>
            </a:r>
            <a:r>
              <a:rPr lang="ar-EG" sz="2800" dirty="0" smtClean="0">
                <a:latin typeface="Andalus" pitchFamily="18" charset="-78"/>
                <a:cs typeface="Andalus" pitchFamily="18" charset="-78"/>
              </a:rPr>
              <a:t>: و هو يستخدم فى مناطق زراعة </a:t>
            </a:r>
            <a:r>
              <a:rPr lang="en-US" sz="2800" dirty="0" smtClean="0">
                <a:latin typeface="Andalus" pitchFamily="18" charset="-78"/>
                <a:cs typeface="Andalus" pitchFamily="18" charset="-78"/>
              </a:rPr>
              <a:t> </a:t>
            </a:r>
            <a:r>
              <a:rPr lang="ar-EG" sz="2800" dirty="0" smtClean="0">
                <a:latin typeface="Andalus" pitchFamily="18" charset="-78"/>
                <a:cs typeface="Andalus" pitchFamily="18" charset="-78"/>
              </a:rPr>
              <a:t>الارز و كذلك مناطق استصلاح الاراضى الملحية و فيها يكون مساحة الحوض كبيرة ( 6-8 قيراط) و يحتاج هذا النظام الى كمية كبيرة من المياه.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486" y="3429000"/>
            <a:ext cx="8015514" cy="2895600"/>
          </a:xfrm>
          <a:prstGeom prst="ellipse">
            <a:avLst/>
          </a:prstGeom>
          <a:ln>
            <a:noFill/>
          </a:ln>
          <a:effectLst>
            <a:softEdge rad="11250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24660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81000"/>
            <a:ext cx="8229600" cy="5745163"/>
          </a:xfrm>
        </p:spPr>
        <p:txBody>
          <a:bodyPr/>
          <a:lstStyle/>
          <a:p>
            <a:pPr marL="0" indent="0" algn="r" rtl="1">
              <a:buNone/>
            </a:pPr>
            <a:r>
              <a:rPr lang="ar-EG" sz="2800" dirty="0">
                <a:solidFill>
                  <a:prstClr val="black"/>
                </a:solidFill>
                <a:latin typeface="Andalus" pitchFamily="18" charset="-78"/>
                <a:cs typeface="Andalus" pitchFamily="18" charset="-78"/>
              </a:rPr>
              <a:t>2- </a:t>
            </a:r>
            <a:r>
              <a:rPr lang="ar-EG" sz="2800" b="1" dirty="0">
                <a:solidFill>
                  <a:srgbClr val="002060"/>
                </a:solidFill>
                <a:latin typeface="Andalus" pitchFamily="18" charset="-78"/>
                <a:cs typeface="Andalus" pitchFamily="18" charset="-78"/>
              </a:rPr>
              <a:t>نظام الرى بالغمر</a:t>
            </a:r>
            <a:r>
              <a:rPr lang="ar-EG" sz="2800" dirty="0">
                <a:solidFill>
                  <a:prstClr val="black"/>
                </a:solidFill>
                <a:latin typeface="Andalus" pitchFamily="18" charset="-78"/>
                <a:cs typeface="Andalus" pitchFamily="18" charset="-78"/>
              </a:rPr>
              <a:t>: و هو النظام المنتشر استخدامه فى مصر و كفاءة هذا النظام من 50-60% و يتبع هذا النظام فى القمح و </a:t>
            </a:r>
            <a:r>
              <a:rPr lang="ar-EG" sz="2800" dirty="0" smtClean="0">
                <a:solidFill>
                  <a:prstClr val="black"/>
                </a:solidFill>
                <a:latin typeface="Andalus" pitchFamily="18" charset="-78"/>
                <a:cs typeface="Andalus" pitchFamily="18" charset="-78"/>
              </a:rPr>
              <a:t>البرسيم</a:t>
            </a:r>
          </a:p>
          <a:p>
            <a:pPr marL="0" indent="0" algn="r" rtl="1">
              <a:buNone/>
            </a:pPr>
            <a:endParaRPr lang="ar-EG" dirty="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600200"/>
            <a:ext cx="8153400" cy="4495800"/>
          </a:xfrm>
          <a:prstGeom prst="ellipse">
            <a:avLst/>
          </a:prstGeom>
          <a:ln>
            <a:noFill/>
          </a:ln>
          <a:effectLst>
            <a:softEdge rad="11250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94547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pPr marL="0" indent="0" algn="r" rtl="1">
              <a:buNone/>
            </a:pPr>
            <a:r>
              <a:rPr lang="ar-EG" sz="2800" dirty="0" smtClean="0">
                <a:latin typeface="Andalus" pitchFamily="18" charset="-78"/>
                <a:cs typeface="Andalus" pitchFamily="18" charset="-78"/>
              </a:rPr>
              <a:t>3- </a:t>
            </a:r>
            <a:r>
              <a:rPr lang="ar-EG" sz="2800" b="1" dirty="0" smtClean="0">
                <a:solidFill>
                  <a:srgbClr val="002060"/>
                </a:solidFill>
                <a:latin typeface="Andalus" pitchFamily="18" charset="-78"/>
                <a:cs typeface="Andalus" pitchFamily="18" charset="-78"/>
              </a:rPr>
              <a:t>نظام الرى بالخطوط: </a:t>
            </a:r>
            <a:r>
              <a:rPr lang="ar-EG" sz="2800" dirty="0" smtClean="0">
                <a:latin typeface="Andalus" pitchFamily="18" charset="-78"/>
                <a:cs typeface="Andalus" pitchFamily="18" charset="-78"/>
              </a:rPr>
              <a:t>يتبع فى المحاصيل التى تزرع على خطوط مثل الذرة الشامية – القطن و ترتفع كفاءته عن الرى بالغمر.  </a:t>
            </a:r>
          </a:p>
          <a:p>
            <a:pPr marL="0" indent="0" algn="r" rtl="1">
              <a:buNone/>
            </a:pPr>
            <a:r>
              <a:rPr lang="ar-EG" dirty="0"/>
              <a:t> </a:t>
            </a:r>
            <a:r>
              <a:rPr lang="ar-EG" dirty="0" smtClean="0"/>
              <a:t>                                                                    </a:t>
            </a:r>
          </a:p>
          <a:p>
            <a:pPr marL="0" indent="0" algn="r" rtl="1">
              <a:buNone/>
            </a:pPr>
            <a:r>
              <a:rPr lang="ar-EG" dirty="0" smtClean="0"/>
              <a:t>                                         </a:t>
            </a:r>
            <a:endParaRPr lang="ar-EG" dirty="0"/>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905000"/>
            <a:ext cx="7543800" cy="3886200"/>
          </a:xfrm>
          <a:prstGeom prst="ellipse">
            <a:avLst/>
          </a:prstGeom>
          <a:ln>
            <a:noFill/>
          </a:ln>
          <a:effectLst>
            <a:softEdge rad="11250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51591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marL="0" indent="0" algn="r" rtl="1">
              <a:buNone/>
            </a:pPr>
            <a:r>
              <a:rPr lang="ar-EG" sz="2800" dirty="0">
                <a:solidFill>
                  <a:prstClr val="black"/>
                </a:solidFill>
                <a:latin typeface="Andalus" pitchFamily="18" charset="-78"/>
                <a:cs typeface="Andalus" pitchFamily="18" charset="-78"/>
              </a:rPr>
              <a:t>4- </a:t>
            </a:r>
            <a:r>
              <a:rPr lang="ar-EG" sz="2800" b="1" dirty="0">
                <a:solidFill>
                  <a:srgbClr val="002060"/>
                </a:solidFill>
                <a:latin typeface="Andalus" pitchFamily="18" charset="-78"/>
                <a:cs typeface="Andalus" pitchFamily="18" charset="-78"/>
              </a:rPr>
              <a:t>نظام الرى بالرش</a:t>
            </a:r>
            <a:r>
              <a:rPr lang="ar-EG" sz="2800" dirty="0">
                <a:solidFill>
                  <a:prstClr val="black"/>
                </a:solidFill>
                <a:latin typeface="Andalus" pitchFamily="18" charset="-78"/>
                <a:cs typeface="Andalus" pitchFamily="18" charset="-78"/>
              </a:rPr>
              <a:t>: يستخدم هذا النظام فى الاراضى الرملية و الخفيفة و يستخدم مع المحاصيل الكثيفة مثل القمح و كفاءة الرى تصل 85</a:t>
            </a:r>
            <a:r>
              <a:rPr lang="ar-EG" sz="2800" dirty="0" smtClean="0">
                <a:solidFill>
                  <a:prstClr val="black"/>
                </a:solidFill>
                <a:latin typeface="Andalus" pitchFamily="18" charset="-78"/>
                <a:cs typeface="Andalus" pitchFamily="18" charset="-78"/>
              </a:rPr>
              <a:t>%.</a:t>
            </a:r>
          </a:p>
          <a:p>
            <a:pPr marL="0" indent="0" algn="r" rtl="1">
              <a:buNone/>
            </a:pPr>
            <a:endParaRPr lang="ar-EG"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0"/>
            <a:ext cx="8229600" cy="3886200"/>
          </a:xfrm>
          <a:prstGeom prst="ellipse">
            <a:avLst/>
          </a:prstGeom>
          <a:ln>
            <a:noFill/>
          </a:ln>
          <a:effectLst>
            <a:softEdge rad="11250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51198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pPr marL="0" lvl="0" indent="0" algn="r" rtl="1">
              <a:buNone/>
            </a:pPr>
            <a:r>
              <a:rPr lang="ar-EG" sz="2800" dirty="0" smtClean="0">
                <a:solidFill>
                  <a:prstClr val="black"/>
                </a:solidFill>
                <a:latin typeface="Andalus" pitchFamily="18" charset="-78"/>
                <a:cs typeface="Andalus" pitchFamily="18" charset="-78"/>
              </a:rPr>
              <a:t>5- </a:t>
            </a:r>
            <a:r>
              <a:rPr lang="ar-EG" sz="2800" b="1" dirty="0" smtClean="0">
                <a:solidFill>
                  <a:srgbClr val="002060"/>
                </a:solidFill>
                <a:latin typeface="Andalus" pitchFamily="18" charset="-78"/>
                <a:cs typeface="Andalus" pitchFamily="18" charset="-78"/>
              </a:rPr>
              <a:t>الرى </a:t>
            </a:r>
            <a:r>
              <a:rPr lang="ar-EG" sz="2800" b="1" dirty="0">
                <a:solidFill>
                  <a:srgbClr val="002060"/>
                </a:solidFill>
                <a:latin typeface="Andalus" pitchFamily="18" charset="-78"/>
                <a:cs typeface="Andalus" pitchFamily="18" charset="-78"/>
              </a:rPr>
              <a:t>بالتنقيط</a:t>
            </a:r>
            <a:r>
              <a:rPr lang="ar-EG" sz="2800" dirty="0">
                <a:solidFill>
                  <a:srgbClr val="002060"/>
                </a:solidFill>
                <a:latin typeface="Andalus" pitchFamily="18" charset="-78"/>
                <a:cs typeface="Andalus" pitchFamily="18" charset="-78"/>
              </a:rPr>
              <a:t>: </a:t>
            </a:r>
            <a:r>
              <a:rPr lang="ar-EG" sz="2800" dirty="0">
                <a:solidFill>
                  <a:prstClr val="black"/>
                </a:solidFill>
                <a:latin typeface="Andalus" pitchFamily="18" charset="-78"/>
                <a:cs typeface="Andalus" pitchFamily="18" charset="-78"/>
              </a:rPr>
              <a:t>كفاءة الرى 85-95% و يفضل استخدامه فى الاراضى الخفيفة و للمحاصيل التى تزرع فى جور. </a:t>
            </a:r>
            <a:endParaRPr lang="ar-EG" sz="2800" dirty="0" smtClean="0">
              <a:solidFill>
                <a:prstClr val="black"/>
              </a:solidFill>
              <a:latin typeface="Andalus" pitchFamily="18" charset="-78"/>
              <a:cs typeface="Andalus" pitchFamily="18" charset="-78"/>
            </a:endParaRPr>
          </a:p>
          <a:p>
            <a:pPr marL="0" lvl="0" indent="0" algn="r" rtl="1">
              <a:buNone/>
            </a:pPr>
            <a:endParaRPr lang="ar-EG" sz="3000" dirty="0">
              <a:solidFill>
                <a:prstClr val="black"/>
              </a:solidFill>
            </a:endParaRPr>
          </a:p>
          <a:p>
            <a:pPr marL="0" lvl="0" indent="0" algn="r" rtl="1">
              <a:buNone/>
            </a:pPr>
            <a:endParaRPr lang="ar-EG" sz="3000" dirty="0" smtClean="0">
              <a:solidFill>
                <a:prstClr val="black"/>
              </a:solidFill>
            </a:endParaRPr>
          </a:p>
          <a:p>
            <a:pPr marL="0" lvl="0" indent="0" algn="r" rtl="1">
              <a:buNone/>
            </a:pPr>
            <a:r>
              <a:rPr lang="ar-EG" sz="3000" dirty="0">
                <a:solidFill>
                  <a:prstClr val="black"/>
                </a:solidFill>
              </a:rPr>
              <a:t> </a:t>
            </a:r>
            <a:r>
              <a:rPr lang="ar-EG" sz="3000" dirty="0" smtClean="0">
                <a:solidFill>
                  <a:prstClr val="black"/>
                </a:solidFill>
              </a:rPr>
              <a:t>                                                                        </a:t>
            </a:r>
            <a:endParaRPr lang="ar-EG"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086" y="1676400"/>
            <a:ext cx="7772400" cy="4343400"/>
          </a:xfrm>
          <a:prstGeom prst="ellipse">
            <a:avLst/>
          </a:prstGeom>
          <a:ln>
            <a:noFill/>
          </a:ln>
          <a:effectLst>
            <a:softEdge rad="11250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64350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pPr marL="0" lvl="0" indent="0" algn="r" rtl="1">
              <a:buNone/>
            </a:pPr>
            <a:r>
              <a:rPr lang="ar-EG" sz="2800" dirty="0">
                <a:solidFill>
                  <a:prstClr val="black"/>
                </a:solidFill>
                <a:latin typeface="Andalus" pitchFamily="18" charset="-78"/>
                <a:cs typeface="Andalus" pitchFamily="18" charset="-78"/>
              </a:rPr>
              <a:t>6- </a:t>
            </a:r>
            <a:r>
              <a:rPr lang="ar-EG" sz="2800" b="1" dirty="0">
                <a:solidFill>
                  <a:srgbClr val="002060"/>
                </a:solidFill>
                <a:latin typeface="Andalus" pitchFamily="18" charset="-78"/>
                <a:cs typeface="Andalus" pitchFamily="18" charset="-78"/>
              </a:rPr>
              <a:t>نظام الرى تحت سطح التربة</a:t>
            </a:r>
            <a:r>
              <a:rPr lang="ar-EG" sz="2800" dirty="0">
                <a:solidFill>
                  <a:srgbClr val="002060"/>
                </a:solidFill>
                <a:latin typeface="Andalus" pitchFamily="18" charset="-78"/>
                <a:cs typeface="Andalus" pitchFamily="18" charset="-78"/>
              </a:rPr>
              <a:t>: </a:t>
            </a:r>
            <a:r>
              <a:rPr lang="ar-EG" sz="2800" dirty="0">
                <a:solidFill>
                  <a:prstClr val="black"/>
                </a:solidFill>
                <a:latin typeface="Andalus" pitchFamily="18" charset="-78"/>
                <a:cs typeface="Andalus" pitchFamily="18" charset="-78"/>
              </a:rPr>
              <a:t>يستخدم فى الاراضى ذات الطبقة العليا المنفذه حتى يسهل نفاذ الماء منها ووصوله الى مجال الجذور للنبات.</a:t>
            </a:r>
          </a:p>
          <a:p>
            <a:pPr marL="0" indent="0" algn="r" rtl="1">
              <a:buNone/>
            </a:pPr>
            <a:endParaRPr lang="ar-EG"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752600"/>
            <a:ext cx="8001000" cy="4191000"/>
          </a:xfrm>
          <a:prstGeom prst="ellipse">
            <a:avLst/>
          </a:prstGeom>
          <a:ln>
            <a:noFill/>
          </a:ln>
          <a:effectLst>
            <a:softEdge rad="11250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96828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04800"/>
            <a:ext cx="8763000" cy="6248400"/>
          </a:xfrm>
          <a:prstGeom prst="ellipse">
            <a:avLst/>
          </a:prstGeom>
          <a:ln>
            <a:noFill/>
          </a:ln>
          <a:effectLst>
            <a:softEdge rad="11250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17123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8991600" cy="6705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61380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lstStyle/>
          <a:p>
            <a:pPr algn="r" rtl="1">
              <a:buFont typeface="Wingdings" pitchFamily="2" charset="2"/>
              <a:buChar char="v"/>
            </a:pPr>
            <a:r>
              <a:rPr lang="ar-EG" sz="2800" b="1" dirty="0">
                <a:solidFill>
                  <a:srgbClr val="FF0000"/>
                </a:solidFill>
                <a:latin typeface="Andalus" pitchFamily="18" charset="-78"/>
                <a:cs typeface="Andalus" pitchFamily="18" charset="-78"/>
              </a:rPr>
              <a:t>توزيع المياه فى الحقل:</a:t>
            </a:r>
          </a:p>
          <a:p>
            <a:pPr algn="r" rtl="1">
              <a:buFont typeface="Wingdings" pitchFamily="2" charset="2"/>
              <a:buChar char="Ø"/>
            </a:pPr>
            <a:r>
              <a:rPr lang="ar-EG" sz="2800" dirty="0" smtClean="0">
                <a:solidFill>
                  <a:srgbClr val="0070C0"/>
                </a:solidFill>
                <a:latin typeface="Andalus" pitchFamily="18" charset="-78"/>
                <a:cs typeface="Andalus" pitchFamily="18" charset="-78"/>
              </a:rPr>
              <a:t> الرى على يد واحدة: </a:t>
            </a:r>
            <a:r>
              <a:rPr lang="ar-EG" sz="2800" dirty="0" smtClean="0">
                <a:latin typeface="Andalus" pitchFamily="18" charset="-78"/>
                <a:cs typeface="Andalus" pitchFamily="18" charset="-78"/>
              </a:rPr>
              <a:t>اذا كان منسوب الارض فى اتجاهين متعامدين فتروى الارض على جانب واحد من القناة حسب ميل الارض. </a:t>
            </a:r>
          </a:p>
          <a:p>
            <a:pPr algn="r" rtl="1">
              <a:buFont typeface="Wingdings" pitchFamily="2" charset="2"/>
              <a:buChar char="Ø"/>
            </a:pPr>
            <a:r>
              <a:rPr lang="ar-EG" sz="2800" dirty="0" smtClean="0">
                <a:solidFill>
                  <a:srgbClr val="0070C0"/>
                </a:solidFill>
                <a:latin typeface="Andalus" pitchFamily="18" charset="-78"/>
                <a:cs typeface="Andalus" pitchFamily="18" charset="-78"/>
              </a:rPr>
              <a:t>الرى على اليدين</a:t>
            </a:r>
            <a:r>
              <a:rPr lang="ar-EG" sz="2800" dirty="0" smtClean="0">
                <a:latin typeface="Andalus" pitchFamily="18" charset="-78"/>
                <a:cs typeface="Andalus" pitchFamily="18" charset="-78"/>
              </a:rPr>
              <a:t>: اذا كان ميل الارض واحد اى من راسه الى ذيله أو كان الحقل مستويا فيكون الرى فى اتجاه جانبى القناة.</a:t>
            </a:r>
            <a:endParaRPr lang="ar-EG" sz="2800" dirty="0">
              <a:latin typeface="Andalus" pitchFamily="18" charset="-78"/>
              <a:cs typeface="Andalus" pitchFamily="18" charset="-78"/>
            </a:endParaRPr>
          </a:p>
        </p:txBody>
      </p:sp>
    </p:spTree>
    <p:extLst>
      <p:ext uri="{BB962C8B-B14F-4D97-AF65-F5344CB8AC3E}">
        <p14:creationId xmlns:p14="http://schemas.microsoft.com/office/powerpoint/2010/main" val="3122956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fontScale="92500" lnSpcReduction="10000"/>
          </a:bodyPr>
          <a:lstStyle/>
          <a:p>
            <a:pPr algn="r" rtl="1">
              <a:buFont typeface="Wingdings" pitchFamily="2" charset="2"/>
              <a:buChar char="Ø"/>
            </a:pPr>
            <a:r>
              <a:rPr lang="ar-EG" sz="2800" b="1" dirty="0" smtClean="0">
                <a:solidFill>
                  <a:srgbClr val="0070C0"/>
                </a:solidFill>
                <a:latin typeface="Andalus" pitchFamily="18" charset="-78"/>
                <a:cs typeface="Andalus" pitchFamily="18" charset="-78"/>
              </a:rPr>
              <a:t>الرى على الطالع:                                                                                  </a:t>
            </a:r>
            <a:r>
              <a:rPr lang="ar-EG" sz="2800" dirty="0" smtClean="0">
                <a:latin typeface="Andalus" pitchFamily="18" charset="-78"/>
                <a:cs typeface="Andalus" pitchFamily="18" charset="-78"/>
              </a:rPr>
              <a:t>هو نظام يبداء برى الاحواض التى تقع فى ذيل الحقل اولا مع وضع سدود على قناة الرى تمنع الماء من الوصول الى هذه الاحواض مرة اخرى بعد ريها ثم تروى الاحواض التى تليها متجهين الى راس الحقل. و يتبع هذا النوع من الرى فى الاراضى المستوية القليلة الانحدار.</a:t>
            </a:r>
          </a:p>
          <a:p>
            <a:pPr algn="r" rtl="1">
              <a:buFont typeface="Wingdings" pitchFamily="2" charset="2"/>
              <a:buChar char="Ø"/>
            </a:pPr>
            <a:r>
              <a:rPr lang="ar-EG" sz="2800" b="1" dirty="0" smtClean="0">
                <a:solidFill>
                  <a:srgbClr val="0070C0"/>
                </a:solidFill>
                <a:latin typeface="Andalus" pitchFamily="18" charset="-78"/>
                <a:cs typeface="Andalus" pitchFamily="18" charset="-78"/>
              </a:rPr>
              <a:t>الرى على النازل:                                                                              </a:t>
            </a:r>
            <a:r>
              <a:rPr lang="ar-EG" sz="2800" dirty="0" smtClean="0">
                <a:latin typeface="Andalus" pitchFamily="18" charset="-78"/>
                <a:cs typeface="Andalus" pitchFamily="18" charset="-78"/>
              </a:rPr>
              <a:t>هو الذى يبدا فيه برى الاحواض التى تقع فى راس الحقل جهة المسقى متجهين الى ذيل الحقل.</a:t>
            </a:r>
            <a:r>
              <a:rPr lang="ar-EG" sz="2800" dirty="0">
                <a:solidFill>
                  <a:prstClr val="black"/>
                </a:solidFill>
                <a:latin typeface="Andalus" pitchFamily="18" charset="-78"/>
                <a:cs typeface="Andalus" pitchFamily="18" charset="-78"/>
              </a:rPr>
              <a:t> و يتبع هذا النوع من الرى فى الاراضى </a:t>
            </a:r>
            <a:r>
              <a:rPr lang="ar-EG" sz="2800" dirty="0" smtClean="0">
                <a:solidFill>
                  <a:prstClr val="black"/>
                </a:solidFill>
                <a:latin typeface="Andalus" pitchFamily="18" charset="-78"/>
                <a:cs typeface="Andalus" pitchFamily="18" charset="-78"/>
              </a:rPr>
              <a:t>الشديدة الانحدار.</a:t>
            </a:r>
          </a:p>
          <a:p>
            <a:pPr algn="r" rtl="1">
              <a:buFont typeface="Wingdings" pitchFamily="2" charset="2"/>
              <a:buChar char="Ø"/>
            </a:pPr>
            <a:r>
              <a:rPr lang="ar-EG" sz="2800" b="1" dirty="0">
                <a:solidFill>
                  <a:srgbClr val="0070C0"/>
                </a:solidFill>
                <a:latin typeface="Andalus" pitchFamily="18" charset="-78"/>
                <a:cs typeface="Andalus" pitchFamily="18" charset="-78"/>
              </a:rPr>
              <a:t>الرى على الحامى:                                      </a:t>
            </a:r>
            <a:r>
              <a:rPr lang="ar-EG" sz="2800" b="1" dirty="0" smtClean="0">
                <a:solidFill>
                  <a:srgbClr val="0070C0"/>
                </a:solidFill>
                <a:latin typeface="Andalus" pitchFamily="18" charset="-78"/>
                <a:cs typeface="Andalus" pitchFamily="18" charset="-78"/>
              </a:rPr>
              <a:t>                                                       </a:t>
            </a:r>
            <a:r>
              <a:rPr lang="ar-EG" sz="2800" dirty="0">
                <a:latin typeface="Andalus" pitchFamily="18" charset="-78"/>
                <a:cs typeface="Andalus" pitchFamily="18" charset="-78"/>
              </a:rPr>
              <a:t>يقصد به توسيع فتحة الرى بالحقل بقدر الامكان لتندفع منها المياه بسرعة لتغمر الارض مرة واحدة.</a:t>
            </a:r>
          </a:p>
          <a:p>
            <a:pPr algn="r" rtl="1">
              <a:buFont typeface="Wingdings" pitchFamily="2" charset="2"/>
              <a:buChar char="Ø"/>
            </a:pPr>
            <a:r>
              <a:rPr lang="ar-EG" sz="2800" b="1" dirty="0">
                <a:solidFill>
                  <a:srgbClr val="0070C0"/>
                </a:solidFill>
                <a:latin typeface="Andalus" pitchFamily="18" charset="-78"/>
                <a:cs typeface="Andalus" pitchFamily="18" charset="-78"/>
              </a:rPr>
              <a:t>الرى على البارد: </a:t>
            </a:r>
            <a:r>
              <a:rPr lang="ar-EG" sz="2800" b="1" dirty="0" smtClean="0">
                <a:solidFill>
                  <a:srgbClr val="0070C0"/>
                </a:solidFill>
                <a:latin typeface="Andalus" pitchFamily="18" charset="-78"/>
                <a:cs typeface="Andalus" pitchFamily="18" charset="-78"/>
              </a:rPr>
              <a:t>                                                                           </a:t>
            </a:r>
            <a:r>
              <a:rPr lang="ar-EG" sz="2800" dirty="0" smtClean="0">
                <a:latin typeface="Andalus" pitchFamily="18" charset="-78"/>
                <a:cs typeface="Andalus" pitchFamily="18" charset="-78"/>
              </a:rPr>
              <a:t>فى </a:t>
            </a:r>
            <a:r>
              <a:rPr lang="ar-EG" sz="2800" dirty="0">
                <a:latin typeface="Andalus" pitchFamily="18" charset="-78"/>
                <a:cs typeface="Andalus" pitchFamily="18" charset="-78"/>
              </a:rPr>
              <a:t>هذا النظام تضيق فتحة الرى لتدخل المياه ببطء الى الاحواض فتتشرب كمية كبيرة من الماء.</a:t>
            </a:r>
            <a:endParaRPr lang="ar-EG" sz="2800" dirty="0" smtClean="0">
              <a:latin typeface="Andalus" pitchFamily="18" charset="-78"/>
              <a:cs typeface="Andalus" pitchFamily="18" charset="-78"/>
            </a:endParaRPr>
          </a:p>
        </p:txBody>
      </p:sp>
    </p:spTree>
    <p:extLst>
      <p:ext uri="{BB962C8B-B14F-4D97-AF65-F5344CB8AC3E}">
        <p14:creationId xmlns:p14="http://schemas.microsoft.com/office/powerpoint/2010/main" val="39559039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lstStyle/>
          <a:p>
            <a:pPr algn="r" rtl="1">
              <a:buFont typeface="Wingdings" pitchFamily="2" charset="2"/>
              <a:buChar char="v"/>
            </a:pPr>
            <a:r>
              <a:rPr lang="ar-EG" sz="2800" b="1" dirty="0">
                <a:solidFill>
                  <a:srgbClr val="FF0000"/>
                </a:solidFill>
                <a:latin typeface="Andalus" pitchFamily="18" charset="-78"/>
                <a:cs typeface="Andalus" pitchFamily="18" charset="-78"/>
              </a:rPr>
              <a:t>الالات المستخدمة فى الرى:</a:t>
            </a:r>
          </a:p>
          <a:p>
            <a:pPr marL="0" indent="0" algn="r" rtl="1">
              <a:buNone/>
            </a:pPr>
            <a:r>
              <a:rPr lang="ar-EG" sz="2800" dirty="0" smtClean="0">
                <a:latin typeface="Andalus" pitchFamily="18" charset="-78"/>
                <a:cs typeface="Andalus" pitchFamily="18" charset="-78"/>
              </a:rPr>
              <a:t>1- الالات التى تدار بواسطة الانسان: الشادوف- الطنبور.                        2- </a:t>
            </a:r>
            <a:r>
              <a:rPr lang="ar-EG" sz="2800" dirty="0">
                <a:solidFill>
                  <a:prstClr val="black"/>
                </a:solidFill>
                <a:latin typeface="Andalus" pitchFamily="18" charset="-78"/>
                <a:cs typeface="Andalus" pitchFamily="18" charset="-78"/>
              </a:rPr>
              <a:t>الالات التى تدار </a:t>
            </a:r>
            <a:r>
              <a:rPr lang="ar-EG" sz="2800" dirty="0" smtClean="0">
                <a:solidFill>
                  <a:prstClr val="black"/>
                </a:solidFill>
                <a:latin typeface="Andalus" pitchFamily="18" charset="-78"/>
                <a:cs typeface="Andalus" pitchFamily="18" charset="-78"/>
              </a:rPr>
              <a:t>بالحيوان: ساقية القواديس البلدية - </a:t>
            </a:r>
            <a:r>
              <a:rPr lang="ar-EG" sz="2800" dirty="0">
                <a:solidFill>
                  <a:prstClr val="black"/>
                </a:solidFill>
                <a:latin typeface="Andalus" pitchFamily="18" charset="-78"/>
                <a:cs typeface="Andalus" pitchFamily="18" charset="-78"/>
              </a:rPr>
              <a:t>ساقية القواديس </a:t>
            </a:r>
            <a:r>
              <a:rPr lang="ar-EG" sz="2800" dirty="0" smtClean="0">
                <a:solidFill>
                  <a:prstClr val="black"/>
                </a:solidFill>
                <a:latin typeface="Andalus" pitchFamily="18" charset="-78"/>
                <a:cs typeface="Andalus" pitchFamily="18" charset="-78"/>
              </a:rPr>
              <a:t>الافرنجية.                                                                                     3- </a:t>
            </a:r>
            <a:r>
              <a:rPr lang="ar-EG" sz="2800" dirty="0">
                <a:solidFill>
                  <a:prstClr val="black"/>
                </a:solidFill>
                <a:latin typeface="Andalus" pitchFamily="18" charset="-78"/>
                <a:cs typeface="Andalus" pitchFamily="18" charset="-78"/>
              </a:rPr>
              <a:t>الالات التى تدار </a:t>
            </a:r>
            <a:r>
              <a:rPr lang="ar-EG" sz="2800" dirty="0" smtClean="0">
                <a:solidFill>
                  <a:prstClr val="black"/>
                </a:solidFill>
                <a:latin typeface="Andalus" pitchFamily="18" charset="-78"/>
                <a:cs typeface="Andalus" pitchFamily="18" charset="-78"/>
              </a:rPr>
              <a:t>بواسطة قوة دفع الماء: مثل سواقى الهدير.                                           4-</a:t>
            </a:r>
            <a:r>
              <a:rPr lang="ar-EG" sz="2800" dirty="0">
                <a:solidFill>
                  <a:prstClr val="black"/>
                </a:solidFill>
                <a:latin typeface="Andalus" pitchFamily="18" charset="-78"/>
                <a:cs typeface="Andalus" pitchFamily="18" charset="-78"/>
              </a:rPr>
              <a:t> الالات التى تدار </a:t>
            </a:r>
            <a:r>
              <a:rPr lang="ar-EG" sz="2800" dirty="0" smtClean="0">
                <a:solidFill>
                  <a:prstClr val="black"/>
                </a:solidFill>
                <a:latin typeface="Andalus" pitchFamily="18" charset="-78"/>
                <a:cs typeface="Andalus" pitchFamily="18" charset="-78"/>
              </a:rPr>
              <a:t>بالقوى المحركة: مثل الالات الافرانجية.</a:t>
            </a:r>
            <a:r>
              <a:rPr lang="ar-EG" dirty="0" smtClean="0">
                <a:solidFill>
                  <a:prstClr val="black"/>
                </a:solidFill>
              </a:rPr>
              <a:t> </a:t>
            </a:r>
            <a:endParaRPr lang="ar-EG" dirty="0"/>
          </a:p>
        </p:txBody>
      </p:sp>
    </p:spTree>
    <p:extLst>
      <p:ext uri="{BB962C8B-B14F-4D97-AF65-F5344CB8AC3E}">
        <p14:creationId xmlns:p14="http://schemas.microsoft.com/office/powerpoint/2010/main" val="26355696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534400" cy="6248400"/>
          </a:xfrm>
          <a:prstGeom prst="ellipse">
            <a:avLst/>
          </a:prstGeom>
          <a:ln>
            <a:noFill/>
          </a:ln>
          <a:effectLst>
            <a:softEdge rad="11250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51489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81000"/>
            <a:ext cx="7696200" cy="624840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38820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610600" cy="6248400"/>
          </a:xfrm>
          <a:prstGeom prst="ellipse">
            <a:avLst/>
          </a:prstGeom>
          <a:ln>
            <a:noFill/>
          </a:ln>
          <a:effectLst>
            <a:softEdge rad="11250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00594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04800"/>
            <a:ext cx="8763000" cy="6324600"/>
          </a:xfrm>
          <a:prstGeom prst="ellipse">
            <a:avLst/>
          </a:prstGeom>
          <a:ln>
            <a:noFill/>
          </a:ln>
          <a:effectLst>
            <a:softEdge rad="11250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23431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algn="r" rtl="1">
              <a:buFont typeface="Wingdings" pitchFamily="2" charset="2"/>
              <a:buChar char="v"/>
            </a:pPr>
            <a:r>
              <a:rPr lang="ar-EG" sz="2800" b="1" dirty="0">
                <a:solidFill>
                  <a:srgbClr val="FF0000"/>
                </a:solidFill>
                <a:latin typeface="Andalus" pitchFamily="18" charset="-78"/>
                <a:cs typeface="Andalus" pitchFamily="18" charset="-78"/>
              </a:rPr>
              <a:t>ما يجب مراعاته عند رى المحاصيل:</a:t>
            </a:r>
          </a:p>
          <a:p>
            <a:pPr marL="0" indent="0" algn="r" rtl="1">
              <a:buNone/>
            </a:pPr>
            <a:r>
              <a:rPr lang="ar-EG" sz="2800" dirty="0" smtClean="0">
                <a:latin typeface="Andalus" pitchFamily="18" charset="-78"/>
                <a:cs typeface="Andalus" pitchFamily="18" charset="-78"/>
              </a:rPr>
              <a:t>1- استواء سطح الارض.                                                                2- الاراضى الطينية تروى على البارد و الاراضى الرملية تروى على الحامى.                                                 3- الاراضى الملحية تروى على فترات متقاربة.                                  4- تجنب رى المحاصيل اثناء هبوب الرياح.                                           5- يوقف الرى قرب نهاية نضح المحصول.                                             6- عندعطش المحاصيل بشدة يجب ان يكون الرى ضعيفا و فى الصباح الباكر.                                                                                  6- عدم تعطيش المحاصيل فى الفترة الحرجة التى تحتاج فيها لمياه بكثرة. </a:t>
            </a:r>
            <a:endParaRPr lang="ar-EG" sz="2800" dirty="0">
              <a:latin typeface="Andalus" pitchFamily="18" charset="-78"/>
              <a:cs typeface="Andalus" pitchFamily="18" charset="-78"/>
            </a:endParaRPr>
          </a:p>
        </p:txBody>
      </p:sp>
    </p:spTree>
    <p:extLst>
      <p:ext uri="{BB962C8B-B14F-4D97-AF65-F5344CB8AC3E}">
        <p14:creationId xmlns:p14="http://schemas.microsoft.com/office/powerpoint/2010/main" val="9612244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pPr algn="r" rtl="1">
              <a:buFont typeface="Wingdings" pitchFamily="2" charset="2"/>
              <a:buChar char="v"/>
            </a:pPr>
            <a:r>
              <a:rPr lang="ar-EG" sz="2800" b="1" dirty="0">
                <a:solidFill>
                  <a:srgbClr val="FF0000"/>
                </a:solidFill>
                <a:latin typeface="Andalus" pitchFamily="18" charset="-78"/>
                <a:cs typeface="Andalus" pitchFamily="18" charset="-78"/>
              </a:rPr>
              <a:t>مناوبات الرى: </a:t>
            </a:r>
          </a:p>
          <a:p>
            <a:pPr marL="0" indent="0" algn="r" rtl="1">
              <a:buNone/>
            </a:pPr>
            <a:r>
              <a:rPr lang="ar-EG" sz="2800" dirty="0" smtClean="0">
                <a:latin typeface="Andalus" pitchFamily="18" charset="-78"/>
                <a:cs typeface="Andalus" pitchFamily="18" charset="-78"/>
              </a:rPr>
              <a:t>يتم توزيع المياه من الترع الرئيسية الى الترع الفرعية فى مناوبات تضمن توزيع المياه توزيعا عادلا حسب احتياجات المحاصيل المنزرعة و حسب كمية المياة الواردة من النيل و </a:t>
            </a:r>
            <a:r>
              <a:rPr lang="ar-EG" sz="2800" b="1" dirty="0" smtClean="0">
                <a:solidFill>
                  <a:srgbClr val="0070C0"/>
                </a:solidFill>
                <a:latin typeface="Andalus" pitchFamily="18" charset="-78"/>
                <a:cs typeface="Andalus" pitchFamily="18" charset="-78"/>
              </a:rPr>
              <a:t>توجد ثلاثة انواع من المناوبات هى:                              </a:t>
            </a:r>
            <a:r>
              <a:rPr lang="ar-EG" sz="2800" dirty="0" smtClean="0">
                <a:latin typeface="Andalus" pitchFamily="18" charset="-78"/>
                <a:cs typeface="Andalus" pitchFamily="18" charset="-78"/>
              </a:rPr>
              <a:t>1- المناوبات النيلية:تبدا من 15 اغسطس و تنتهى اخر ديسمبر.                                                                 2- المناوبة الربيعية: تبدا عقب السدة الشتوية حتى اوائل ابريل.                    3- المناوبة الشتوية: تبدا من منتصف ابريل حتى منتصف اغسطس.</a:t>
            </a:r>
            <a:endParaRPr lang="ar-EG" sz="2800" dirty="0">
              <a:latin typeface="Andalus" pitchFamily="18" charset="-78"/>
              <a:cs typeface="Andalus" pitchFamily="18" charset="-78"/>
            </a:endParaRPr>
          </a:p>
        </p:txBody>
      </p:sp>
    </p:spTree>
    <p:extLst>
      <p:ext uri="{BB962C8B-B14F-4D97-AF65-F5344CB8AC3E}">
        <p14:creationId xmlns:p14="http://schemas.microsoft.com/office/powerpoint/2010/main" val="29168039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algn="r" rtl="1">
              <a:buFont typeface="Wingdings" pitchFamily="2" charset="2"/>
              <a:buChar char="v"/>
            </a:pPr>
            <a:r>
              <a:rPr lang="ar-EG" sz="2800" b="1" dirty="0">
                <a:solidFill>
                  <a:srgbClr val="FF0000"/>
                </a:solidFill>
                <a:latin typeface="Andalus" pitchFamily="18" charset="-78"/>
                <a:cs typeface="Andalus" pitchFamily="18" charset="-78"/>
              </a:rPr>
              <a:t>السدة الشتوية:</a:t>
            </a:r>
          </a:p>
          <a:p>
            <a:pPr marL="0" indent="0" algn="r" rtl="1">
              <a:buNone/>
            </a:pPr>
            <a:r>
              <a:rPr lang="ar-EG" sz="2800" dirty="0" smtClean="0">
                <a:latin typeface="Andalus" pitchFamily="18" charset="-78"/>
                <a:cs typeface="Andalus" pitchFamily="18" charset="-78"/>
              </a:rPr>
              <a:t>يقصد بها الفترة التى تقفل فيها الترع المعدة لرى المحاصيل و لا تملا بالمياه الا الترع التى يحتاج فيها للملاحه أو مياه الشرب. و تبدأ هذه الفترة عقب المناوبة النيلية اى من اخر ديسمبر و كانت هذه المدة حوالى اربعون يوما ولكن حاليا تم اختصارفترة السدة الشتوية الى اسبوعين. </a:t>
            </a:r>
            <a:r>
              <a:rPr lang="ar-EG" sz="2800" b="1" dirty="0" smtClean="0">
                <a:solidFill>
                  <a:srgbClr val="0070C0"/>
                </a:solidFill>
                <a:latin typeface="Andalus" pitchFamily="18" charset="-78"/>
                <a:cs typeface="Andalus" pitchFamily="18" charset="-78"/>
              </a:rPr>
              <a:t>و فى تلك الفترة</a:t>
            </a:r>
            <a:r>
              <a:rPr lang="ar-EG" sz="2800" dirty="0" smtClean="0">
                <a:latin typeface="Andalus" pitchFamily="18" charset="-78"/>
                <a:cs typeface="Andalus" pitchFamily="18" charset="-78"/>
              </a:rPr>
              <a:t>:-               1- تكون المحاصيل الشتويه صغيرة الحجم و لا تحتاج الى كمية كبيرة المياه.                                                 2- تكون درجة الحرارة منخفضة مع ارتفاع الرطوبة النسبية بالجو مع احتمال سقوط امطار خلال هذه الفترة خاصة فى منطقة الدلتا.    </a:t>
            </a:r>
            <a:endParaRPr lang="ar-EG" sz="2800" dirty="0">
              <a:latin typeface="Andalus" pitchFamily="18" charset="-78"/>
              <a:cs typeface="Andalus" pitchFamily="18" charset="-78"/>
            </a:endParaRPr>
          </a:p>
        </p:txBody>
      </p:sp>
    </p:spTree>
    <p:extLst>
      <p:ext uri="{BB962C8B-B14F-4D97-AF65-F5344CB8AC3E}">
        <p14:creationId xmlns:p14="http://schemas.microsoft.com/office/powerpoint/2010/main" val="6780128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Autofit/>
          </a:bodyPr>
          <a:lstStyle/>
          <a:p>
            <a:pPr algn="r" rtl="1">
              <a:buFont typeface="Wingdings" pitchFamily="2" charset="2"/>
              <a:buChar char="v"/>
            </a:pPr>
            <a:r>
              <a:rPr lang="ar-EG" sz="2800" b="1" dirty="0">
                <a:solidFill>
                  <a:srgbClr val="FF0000"/>
                </a:solidFill>
                <a:latin typeface="Andalus" pitchFamily="18" charset="-78"/>
                <a:ea typeface="+mj-ea"/>
                <a:cs typeface="Andalus" pitchFamily="18" charset="-78"/>
              </a:rPr>
              <a:t>اهم العوامل التى تسبب غياب النباتات بكمية كبيرة فى الحقل سواء فى طور انبات البذورأو البادرات و احيانا فيما بعد </a:t>
            </a:r>
            <a:r>
              <a:rPr lang="ar-EG" sz="2800" b="1" dirty="0" smtClean="0">
                <a:solidFill>
                  <a:srgbClr val="FF0000"/>
                </a:solidFill>
                <a:latin typeface="Andalus" pitchFamily="18" charset="-78"/>
                <a:ea typeface="+mj-ea"/>
                <a:cs typeface="Andalus" pitchFamily="18" charset="-78"/>
              </a:rPr>
              <a:t>ذلك:</a:t>
            </a:r>
          </a:p>
          <a:p>
            <a:pPr marL="0" indent="0" algn="r" rtl="1">
              <a:buNone/>
            </a:pPr>
            <a:r>
              <a:rPr lang="ar-EG" sz="2800" dirty="0" smtClean="0">
                <a:solidFill>
                  <a:prstClr val="black"/>
                </a:solidFill>
                <a:latin typeface="Andalus" pitchFamily="18" charset="-78"/>
                <a:ea typeface="+mj-ea"/>
                <a:cs typeface="Andalus" pitchFamily="18" charset="-78"/>
              </a:rPr>
              <a:t> 1- أسباب تتعلق برداءة التقاوى أو قدمها أو اصابتها بالحشرات مما يتسبب عنها تلف الجنين.                                                                                       2- عدم العناية بتجهيز مرقد التقاوى الصالح و المناسب أو لزيادة ملوحة التربة.                                                                                           3 - عدم كفاية الرطوبة بالتربة الامر الذى يؤدى الى عدم الانبات.                                                                4 - زيادة الرطوبة حول التقاوى مما يؤدى الى غرق البذور و تعفنها وبالتالى تلفها.               </a:t>
            </a:r>
            <a:endParaRPr lang="ar-EG" sz="2000" dirty="0">
              <a:latin typeface="Andalus" pitchFamily="18" charset="-78"/>
              <a:cs typeface="Andalus" pitchFamily="18" charset="-78"/>
            </a:endParaRPr>
          </a:p>
        </p:txBody>
      </p:sp>
    </p:spTree>
    <p:extLst>
      <p:ext uri="{BB962C8B-B14F-4D97-AF65-F5344CB8AC3E}">
        <p14:creationId xmlns:p14="http://schemas.microsoft.com/office/powerpoint/2010/main" val="35961723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59363"/>
          </a:xfrm>
        </p:spPr>
        <p:txBody>
          <a:bodyPr>
            <a:normAutofit/>
          </a:bodyPr>
          <a:lstStyle/>
          <a:p>
            <a:pPr algn="r" rtl="1">
              <a:buFont typeface="Wingdings" pitchFamily="2" charset="2"/>
              <a:buChar char="Ø"/>
            </a:pPr>
            <a:r>
              <a:rPr lang="ar-EG" sz="2800" b="1" dirty="0" smtClean="0">
                <a:solidFill>
                  <a:srgbClr val="0070C0"/>
                </a:solidFill>
                <a:latin typeface="Andalus" pitchFamily="18" charset="-78"/>
                <a:cs typeface="Andalus" pitchFamily="18" charset="-78"/>
              </a:rPr>
              <a:t>الاحتياج المائى للنبات:                                                                       </a:t>
            </a:r>
            <a:r>
              <a:rPr lang="ar-EG" sz="2800" dirty="0" smtClean="0">
                <a:latin typeface="Andalus" pitchFamily="18" charset="-78"/>
                <a:cs typeface="Andalus" pitchFamily="18" charset="-78"/>
              </a:rPr>
              <a:t>يعرف بانه عدد وحدات الماء التى تلزم لانتاج وحدة واحدة من المادة الجافة فى النبات.</a:t>
            </a:r>
          </a:p>
          <a:p>
            <a:pPr algn="r" rtl="1">
              <a:buFont typeface="Wingdings" pitchFamily="2" charset="2"/>
              <a:buChar char="Ø"/>
            </a:pPr>
            <a:r>
              <a:rPr lang="ar-EG" sz="2800" b="1" dirty="0" smtClean="0">
                <a:solidFill>
                  <a:srgbClr val="0070C0"/>
                </a:solidFill>
                <a:latin typeface="Andalus" pitchFamily="18" charset="-78"/>
                <a:cs typeface="Andalus" pitchFamily="18" charset="-78"/>
              </a:rPr>
              <a:t>الاستهلاك المائى ( احتياج الرى):                                                         </a:t>
            </a:r>
            <a:r>
              <a:rPr lang="ar-EG" sz="2800" dirty="0" smtClean="0">
                <a:latin typeface="Andalus" pitchFamily="18" charset="-78"/>
                <a:cs typeface="Andalus" pitchFamily="18" charset="-78"/>
              </a:rPr>
              <a:t>هو عبارة عن كمية الماء التى تضاف للنباتات خلال الموسم و تتضمن الاحتياج المائى و ما قد يفقدة النبات عن طريق البخر أو الرشح أو االتسرب و غيرها من مصادر الفقد.</a:t>
            </a:r>
            <a:endParaRPr lang="ar-EG" sz="2800" dirty="0">
              <a:latin typeface="Andalus" pitchFamily="18" charset="-78"/>
              <a:cs typeface="Andalus" pitchFamily="18" charset="-78"/>
            </a:endParaRPr>
          </a:p>
        </p:txBody>
      </p:sp>
    </p:spTree>
    <p:extLst>
      <p:ext uri="{BB962C8B-B14F-4D97-AF65-F5344CB8AC3E}">
        <p14:creationId xmlns:p14="http://schemas.microsoft.com/office/powerpoint/2010/main" val="12814078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normAutofit/>
          </a:bodyPr>
          <a:lstStyle/>
          <a:p>
            <a:pPr algn="r" rtl="1">
              <a:buFont typeface="Wingdings" pitchFamily="2" charset="2"/>
              <a:buChar char="v"/>
            </a:pPr>
            <a:r>
              <a:rPr lang="ar-EG" sz="2800" b="1" dirty="0" smtClean="0">
                <a:solidFill>
                  <a:srgbClr val="FF0000"/>
                </a:solidFill>
                <a:latin typeface="Andalus" pitchFamily="18" charset="-78"/>
                <a:cs typeface="Andalus" pitchFamily="18" charset="-78"/>
              </a:rPr>
              <a:t>مصطلحات </a:t>
            </a:r>
            <a:r>
              <a:rPr lang="ar-EG" sz="2800" b="1" dirty="0">
                <a:solidFill>
                  <a:srgbClr val="FF0000"/>
                </a:solidFill>
                <a:latin typeface="Andalus" pitchFamily="18" charset="-78"/>
                <a:cs typeface="Andalus" pitchFamily="18" charset="-78"/>
              </a:rPr>
              <a:t>الرى:</a:t>
            </a:r>
          </a:p>
          <a:p>
            <a:pPr marL="0" indent="0" algn="r" rtl="1">
              <a:buNone/>
            </a:pPr>
            <a:r>
              <a:rPr lang="ar-EG" sz="2800" dirty="0" smtClean="0">
                <a:solidFill>
                  <a:srgbClr val="0070C0"/>
                </a:solidFill>
                <a:latin typeface="Andalus" pitchFamily="18" charset="-78"/>
                <a:cs typeface="Andalus" pitchFamily="18" charset="-78"/>
              </a:rPr>
              <a:t>راض شراقى</a:t>
            </a:r>
            <a:r>
              <a:rPr lang="ar-EG" sz="2800" dirty="0" smtClean="0">
                <a:latin typeface="Andalus" pitchFamily="18" charset="-78"/>
                <a:cs typeface="Andalus" pitchFamily="18" charset="-78"/>
              </a:rPr>
              <a:t>: ارض متروكة بدون رى بعد ازالة المحاصيل.                                  </a:t>
            </a:r>
            <a:r>
              <a:rPr lang="ar-EG" sz="2800" dirty="0" smtClean="0">
                <a:solidFill>
                  <a:srgbClr val="0070C0"/>
                </a:solidFill>
                <a:latin typeface="Andalus" pitchFamily="18" charset="-78"/>
                <a:cs typeface="Andalus" pitchFamily="18" charset="-78"/>
              </a:rPr>
              <a:t>طفى الشراقى</a:t>
            </a:r>
            <a:r>
              <a:rPr lang="ar-EG" sz="2800" dirty="0" smtClean="0">
                <a:latin typeface="Andalus" pitchFamily="18" charset="-78"/>
                <a:cs typeface="Andalus" pitchFamily="18" charset="-78"/>
              </a:rPr>
              <a:t>: هو رى الارض الشراقى.                                                                     </a:t>
            </a:r>
            <a:r>
              <a:rPr lang="ar-EG" sz="2800" dirty="0" smtClean="0">
                <a:solidFill>
                  <a:srgbClr val="0070C0"/>
                </a:solidFill>
                <a:latin typeface="Andalus" pitchFamily="18" charset="-78"/>
                <a:cs typeface="Andalus" pitchFamily="18" charset="-78"/>
              </a:rPr>
              <a:t>رية المحاياة </a:t>
            </a:r>
            <a:r>
              <a:rPr lang="ar-EG" sz="2800" dirty="0" smtClean="0">
                <a:latin typeface="Andalus" pitchFamily="18" charset="-78"/>
                <a:cs typeface="Andalus" pitchFamily="18" charset="-78"/>
              </a:rPr>
              <a:t>: هى الرية الاولى بعد الزراعة.                                                            </a:t>
            </a:r>
            <a:r>
              <a:rPr lang="ar-EG" sz="2800" dirty="0" smtClean="0">
                <a:solidFill>
                  <a:srgbClr val="0070C0"/>
                </a:solidFill>
                <a:latin typeface="Andalus" pitchFamily="18" charset="-78"/>
                <a:cs typeface="Andalus" pitchFamily="18" charset="-78"/>
              </a:rPr>
              <a:t>البوغة</a:t>
            </a:r>
            <a:r>
              <a:rPr lang="ar-EG" sz="2800" dirty="0" smtClean="0">
                <a:latin typeface="Andalus" pitchFamily="18" charset="-78"/>
                <a:cs typeface="Andalus" pitchFamily="18" charset="-78"/>
              </a:rPr>
              <a:t>: هى رية الزراعة فى القصب.                                                     </a:t>
            </a:r>
            <a:r>
              <a:rPr lang="ar-EG" sz="2800" dirty="0" smtClean="0">
                <a:solidFill>
                  <a:srgbClr val="0070C0"/>
                </a:solidFill>
                <a:latin typeface="Andalus" pitchFamily="18" charset="-78"/>
                <a:cs typeface="Andalus" pitchFamily="18" charset="-78"/>
              </a:rPr>
              <a:t>رية كدابة: </a:t>
            </a:r>
            <a:r>
              <a:rPr lang="ar-EG" sz="2800" dirty="0" smtClean="0">
                <a:latin typeface="Andalus" pitchFamily="18" charset="-78"/>
                <a:cs typeface="Andalus" pitchFamily="18" charset="-78"/>
              </a:rPr>
              <a:t>هى الرية التى تعطى بدون زرعة و تكون غزيرة.                       </a:t>
            </a:r>
            <a:r>
              <a:rPr lang="ar-EG" sz="2800" dirty="0" smtClean="0">
                <a:solidFill>
                  <a:srgbClr val="0070C0"/>
                </a:solidFill>
                <a:latin typeface="Andalus" pitchFamily="18" charset="-78"/>
                <a:cs typeface="Andalus" pitchFamily="18" charset="-78"/>
              </a:rPr>
              <a:t>رية الفطام</a:t>
            </a:r>
            <a:r>
              <a:rPr lang="ar-EG" sz="2800" dirty="0" smtClean="0">
                <a:latin typeface="Andalus" pitchFamily="18" charset="-78"/>
                <a:cs typeface="Andalus" pitchFamily="18" charset="-78"/>
              </a:rPr>
              <a:t>: الرية الاخيرة لاى محصول.                                                               </a:t>
            </a:r>
            <a:r>
              <a:rPr lang="ar-EG" sz="2800" dirty="0" smtClean="0">
                <a:solidFill>
                  <a:srgbClr val="0070C0"/>
                </a:solidFill>
                <a:latin typeface="Andalus" pitchFamily="18" charset="-78"/>
                <a:cs typeface="Andalus" pitchFamily="18" charset="-78"/>
              </a:rPr>
              <a:t>فك القيد</a:t>
            </a:r>
            <a:r>
              <a:rPr lang="ar-EG" sz="2800" dirty="0" smtClean="0">
                <a:latin typeface="Andalus" pitchFamily="18" charset="-78"/>
                <a:cs typeface="Andalus" pitchFamily="18" charset="-78"/>
              </a:rPr>
              <a:t>: الرية الاولى للفول.                                                               </a:t>
            </a:r>
            <a:r>
              <a:rPr lang="ar-EG" sz="2800" dirty="0" smtClean="0">
                <a:solidFill>
                  <a:srgbClr val="0070C0"/>
                </a:solidFill>
                <a:latin typeface="Andalus" pitchFamily="18" charset="-78"/>
                <a:cs typeface="Andalus" pitchFamily="18" charset="-78"/>
              </a:rPr>
              <a:t>فك العقال: </a:t>
            </a:r>
            <a:r>
              <a:rPr lang="ar-EG" sz="2800" dirty="0" smtClean="0">
                <a:latin typeface="Andalus" pitchFamily="18" charset="-78"/>
                <a:cs typeface="Andalus" pitchFamily="18" charset="-78"/>
              </a:rPr>
              <a:t>الرية الثانية فى الذرة الشامية.                                                     </a:t>
            </a:r>
            <a:r>
              <a:rPr lang="ar-EG" sz="2800" dirty="0" smtClean="0">
                <a:solidFill>
                  <a:srgbClr val="0070C0"/>
                </a:solidFill>
                <a:latin typeface="Andalus" pitchFamily="18" charset="-78"/>
                <a:cs typeface="Andalus" pitchFamily="18" charset="-78"/>
              </a:rPr>
              <a:t>الفحل</a:t>
            </a:r>
            <a:r>
              <a:rPr lang="ar-EG" sz="2800" dirty="0" smtClean="0">
                <a:latin typeface="Andalus" pitchFamily="18" charset="-78"/>
                <a:cs typeface="Andalus" pitchFamily="18" charset="-78"/>
              </a:rPr>
              <a:t>: القناة أو المجرى الرئيسى بالحقل.</a:t>
            </a:r>
            <a:endParaRPr lang="ar-EG" sz="2800" dirty="0">
              <a:latin typeface="Andalus" pitchFamily="18" charset="-78"/>
              <a:cs typeface="Andalus" pitchFamily="18" charset="-78"/>
            </a:endParaRPr>
          </a:p>
        </p:txBody>
      </p:sp>
    </p:spTree>
    <p:extLst>
      <p:ext uri="{BB962C8B-B14F-4D97-AF65-F5344CB8AC3E}">
        <p14:creationId xmlns:p14="http://schemas.microsoft.com/office/powerpoint/2010/main" val="19738589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pPr rtl="1"/>
            <a:r>
              <a:rPr lang="ar-EG" sz="3600" b="1" dirty="0" smtClean="0">
                <a:solidFill>
                  <a:srgbClr val="FF0000"/>
                </a:solidFill>
                <a:latin typeface="Andalus" pitchFamily="18" charset="-78"/>
                <a:cs typeface="Andalus" pitchFamily="18" charset="-78"/>
              </a:rPr>
              <a:t>الصرف</a:t>
            </a:r>
            <a:endParaRPr lang="ar-EG" sz="3600" b="1" dirty="0">
              <a:solidFill>
                <a:srgbClr val="FF0000"/>
              </a:solidFill>
              <a:latin typeface="Andalus" pitchFamily="18" charset="-78"/>
              <a:cs typeface="Andalus" pitchFamily="18" charset="-78"/>
            </a:endParaRPr>
          </a:p>
        </p:txBody>
      </p:sp>
      <p:sp>
        <p:nvSpPr>
          <p:cNvPr id="3" name="Content Placeholder 2"/>
          <p:cNvSpPr>
            <a:spLocks noGrp="1"/>
          </p:cNvSpPr>
          <p:nvPr>
            <p:ph idx="1"/>
          </p:nvPr>
        </p:nvSpPr>
        <p:spPr/>
        <p:txBody>
          <a:bodyPr>
            <a:normAutofit/>
          </a:bodyPr>
          <a:lstStyle/>
          <a:p>
            <a:pPr algn="r" rtl="1">
              <a:buFont typeface="Wingdings" pitchFamily="2" charset="2"/>
              <a:buChar char="v"/>
            </a:pPr>
            <a:r>
              <a:rPr lang="ar-EG" sz="2800" dirty="0" smtClean="0">
                <a:latin typeface="Andalus" pitchFamily="18" charset="-78"/>
                <a:cs typeface="Andalus" pitchFamily="18" charset="-78"/>
              </a:rPr>
              <a:t>يقصد به التخلص من الماء الزائد فى التربة حيث تصل نسبة الرطوبة الى السعة الحقلية.</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590800"/>
            <a:ext cx="7924800" cy="381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20754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pPr algn="r" rtl="1">
              <a:buFont typeface="Wingdings" pitchFamily="2" charset="2"/>
              <a:buChar char="v"/>
            </a:pPr>
            <a:r>
              <a:rPr lang="ar-EG" sz="2800" b="1" dirty="0">
                <a:solidFill>
                  <a:srgbClr val="FF0000"/>
                </a:solidFill>
                <a:latin typeface="Andalus" pitchFamily="18" charset="-78"/>
                <a:cs typeface="Andalus" pitchFamily="18" charset="-78"/>
              </a:rPr>
              <a:t>أهم المصارف هى </a:t>
            </a:r>
            <a:r>
              <a:rPr lang="ar-EG" sz="2800" b="1" dirty="0" smtClean="0">
                <a:solidFill>
                  <a:srgbClr val="FF0000"/>
                </a:solidFill>
                <a:latin typeface="Andalus" pitchFamily="18" charset="-78"/>
                <a:cs typeface="Andalus" pitchFamily="18" charset="-78"/>
              </a:rPr>
              <a:t>:                                                                      </a:t>
            </a:r>
            <a:r>
              <a:rPr lang="ar-EG" sz="2800" b="1" dirty="0" smtClean="0">
                <a:latin typeface="Andalus" pitchFamily="18" charset="-78"/>
                <a:cs typeface="Andalus" pitchFamily="18" charset="-78"/>
              </a:rPr>
              <a:t>1-</a:t>
            </a:r>
            <a:r>
              <a:rPr lang="ar-EG" sz="2800" dirty="0" smtClean="0">
                <a:latin typeface="Andalus" pitchFamily="18" charset="-78"/>
                <a:cs typeface="Andalus" pitchFamily="18" charset="-78"/>
              </a:rPr>
              <a:t>المصارف العمياء.                                                                       </a:t>
            </a:r>
            <a:r>
              <a:rPr lang="ar-EG" sz="2800" dirty="0" smtClean="0">
                <a:solidFill>
                  <a:prstClr val="black"/>
                </a:solidFill>
                <a:latin typeface="Andalus" pitchFamily="18" charset="-78"/>
                <a:cs typeface="Andalus" pitchFamily="18" charset="-78"/>
              </a:rPr>
              <a:t>2- </a:t>
            </a:r>
            <a:r>
              <a:rPr lang="ar-EG" sz="2800" dirty="0">
                <a:solidFill>
                  <a:prstClr val="black"/>
                </a:solidFill>
                <a:latin typeface="Andalus" pitchFamily="18" charset="-78"/>
                <a:cs typeface="Andalus" pitchFamily="18" charset="-78"/>
              </a:rPr>
              <a:t>المصارف </a:t>
            </a:r>
            <a:r>
              <a:rPr lang="ar-EG" sz="2800" dirty="0" smtClean="0">
                <a:solidFill>
                  <a:prstClr val="black"/>
                </a:solidFill>
                <a:latin typeface="Andalus" pitchFamily="18" charset="-78"/>
                <a:cs typeface="Andalus" pitchFamily="18" charset="-78"/>
              </a:rPr>
              <a:t>المكشوفه</a:t>
            </a:r>
            <a:endParaRPr lang="ar-EG" sz="2800" dirty="0">
              <a:latin typeface="Andalus" pitchFamily="18" charset="-78"/>
              <a:cs typeface="Andalus" pitchFamily="18" charset="-7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286000"/>
            <a:ext cx="7696200" cy="36575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38845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marL="0" lvl="0" indent="0" algn="r" rtl="1">
              <a:buNone/>
            </a:pPr>
            <a:r>
              <a:rPr lang="ar-EG" sz="2800" dirty="0" smtClean="0">
                <a:solidFill>
                  <a:prstClr val="black"/>
                </a:solidFill>
                <a:latin typeface="Andalus" pitchFamily="18" charset="-78"/>
                <a:cs typeface="Andalus" pitchFamily="18" charset="-78"/>
              </a:rPr>
              <a:t>3- </a:t>
            </a:r>
            <a:r>
              <a:rPr lang="ar-EG" sz="2800" dirty="0">
                <a:solidFill>
                  <a:prstClr val="black"/>
                </a:solidFill>
                <a:latin typeface="Andalus" pitchFamily="18" charset="-78"/>
                <a:cs typeface="Andalus" pitchFamily="18" charset="-78"/>
              </a:rPr>
              <a:t>المصارف المغطاة  </a:t>
            </a:r>
            <a:endParaRPr lang="ar-EG" sz="2800" dirty="0" smtClean="0">
              <a:solidFill>
                <a:prstClr val="black"/>
              </a:solidFill>
              <a:latin typeface="Andalus" pitchFamily="18" charset="-78"/>
              <a:cs typeface="Andalus" pitchFamily="18" charset="-78"/>
            </a:endParaRPr>
          </a:p>
          <a:p>
            <a:pPr marL="0" lvl="0" indent="0" algn="r" rtl="1">
              <a:buNone/>
            </a:pPr>
            <a:endParaRPr lang="ar-EG" dirty="0">
              <a:solidFill>
                <a:prstClr val="black"/>
              </a:solidFill>
            </a:endParaRPr>
          </a:p>
          <a:p>
            <a:pPr marL="0" lvl="0" indent="0" algn="r" rtl="1">
              <a:buNone/>
            </a:pPr>
            <a:endParaRPr lang="ar-EG" dirty="0" smtClean="0">
              <a:solidFill>
                <a:prstClr val="black"/>
              </a:solidFill>
            </a:endParaRPr>
          </a:p>
          <a:p>
            <a:pPr marL="0" lvl="0" indent="0" algn="r" rtl="1">
              <a:buNone/>
            </a:pPr>
            <a:endParaRPr lang="ar-EG" dirty="0">
              <a:solidFill>
                <a:prstClr val="black"/>
              </a:solidFill>
            </a:endParaRPr>
          </a:p>
          <a:p>
            <a:pPr marL="0" lvl="0" indent="0" algn="r" rtl="1">
              <a:buNone/>
            </a:pPr>
            <a:endParaRPr lang="ar-EG" dirty="0">
              <a:solidFill>
                <a:prstClr val="black"/>
              </a:solidFill>
            </a:endParaRPr>
          </a:p>
          <a:p>
            <a:pPr marL="0" lvl="0" indent="0" algn="r" rtl="1">
              <a:buNone/>
            </a:pPr>
            <a:endParaRPr lang="ar-EG" dirty="0" smtClean="0">
              <a:solidFill>
                <a:prstClr val="black"/>
              </a:solidFill>
            </a:endParaRPr>
          </a:p>
          <a:p>
            <a:pPr marL="0" indent="0" algn="r" rtl="1">
              <a:buNone/>
            </a:pPr>
            <a:endParaRPr lang="ar-EG"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656" y="1447800"/>
            <a:ext cx="7612743" cy="472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13024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pPr rtl="1"/>
            <a:r>
              <a:rPr lang="ar-EG" sz="3600" b="1" dirty="0" smtClean="0">
                <a:solidFill>
                  <a:srgbClr val="FF0000"/>
                </a:solidFill>
                <a:latin typeface="Andalus" pitchFamily="18" charset="-78"/>
                <a:cs typeface="Andalus" pitchFamily="18" charset="-78"/>
              </a:rPr>
              <a:t>التسميد </a:t>
            </a:r>
            <a:endParaRPr lang="ar-EG" sz="3600" b="1" dirty="0">
              <a:solidFill>
                <a:srgbClr val="FF0000"/>
              </a:solidFill>
              <a:latin typeface="Andalus" pitchFamily="18" charset="-78"/>
              <a:cs typeface="Andalus" pitchFamily="18" charset="-78"/>
            </a:endParaRPr>
          </a:p>
        </p:txBody>
      </p:sp>
      <p:sp>
        <p:nvSpPr>
          <p:cNvPr id="3" name="Content Placeholder 2"/>
          <p:cNvSpPr>
            <a:spLocks noGrp="1"/>
          </p:cNvSpPr>
          <p:nvPr>
            <p:ph idx="1"/>
          </p:nvPr>
        </p:nvSpPr>
        <p:spPr/>
        <p:txBody>
          <a:bodyPr>
            <a:normAutofit/>
          </a:bodyPr>
          <a:lstStyle/>
          <a:p>
            <a:pPr algn="r" rtl="1">
              <a:buFont typeface="Wingdings" pitchFamily="2" charset="2"/>
              <a:buChar char="v"/>
            </a:pPr>
            <a:r>
              <a:rPr lang="ar-EG" sz="2800" b="1" dirty="0" smtClean="0">
                <a:latin typeface="Andalus" pitchFamily="18" charset="-78"/>
                <a:cs typeface="Andalus" pitchFamily="18" charset="-78"/>
              </a:rPr>
              <a:t>يقصد بالتسميد </a:t>
            </a:r>
            <a:r>
              <a:rPr lang="ar-EG" sz="2800" dirty="0" smtClean="0">
                <a:latin typeface="Andalus" pitchFamily="18" charset="-78"/>
                <a:cs typeface="Andalus" pitchFamily="18" charset="-78"/>
              </a:rPr>
              <a:t>اضافة العناصر الغذائية اللازمة لنمو و اتمام دورة حياة النبات على صورة أسمدة للتربة لتعويض النقص فى هذه العناصر السمادية. </a:t>
            </a:r>
          </a:p>
          <a:p>
            <a:pPr algn="r" rtl="1">
              <a:buFont typeface="Wingdings" pitchFamily="2" charset="2"/>
              <a:buChar char="v"/>
            </a:pPr>
            <a:r>
              <a:rPr lang="ar-EG" sz="2800" b="1" dirty="0" smtClean="0">
                <a:latin typeface="Andalus" pitchFamily="18" charset="-78"/>
                <a:cs typeface="Andalus" pitchFamily="18" charset="-78"/>
              </a:rPr>
              <a:t>الاسمدة تنقسم الى :                                                               </a:t>
            </a:r>
            <a:r>
              <a:rPr lang="ar-EG" sz="2800" dirty="0" smtClean="0">
                <a:latin typeface="Andalus" pitchFamily="18" charset="-78"/>
                <a:cs typeface="Andalus" pitchFamily="18" charset="-78"/>
              </a:rPr>
              <a:t>1- اسمدة عضوية: تحتوى على مركبات نباتية أو حيوانية أو معدنية أو على صورة خليط منها و مثال ذلك سماد الاسطبل – السماد الاخضر – البودريت – الدم المجفف و يضاف هذا السماد اثناء عمليات خدمة الارض قبل الزراعة.</a:t>
            </a:r>
            <a:endParaRPr lang="ar-EG" sz="2800" dirty="0">
              <a:latin typeface="Andalus" pitchFamily="18" charset="-78"/>
              <a:cs typeface="Andalus" pitchFamily="18" charset="-78"/>
            </a:endParaRPr>
          </a:p>
        </p:txBody>
      </p:sp>
    </p:spTree>
    <p:extLst>
      <p:ext uri="{BB962C8B-B14F-4D97-AF65-F5344CB8AC3E}">
        <p14:creationId xmlns:p14="http://schemas.microsoft.com/office/powerpoint/2010/main" val="35992307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534400" cy="6400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16631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marL="0" indent="0" algn="ctr" rtl="1">
              <a:buNone/>
            </a:pPr>
            <a:r>
              <a:rPr lang="ar-EG" sz="2800" b="1" dirty="0" smtClean="0">
                <a:latin typeface="Andalus" pitchFamily="18" charset="-78"/>
                <a:cs typeface="Andalus" pitchFamily="18" charset="-78"/>
              </a:rPr>
              <a:t>التسميد الاخضر</a:t>
            </a:r>
          </a:p>
          <a:p>
            <a:pPr marL="0" indent="0" algn="ctr" rtl="1">
              <a:buNone/>
            </a:pPr>
            <a:endParaRPr lang="ar-EG"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95401"/>
            <a:ext cx="8458200" cy="533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83681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763000" cy="655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21016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pPr marL="0" indent="0" algn="r" rtl="1">
              <a:buNone/>
            </a:pPr>
            <a:r>
              <a:rPr lang="ar-EG" sz="2800" dirty="0" smtClean="0">
                <a:latin typeface="Andalus" pitchFamily="18" charset="-78"/>
                <a:cs typeface="Andalus" pitchFamily="18" charset="-78"/>
              </a:rPr>
              <a:t>2- </a:t>
            </a:r>
            <a:r>
              <a:rPr lang="ar-EG" sz="2800" b="1" dirty="0" smtClean="0">
                <a:latin typeface="Andalus" pitchFamily="18" charset="-78"/>
                <a:cs typeface="Andalus" pitchFamily="18" charset="-78"/>
              </a:rPr>
              <a:t>اسمدة كيماوية</a:t>
            </a:r>
            <a:r>
              <a:rPr lang="ar-EG" sz="2800" dirty="0" smtClean="0">
                <a:latin typeface="Andalus" pitchFamily="18" charset="-78"/>
                <a:cs typeface="Andalus" pitchFamily="18" charset="-78"/>
              </a:rPr>
              <a:t>: و تحضر صناعيا و تحتوى على نسبة عالية من العناصر الغذائية و هى اما ان تكون بسيطة اى تختوى على عنصر غذائى واحد مثل الاسمدة الازوتية و البوتاسية و الفوسفاتية أو تحتوى على سمادين (سماد مركب ) و تضاف عادة هذه بعد الزراعة حتى يستفاد منها النبات المنزرع </a:t>
            </a:r>
          </a:p>
          <a:p>
            <a:pPr marL="0" indent="0" algn="r" rtl="1">
              <a:buNone/>
            </a:pPr>
            <a:r>
              <a:rPr lang="ar-EG" sz="2800" b="1" dirty="0" smtClean="0">
                <a:latin typeface="Andalus" pitchFamily="18" charset="-78"/>
                <a:cs typeface="Andalus" pitchFamily="18" charset="-78"/>
              </a:rPr>
              <a:t>و مثال</a:t>
            </a:r>
            <a:r>
              <a:rPr lang="ar-EG" sz="2800" b="1" dirty="0" smtClean="0">
                <a:solidFill>
                  <a:srgbClr val="002060"/>
                </a:solidFill>
                <a:latin typeface="Andalus" pitchFamily="18" charset="-78"/>
                <a:cs typeface="Andalus" pitchFamily="18" charset="-78"/>
              </a:rPr>
              <a:t> الاسمدة الازوتية</a:t>
            </a:r>
            <a:r>
              <a:rPr lang="ar-EG" sz="2800" b="1" dirty="0" smtClean="0">
                <a:latin typeface="Andalus" pitchFamily="18" charset="-78"/>
                <a:cs typeface="Andalus" pitchFamily="18" charset="-78"/>
              </a:rPr>
              <a:t>: </a:t>
            </a:r>
            <a:r>
              <a:rPr lang="ar-EG" sz="2800" dirty="0" smtClean="0">
                <a:latin typeface="Andalus" pitchFamily="18" charset="-78"/>
                <a:cs typeface="Andalus" pitchFamily="18" charset="-78"/>
              </a:rPr>
              <a:t>نترات الجير – نترات الصودا ( 15.5% نتروجين) - نترات النشادر ( 33.5 % ) – اليوريا (46.5 % )                                                       </a:t>
            </a:r>
            <a:r>
              <a:rPr lang="ar-EG" sz="2800" b="1" dirty="0" smtClean="0">
                <a:solidFill>
                  <a:srgbClr val="002060"/>
                </a:solidFill>
                <a:latin typeface="Andalus" pitchFamily="18" charset="-78"/>
                <a:cs typeface="Andalus" pitchFamily="18" charset="-78"/>
              </a:rPr>
              <a:t>الاسمدة الفوسفاتية</a:t>
            </a:r>
            <a:r>
              <a:rPr lang="ar-EG" sz="2800" dirty="0" smtClean="0">
                <a:latin typeface="Andalus" pitchFamily="18" charset="-78"/>
                <a:cs typeface="Andalus" pitchFamily="18" charset="-78"/>
              </a:rPr>
              <a:t>: سوبر فوسفات الكالسيوم الاحادى ( 15.5 % خامس اكسيد الفوسفور ) الاسمدة البوتاسية: كبريتات البوتاسيوم ( 48 – 50 % اكسيد البوتاسيوم ).</a:t>
            </a:r>
            <a:endParaRPr lang="ar-EG" sz="2800" dirty="0">
              <a:latin typeface="Andalus" pitchFamily="18" charset="-78"/>
              <a:cs typeface="Andalus" pitchFamily="18" charset="-78"/>
            </a:endParaRPr>
          </a:p>
        </p:txBody>
      </p:sp>
    </p:spTree>
    <p:extLst>
      <p:ext uri="{BB962C8B-B14F-4D97-AF65-F5344CB8AC3E}">
        <p14:creationId xmlns:p14="http://schemas.microsoft.com/office/powerpoint/2010/main" val="38010750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normAutofit/>
          </a:bodyPr>
          <a:lstStyle/>
          <a:p>
            <a:pPr marL="0" indent="0" algn="r" rtl="1">
              <a:buNone/>
            </a:pPr>
            <a:r>
              <a:rPr lang="ar-EG" sz="2800" dirty="0" smtClean="0">
                <a:latin typeface="Andalus" pitchFamily="18" charset="-78"/>
                <a:cs typeface="Andalus" pitchFamily="18" charset="-78"/>
              </a:rPr>
              <a:t>5- اصابة البذور النابتة أو البادرات بالامراض الفطرية أو الحشرات مثل مرض الخناق و الشلل والذبول فى القطن.                                                6- عدم مناسبة سمك الغطاء فوق التقاوى من التربة كأن تكون التقاوى عارية أو الغطاء ثقيل.                                                                 7- عدم العناية بعملية نثر التقاوى مما يؤدى الى ظهور المساحات القليلة أو الخالية من البادرات.                                                                     8- الظروف البيئية و الجوية المعاكسة مثل الصقيع و البرد الشديد.</a:t>
            </a:r>
            <a:endParaRPr lang="ar-EG" sz="2800" dirty="0">
              <a:latin typeface="Andalus" pitchFamily="18" charset="-78"/>
              <a:cs typeface="Andalus" pitchFamily="18" charset="-78"/>
            </a:endParaRPr>
          </a:p>
        </p:txBody>
      </p:sp>
    </p:spTree>
    <p:extLst>
      <p:ext uri="{BB962C8B-B14F-4D97-AF65-F5344CB8AC3E}">
        <p14:creationId xmlns:p14="http://schemas.microsoft.com/office/powerpoint/2010/main" val="37638179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lnSpcReduction="10000"/>
          </a:bodyPr>
          <a:lstStyle/>
          <a:p>
            <a:pPr marL="0" indent="0" algn="r" rtl="1">
              <a:buNone/>
            </a:pPr>
            <a:r>
              <a:rPr lang="ar-EG" sz="2800" b="1" dirty="0" smtClean="0">
                <a:solidFill>
                  <a:srgbClr val="002060"/>
                </a:solidFill>
                <a:latin typeface="Andalus" pitchFamily="18" charset="-78"/>
                <a:cs typeface="Andalus" pitchFamily="18" charset="-78"/>
              </a:rPr>
              <a:t>الاسمدة المركبة</a:t>
            </a:r>
            <a:r>
              <a:rPr lang="ar-EG" sz="2800" dirty="0" smtClean="0">
                <a:latin typeface="Andalus" pitchFamily="18" charset="-78"/>
                <a:cs typeface="Andalus" pitchFamily="18" charset="-78"/>
              </a:rPr>
              <a:t>: مثل فوسفات الامونيوم و تحتوى على ( 11% نتروجين, 48.8 % فو2أ5 ).   </a:t>
            </a:r>
          </a:p>
          <a:p>
            <a:pPr marL="0" indent="0" algn="r" rtl="1">
              <a:buNone/>
            </a:pPr>
            <a:r>
              <a:rPr lang="ar-EG" sz="2800" dirty="0" smtClean="0">
                <a:latin typeface="Andalus" pitchFamily="18" charset="-78"/>
                <a:cs typeface="Andalus" pitchFamily="18" charset="-78"/>
              </a:rPr>
              <a:t>و يمكن تكوين السماد المركب بخلط الاسمدة البسيطة و يفضل عند خلط الثلاثة عناصر ( ن – فو – بو ) ان تتناسب المعادلة السمادية مع نوع التربة.</a:t>
            </a:r>
          </a:p>
          <a:p>
            <a:pPr marL="0" indent="0" algn="r" rtl="1">
              <a:buNone/>
            </a:pPr>
            <a:r>
              <a:rPr lang="ar-EG" sz="2800" b="1" dirty="0" smtClean="0">
                <a:solidFill>
                  <a:srgbClr val="002060"/>
                </a:solidFill>
                <a:latin typeface="Andalus" pitchFamily="18" charset="-78"/>
                <a:cs typeface="Andalus" pitchFamily="18" charset="-78"/>
              </a:rPr>
              <a:t>المعادلة السمادية </a:t>
            </a:r>
            <a:r>
              <a:rPr lang="ar-EG" sz="2800" dirty="0" smtClean="0">
                <a:latin typeface="Andalus" pitchFamily="18" charset="-78"/>
                <a:cs typeface="Andalus" pitchFamily="18" charset="-78"/>
              </a:rPr>
              <a:t>هى نسبة كل من النتروجين والفوسفور و البوتاسيوم بعضهم لبعض فى مكونات المركب لكل 100 جزء من السماد المركب.</a:t>
            </a:r>
          </a:p>
          <a:p>
            <a:pPr marL="0" indent="0" algn="r" rtl="1">
              <a:buNone/>
            </a:pPr>
            <a:r>
              <a:rPr lang="ar-EG" sz="2800" dirty="0" smtClean="0">
                <a:latin typeface="Andalus" pitchFamily="18" charset="-78"/>
                <a:cs typeface="Andalus" pitchFamily="18" charset="-78"/>
              </a:rPr>
              <a:t>حيث يدل الرقم الاول على النتروجين و الثانى على الفوسفور و الثالث على البوتاسيوم .                                                                       ارتفاع نسبة الازوت بالمعادلة السمادية يكون هذا المحصول ورقى.             </a:t>
            </a:r>
            <a:r>
              <a:rPr lang="ar-EG" sz="2800" dirty="0" smtClean="0">
                <a:solidFill>
                  <a:prstClr val="black"/>
                </a:solidFill>
                <a:latin typeface="Andalus" pitchFamily="18" charset="-78"/>
                <a:cs typeface="Andalus" pitchFamily="18" charset="-78"/>
              </a:rPr>
              <a:t>ارتفاع </a:t>
            </a:r>
            <a:r>
              <a:rPr lang="ar-EG" sz="2800" dirty="0">
                <a:solidFill>
                  <a:prstClr val="black"/>
                </a:solidFill>
                <a:latin typeface="Andalus" pitchFamily="18" charset="-78"/>
                <a:cs typeface="Andalus" pitchFamily="18" charset="-78"/>
              </a:rPr>
              <a:t>نسبة </a:t>
            </a:r>
            <a:r>
              <a:rPr lang="ar-EG" sz="2800" dirty="0" smtClean="0">
                <a:solidFill>
                  <a:prstClr val="black"/>
                </a:solidFill>
                <a:latin typeface="Andalus" pitchFamily="18" charset="-78"/>
                <a:cs typeface="Andalus" pitchFamily="18" charset="-78"/>
              </a:rPr>
              <a:t>البوتاسيوم </a:t>
            </a:r>
            <a:r>
              <a:rPr lang="ar-EG" sz="2800" dirty="0">
                <a:solidFill>
                  <a:prstClr val="black"/>
                </a:solidFill>
                <a:latin typeface="Andalus" pitchFamily="18" charset="-78"/>
                <a:cs typeface="Andalus" pitchFamily="18" charset="-78"/>
              </a:rPr>
              <a:t>بالمعادلة السمادية يكون هذا المحصول </a:t>
            </a:r>
            <a:r>
              <a:rPr lang="ar-EG" sz="2800" dirty="0" smtClean="0">
                <a:solidFill>
                  <a:prstClr val="black"/>
                </a:solidFill>
                <a:latin typeface="Andalus" pitchFamily="18" charset="-78"/>
                <a:cs typeface="Andalus" pitchFamily="18" charset="-78"/>
              </a:rPr>
              <a:t>درنى</a:t>
            </a:r>
            <a:endParaRPr lang="ar-EG" sz="2800" dirty="0" smtClean="0">
              <a:latin typeface="Andalus" pitchFamily="18" charset="-78"/>
              <a:cs typeface="Andalus" pitchFamily="18" charset="-78"/>
            </a:endParaRPr>
          </a:p>
          <a:p>
            <a:pPr marL="0" indent="0" algn="r" rtl="1">
              <a:buNone/>
            </a:pPr>
            <a:r>
              <a:rPr lang="ar-EG" sz="2800" dirty="0" smtClean="0">
                <a:solidFill>
                  <a:prstClr val="black"/>
                </a:solidFill>
                <a:latin typeface="Andalus" pitchFamily="18" charset="-78"/>
                <a:cs typeface="Andalus" pitchFamily="18" charset="-78"/>
              </a:rPr>
              <a:t>ارتفاع </a:t>
            </a:r>
            <a:r>
              <a:rPr lang="ar-EG" sz="2800" dirty="0">
                <a:solidFill>
                  <a:prstClr val="black"/>
                </a:solidFill>
                <a:latin typeface="Andalus" pitchFamily="18" charset="-78"/>
                <a:cs typeface="Andalus" pitchFamily="18" charset="-78"/>
              </a:rPr>
              <a:t>نسبة </a:t>
            </a:r>
            <a:r>
              <a:rPr lang="ar-EG" sz="2800" dirty="0" smtClean="0">
                <a:solidFill>
                  <a:prstClr val="black"/>
                </a:solidFill>
                <a:latin typeface="Andalus" pitchFamily="18" charset="-78"/>
                <a:cs typeface="Andalus" pitchFamily="18" charset="-78"/>
              </a:rPr>
              <a:t>الفوسفور </a:t>
            </a:r>
            <a:r>
              <a:rPr lang="ar-EG" sz="2800" dirty="0">
                <a:solidFill>
                  <a:prstClr val="black"/>
                </a:solidFill>
                <a:latin typeface="Andalus" pitchFamily="18" charset="-78"/>
                <a:cs typeface="Andalus" pitchFamily="18" charset="-78"/>
              </a:rPr>
              <a:t>بالمعادلة السمادية يكون هذا المحصول </a:t>
            </a:r>
            <a:r>
              <a:rPr lang="ar-EG" sz="2800" dirty="0" smtClean="0">
                <a:solidFill>
                  <a:prstClr val="black"/>
                </a:solidFill>
                <a:latin typeface="Andalus" pitchFamily="18" charset="-78"/>
                <a:cs typeface="Andalus" pitchFamily="18" charset="-78"/>
              </a:rPr>
              <a:t>ثمرى            ( بقولى).</a:t>
            </a:r>
            <a:endParaRPr lang="ar-EG" sz="2800" dirty="0" smtClean="0">
              <a:latin typeface="Andalus" pitchFamily="18" charset="-78"/>
              <a:cs typeface="Andalus" pitchFamily="18" charset="-78"/>
            </a:endParaRPr>
          </a:p>
          <a:p>
            <a:pPr marL="0" indent="0" algn="r" rtl="1">
              <a:buNone/>
            </a:pPr>
            <a:endParaRPr lang="ar-EG" dirty="0"/>
          </a:p>
        </p:txBody>
      </p:sp>
    </p:spTree>
    <p:extLst>
      <p:ext uri="{BB962C8B-B14F-4D97-AF65-F5344CB8AC3E}">
        <p14:creationId xmlns:p14="http://schemas.microsoft.com/office/powerpoint/2010/main" val="25682110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algn="r" rtl="1">
              <a:buFont typeface="Wingdings" pitchFamily="2" charset="2"/>
              <a:buChar char="v"/>
            </a:pPr>
            <a:r>
              <a:rPr lang="ar-EG" sz="2800" b="1" dirty="0" smtClean="0">
                <a:solidFill>
                  <a:srgbClr val="002060"/>
                </a:solidFill>
                <a:latin typeface="Andalus" pitchFamily="18" charset="-78"/>
                <a:cs typeface="Andalus" pitchFamily="18" charset="-78"/>
              </a:rPr>
              <a:t>طرق اضافة الاسمدة :                                                                                  </a:t>
            </a:r>
            <a:r>
              <a:rPr lang="ar-EG" sz="2800" dirty="0" smtClean="0">
                <a:latin typeface="Andalus" pitchFamily="18" charset="-78"/>
                <a:cs typeface="Andalus" pitchFamily="18" charset="-78"/>
              </a:rPr>
              <a:t>1- فترا او نثرا فى التربة.                                                               2- تكبيش أسفل النباتات.                                                                 3- سرسبة اسفل النباتات.                                                                 4- أثناء الزراعة مع البذور اليا.                                                            5- بالرش على المجموع الخضرى.                                                    6- مع مياه الرى فى الرى بالرش أو التنقيط.</a:t>
            </a:r>
            <a:endParaRPr lang="ar-EG" sz="2800" dirty="0">
              <a:latin typeface="Andalus" pitchFamily="18" charset="-78"/>
              <a:cs typeface="Andalus" pitchFamily="18" charset="-78"/>
            </a:endParaRPr>
          </a:p>
        </p:txBody>
      </p:sp>
    </p:spTree>
    <p:extLst>
      <p:ext uri="{BB962C8B-B14F-4D97-AF65-F5344CB8AC3E}">
        <p14:creationId xmlns:p14="http://schemas.microsoft.com/office/powerpoint/2010/main" val="26729000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8229600" cy="624840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8892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8534400" cy="624840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16988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534400" cy="632460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91086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04800"/>
            <a:ext cx="8229600" cy="617220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23814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534400" cy="640080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74867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pPr algn="r" rtl="1">
              <a:buFont typeface="Wingdings" pitchFamily="2" charset="2"/>
              <a:buChar char="v"/>
            </a:pPr>
            <a:r>
              <a:rPr lang="ar-EG" sz="2800" b="1" dirty="0" smtClean="0">
                <a:solidFill>
                  <a:srgbClr val="FF0000"/>
                </a:solidFill>
                <a:latin typeface="Andalus" pitchFamily="18" charset="-78"/>
                <a:cs typeface="Andalus" pitchFamily="18" charset="-78"/>
              </a:rPr>
              <a:t>مصطلحات فى السماد و التسميد : </a:t>
            </a:r>
          </a:p>
          <a:p>
            <a:pPr marL="0" indent="0" algn="r" rtl="1">
              <a:buNone/>
            </a:pPr>
            <a:r>
              <a:rPr lang="ar-EG" sz="2800" dirty="0" smtClean="0">
                <a:solidFill>
                  <a:srgbClr val="002060"/>
                </a:solidFill>
                <a:latin typeface="Andalus" pitchFamily="18" charset="-78"/>
                <a:cs typeface="Andalus" pitchFamily="18" charset="-78"/>
              </a:rPr>
              <a:t>الوحله: </a:t>
            </a:r>
            <a:r>
              <a:rPr lang="ar-EG" sz="2800" dirty="0" smtClean="0">
                <a:latin typeface="Andalus" pitchFamily="18" charset="-78"/>
                <a:cs typeface="Andalus" pitchFamily="18" charset="-78"/>
              </a:rPr>
              <a:t>عبارة عن السماد البلدى الحديث الذى ينقل من تحت الماشية الى كومه السماد.                                                                   </a:t>
            </a:r>
            <a:r>
              <a:rPr lang="ar-EG" sz="2800" dirty="0" smtClean="0">
                <a:solidFill>
                  <a:srgbClr val="002060"/>
                </a:solidFill>
                <a:latin typeface="Andalus" pitchFamily="18" charset="-78"/>
                <a:cs typeface="Andalus" pitchFamily="18" charset="-78"/>
              </a:rPr>
              <a:t>الفرشه</a:t>
            </a:r>
            <a:r>
              <a:rPr lang="ar-EG" sz="2800" dirty="0" smtClean="0">
                <a:latin typeface="Andalus" pitchFamily="18" charset="-78"/>
                <a:cs typeface="Andalus" pitchFamily="18" charset="-78"/>
              </a:rPr>
              <a:t>: عبارة عن التراب الذى يوضع تحت الماشيه بالاسطبل لراحتها و حفظ جسمها من تعلق الروث به و لحفظ البول من الفقد. </a:t>
            </a:r>
            <a:r>
              <a:rPr lang="ar-EG" sz="2800" dirty="0">
                <a:latin typeface="Andalus" pitchFamily="18" charset="-78"/>
                <a:cs typeface="Andalus" pitchFamily="18" charset="-78"/>
              </a:rPr>
              <a:t> </a:t>
            </a:r>
            <a:r>
              <a:rPr lang="ar-EG" sz="2800" dirty="0" smtClean="0">
                <a:latin typeface="Andalus" pitchFamily="18" charset="-78"/>
                <a:cs typeface="Andalus" pitchFamily="18" charset="-78"/>
              </a:rPr>
              <a:t>                                         </a:t>
            </a:r>
            <a:r>
              <a:rPr lang="ar-EG" sz="2800" dirty="0" smtClean="0">
                <a:solidFill>
                  <a:srgbClr val="002060"/>
                </a:solidFill>
                <a:latin typeface="Andalus" pitchFamily="18" charset="-78"/>
                <a:cs typeface="Andalus" pitchFamily="18" charset="-78"/>
              </a:rPr>
              <a:t>سماد قاطع: </a:t>
            </a:r>
            <a:r>
              <a:rPr lang="ar-EG" sz="2800" dirty="0" smtClean="0">
                <a:latin typeface="Andalus" pitchFamily="18" charset="-78"/>
                <a:cs typeface="Andalus" pitchFamily="18" charset="-78"/>
              </a:rPr>
              <a:t>عباره عن السماد البلدى القديم .                                              </a:t>
            </a:r>
            <a:r>
              <a:rPr lang="ar-EG" sz="2800" dirty="0" smtClean="0">
                <a:solidFill>
                  <a:srgbClr val="002060"/>
                </a:solidFill>
                <a:latin typeface="Andalus" pitchFamily="18" charset="-78"/>
                <a:cs typeface="Andalus" pitchFamily="18" charset="-78"/>
              </a:rPr>
              <a:t>السماد الاخضر</a:t>
            </a:r>
            <a:r>
              <a:rPr lang="ar-EG" sz="2800" dirty="0" smtClean="0">
                <a:latin typeface="Andalus" pitchFamily="18" charset="-78"/>
                <a:cs typeface="Andalus" pitchFamily="18" charset="-78"/>
              </a:rPr>
              <a:t>: عبارة عن زراعة أحد المحاصيل البقولية و حرثه بالارض قبل اكتمال نموه و ذلك لاصلاح الاراضى الرمليه و لتكاثر الكائنات الحية المفيدة بالتربة.</a:t>
            </a:r>
            <a:endParaRPr lang="ar-EG" sz="2800" dirty="0">
              <a:latin typeface="Andalus" pitchFamily="18" charset="-78"/>
              <a:cs typeface="Andalus" pitchFamily="18" charset="-78"/>
            </a:endParaRPr>
          </a:p>
        </p:txBody>
      </p:sp>
    </p:spTree>
    <p:extLst>
      <p:ext uri="{BB962C8B-B14F-4D97-AF65-F5344CB8AC3E}">
        <p14:creationId xmlns:p14="http://schemas.microsoft.com/office/powerpoint/2010/main" val="12336499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style>
          <a:lnRef idx="0">
            <a:scrgbClr r="0" g="0" b="0"/>
          </a:lnRef>
          <a:fillRef idx="1003">
            <a:schemeClr val="lt1"/>
          </a:fillRef>
          <a:effectRef idx="0">
            <a:scrgbClr r="0" g="0" b="0"/>
          </a:effectRef>
          <a:fontRef idx="major"/>
        </p:style>
        <p:txBody>
          <a:bodyPr>
            <a:normAutofit/>
          </a:bodyPr>
          <a:lstStyle/>
          <a:p>
            <a:pPr rtl="1"/>
            <a:r>
              <a:rPr lang="ar-EG" sz="3600" b="1" dirty="0" smtClean="0">
                <a:solidFill>
                  <a:srgbClr val="FF0000"/>
                </a:solidFill>
                <a:latin typeface="Andalus" pitchFamily="18" charset="-78"/>
                <a:cs typeface="Andalus" pitchFamily="18" charset="-78"/>
              </a:rPr>
              <a:t>مسائل التسميد:-</a:t>
            </a:r>
            <a:endParaRPr lang="ar-EG" sz="3600" b="1" dirty="0">
              <a:solidFill>
                <a:srgbClr val="FF0000"/>
              </a:solidFill>
              <a:latin typeface="Andalus" pitchFamily="18" charset="-78"/>
              <a:cs typeface="Andalus" pitchFamily="18" charset="-78"/>
            </a:endParaRPr>
          </a:p>
        </p:txBody>
      </p:sp>
      <p:sp>
        <p:nvSpPr>
          <p:cNvPr id="3" name="Content Placeholder 2"/>
          <p:cNvSpPr>
            <a:spLocks noGrp="1"/>
          </p:cNvSpPr>
          <p:nvPr>
            <p:ph idx="1"/>
          </p:nvPr>
        </p:nvSpPr>
        <p:spPr/>
        <p:txBody>
          <a:bodyPr>
            <a:normAutofit fontScale="92500" lnSpcReduction="10000"/>
          </a:bodyPr>
          <a:lstStyle/>
          <a:p>
            <a:pPr marL="0" indent="0" algn="r" rtl="1">
              <a:buNone/>
            </a:pPr>
            <a:r>
              <a:rPr lang="ar-EG" dirty="0" smtClean="0"/>
              <a:t>مثال1</a:t>
            </a:r>
          </a:p>
          <a:p>
            <a:pPr marL="0" indent="0" algn="r" rtl="1">
              <a:buNone/>
            </a:pPr>
            <a:r>
              <a:rPr lang="ar-EG" sz="2800" dirty="0" smtClean="0">
                <a:latin typeface="Andalus" pitchFamily="18" charset="-78"/>
                <a:cs typeface="Andalus" pitchFamily="18" charset="-78"/>
              </a:rPr>
              <a:t> احسب كمية الاسمدة اللازمة لعمل طن ( 1000 كجم ) من مخلوط سمادى مركب 4-8-8 اذا علمت ان المواد التى يراد صنع المخلوط السمادى منها هى كبريتات النشادر 20% أزوت, سوبر فوسفات الكالسيوم 18% فو2أ5 , كبريتات البوتاسيوم 50 % بو2أ. </a:t>
            </a:r>
          </a:p>
          <a:p>
            <a:pPr marL="0" indent="0" algn="r" rtl="1">
              <a:buNone/>
            </a:pPr>
            <a:r>
              <a:rPr lang="ar-EG" sz="2800" b="1" dirty="0" smtClean="0">
                <a:latin typeface="Andalus" pitchFamily="18" charset="-78"/>
                <a:cs typeface="Andalus" pitchFamily="18" charset="-78"/>
              </a:rPr>
              <a:t>الحل:</a:t>
            </a:r>
          </a:p>
          <a:p>
            <a:pPr marL="0" indent="0" algn="r" rtl="1">
              <a:buNone/>
            </a:pPr>
            <a:r>
              <a:rPr lang="ar-EG" sz="2800" dirty="0" smtClean="0">
                <a:latin typeface="Andalus" pitchFamily="18" charset="-78"/>
                <a:cs typeface="Andalus" pitchFamily="18" charset="-78"/>
              </a:rPr>
              <a:t>المعادلة السمادية 4-8-8   الاسمدة الكلية 1000 كجم.                                  المواد التى يراد اضافتها:</a:t>
            </a:r>
          </a:p>
          <a:p>
            <a:pPr marL="0" indent="0" algn="r" rtl="1">
              <a:buNone/>
            </a:pPr>
            <a:r>
              <a:rPr lang="ar-EG" sz="2800" dirty="0" smtClean="0">
                <a:latin typeface="Andalus" pitchFamily="18" charset="-78"/>
                <a:cs typeface="Andalus" pitchFamily="18" charset="-78"/>
              </a:rPr>
              <a:t>كبريتات نشادر 20%                                                                       سوبر فوسفات 18%                                                                 كبريتات البوتاسيوم 50% </a:t>
            </a:r>
            <a:endParaRPr lang="ar-EG" sz="2800" dirty="0">
              <a:latin typeface="Andalus" pitchFamily="18" charset="-78"/>
              <a:cs typeface="Andalus" pitchFamily="18" charset="-78"/>
            </a:endParaRPr>
          </a:p>
        </p:txBody>
      </p:sp>
    </p:spTree>
    <p:extLst>
      <p:ext uri="{BB962C8B-B14F-4D97-AF65-F5344CB8AC3E}">
        <p14:creationId xmlns:p14="http://schemas.microsoft.com/office/powerpoint/2010/main" val="19495646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rmAutofit fontScale="92500" lnSpcReduction="20000"/>
          </a:bodyPr>
          <a:lstStyle/>
          <a:p>
            <a:pPr marL="0" indent="0" algn="r" rtl="1">
              <a:buNone/>
            </a:pPr>
            <a:r>
              <a:rPr lang="ar-EG" sz="3000" dirty="0" smtClean="0">
                <a:latin typeface="Andalus" pitchFamily="18" charset="-78"/>
                <a:cs typeface="Andalus" pitchFamily="18" charset="-78"/>
              </a:rPr>
              <a:t>أولا: من كبريتات النشادر:-</a:t>
            </a:r>
          </a:p>
          <a:p>
            <a:pPr marL="0" indent="0" algn="r" rtl="1">
              <a:buNone/>
            </a:pPr>
            <a:r>
              <a:rPr lang="ar-EG" sz="3000" dirty="0" smtClean="0">
                <a:latin typeface="Andalus" pitchFamily="18" charset="-78"/>
                <a:cs typeface="Andalus" pitchFamily="18" charset="-78"/>
              </a:rPr>
              <a:t>100جزء                  4                                                               1000                     س</a:t>
            </a:r>
          </a:p>
          <a:p>
            <a:pPr marL="0" indent="0" algn="r" rtl="1">
              <a:buNone/>
            </a:pPr>
            <a:r>
              <a:rPr lang="ar-EG" sz="3000" dirty="0" smtClean="0">
                <a:latin typeface="Andalus" pitchFamily="18" charset="-78"/>
                <a:cs typeface="Andalus" pitchFamily="18" charset="-78"/>
              </a:rPr>
              <a:t>س=1000 × 4/ 100 = 40 كجم جزء.</a:t>
            </a:r>
          </a:p>
          <a:p>
            <a:pPr marL="0" indent="0" algn="r" rtl="1">
              <a:buNone/>
            </a:pPr>
            <a:r>
              <a:rPr lang="ar-EG" sz="3000" dirty="0" smtClean="0">
                <a:latin typeface="Andalus" pitchFamily="18" charset="-78"/>
                <a:cs typeface="Andalus" pitchFamily="18" charset="-78"/>
              </a:rPr>
              <a:t>ثانيا: من سوبر فوسفات :-                                       </a:t>
            </a:r>
          </a:p>
          <a:p>
            <a:pPr marL="0" indent="0" algn="r" rtl="1">
              <a:buNone/>
            </a:pPr>
            <a:r>
              <a:rPr lang="ar-EG" sz="3000" dirty="0" smtClean="0">
                <a:latin typeface="Andalus" pitchFamily="18" charset="-78"/>
                <a:cs typeface="Andalus" pitchFamily="18" charset="-78"/>
              </a:rPr>
              <a:t>100 جزء                 80                                                              1000                      س </a:t>
            </a:r>
          </a:p>
          <a:p>
            <a:pPr marL="0" indent="0" algn="r" rtl="1">
              <a:buNone/>
            </a:pPr>
            <a:r>
              <a:rPr lang="ar-EG" sz="3000" dirty="0" smtClean="0">
                <a:latin typeface="Andalus" pitchFamily="18" charset="-78"/>
                <a:cs typeface="Andalus" pitchFamily="18" charset="-78"/>
              </a:rPr>
              <a:t>س= 1000×8 /100 = 80 كجم جزء.</a:t>
            </a:r>
          </a:p>
          <a:p>
            <a:pPr marL="0" indent="0" algn="r" rtl="1">
              <a:buNone/>
            </a:pPr>
            <a:r>
              <a:rPr lang="ar-EG" sz="3000" dirty="0" smtClean="0">
                <a:latin typeface="Andalus" pitchFamily="18" charset="-78"/>
                <a:cs typeface="Andalus" pitchFamily="18" charset="-78"/>
              </a:rPr>
              <a:t>ثالثا: من كبريتات البوتاسيوم:- </a:t>
            </a:r>
          </a:p>
          <a:p>
            <a:pPr marL="0" indent="0" algn="r" rtl="1">
              <a:buNone/>
            </a:pPr>
            <a:r>
              <a:rPr lang="ar-EG" sz="3000" dirty="0" smtClean="0">
                <a:latin typeface="Andalus" pitchFamily="18" charset="-78"/>
                <a:cs typeface="Andalus" pitchFamily="18" charset="-78"/>
              </a:rPr>
              <a:t>100 جزء                8                                                                1000                   س                                                                 س= 1000×8 /100 = 80 كجم جزء . </a:t>
            </a:r>
          </a:p>
          <a:p>
            <a:pPr marL="0" indent="0" algn="l">
              <a:buNone/>
            </a:pPr>
            <a:endParaRPr lang="ar-EG" dirty="0"/>
          </a:p>
        </p:txBody>
      </p:sp>
    </p:spTree>
    <p:extLst>
      <p:ext uri="{BB962C8B-B14F-4D97-AF65-F5344CB8AC3E}">
        <p14:creationId xmlns:p14="http://schemas.microsoft.com/office/powerpoint/2010/main" val="1658917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normAutofit/>
          </a:bodyPr>
          <a:lstStyle/>
          <a:p>
            <a:pPr algn="r" rtl="1">
              <a:buFont typeface="Wingdings" pitchFamily="2" charset="2"/>
              <a:buChar char="v"/>
            </a:pPr>
            <a:r>
              <a:rPr lang="ar-EG" sz="2800" b="1" dirty="0" smtClean="0">
                <a:solidFill>
                  <a:srgbClr val="FF0000"/>
                </a:solidFill>
                <a:latin typeface="Andalus" pitchFamily="18" charset="-78"/>
                <a:cs typeface="Andalus" pitchFamily="18" charset="-78"/>
              </a:rPr>
              <a:t>عملية </a:t>
            </a:r>
            <a:r>
              <a:rPr lang="ar-EG" sz="2800" b="1" dirty="0">
                <a:solidFill>
                  <a:srgbClr val="FF0000"/>
                </a:solidFill>
                <a:latin typeface="Andalus" pitchFamily="18" charset="-78"/>
                <a:cs typeface="Andalus" pitchFamily="18" charset="-78"/>
              </a:rPr>
              <a:t>الترقيع تكون لازمه تحت الظروف التالية:</a:t>
            </a:r>
          </a:p>
          <a:p>
            <a:pPr marL="0" indent="0" algn="r" rtl="1">
              <a:buNone/>
            </a:pPr>
            <a:r>
              <a:rPr lang="ar-EG" sz="2800" dirty="0" smtClean="0">
                <a:latin typeface="Andalus" pitchFamily="18" charset="-78"/>
                <a:cs typeface="Andalus" pitchFamily="18" charset="-78"/>
              </a:rPr>
              <a:t>1- اذا كانت نسبة غياب النباتات فى الحقل ملحوظة بحيث تزيد عن 25% من مساحة الحقل.                                                                       2- المحاصيل التى لا تعطى خلفات أو افرع و لا يمكنها تعوض النقص فى عدد النباتات مثل الذرة الشامية.</a:t>
            </a:r>
            <a:endParaRPr lang="ar-EG" sz="2800" dirty="0">
              <a:latin typeface="Andalus" pitchFamily="18" charset="-78"/>
              <a:cs typeface="Andalus" pitchFamily="18" charset="-78"/>
            </a:endParaRPr>
          </a:p>
        </p:txBody>
      </p:sp>
    </p:spTree>
    <p:extLst>
      <p:ext uri="{BB962C8B-B14F-4D97-AF65-F5344CB8AC3E}">
        <p14:creationId xmlns:p14="http://schemas.microsoft.com/office/powerpoint/2010/main" val="35352866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rmAutofit/>
          </a:bodyPr>
          <a:lstStyle/>
          <a:p>
            <a:pPr marL="0" indent="0" algn="r" rtl="1">
              <a:buNone/>
            </a:pPr>
            <a:r>
              <a:rPr lang="en-US" dirty="0"/>
              <a:t> </a:t>
            </a:r>
            <a:r>
              <a:rPr lang="en-US" sz="2800" dirty="0" smtClean="0"/>
              <a:t>N= 40 kg         P=80 kg    K= 80 kg </a:t>
            </a:r>
          </a:p>
          <a:p>
            <a:pPr marL="0" indent="0" algn="r" rtl="1">
              <a:buNone/>
            </a:pPr>
            <a:r>
              <a:rPr lang="ar-EG" sz="2800" dirty="0" smtClean="0"/>
              <a:t>أولا: كبريتات النشادر:-</a:t>
            </a:r>
          </a:p>
          <a:p>
            <a:pPr marL="0" indent="0" algn="r" rtl="1">
              <a:buNone/>
            </a:pPr>
            <a:r>
              <a:rPr lang="ar-EG" sz="2800" dirty="0" smtClean="0"/>
              <a:t>100              20 %                                                    س                  40                                                                             س= 40×100/ 20 =200 كجم من مركبات النشادر.</a:t>
            </a:r>
          </a:p>
          <a:p>
            <a:pPr marL="0" indent="0" algn="r" rtl="1">
              <a:buNone/>
            </a:pPr>
            <a:r>
              <a:rPr lang="ar-EG" sz="2800" dirty="0" smtClean="0"/>
              <a:t>ثانيا: سوبر فوسفات </a:t>
            </a:r>
          </a:p>
          <a:p>
            <a:pPr marL="0" indent="0" algn="r" rtl="1">
              <a:buNone/>
            </a:pPr>
            <a:r>
              <a:rPr lang="ar-EG" sz="2800" dirty="0" smtClean="0"/>
              <a:t>100          18%                                                         س             80                                                             س= 80×100 /18 =444 كجم .</a:t>
            </a:r>
            <a:r>
              <a:rPr lang="en-US" sz="2800" dirty="0" smtClean="0"/>
              <a:t>         </a:t>
            </a:r>
            <a:endParaRPr lang="ar-EG" sz="2800" dirty="0"/>
          </a:p>
        </p:txBody>
      </p:sp>
    </p:spTree>
    <p:extLst>
      <p:ext uri="{BB962C8B-B14F-4D97-AF65-F5344CB8AC3E}">
        <p14:creationId xmlns:p14="http://schemas.microsoft.com/office/powerpoint/2010/main" val="6914075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a:normAutofit/>
          </a:bodyPr>
          <a:lstStyle/>
          <a:p>
            <a:pPr marL="0" lvl="0" indent="0" algn="r" rtl="1">
              <a:buNone/>
            </a:pPr>
            <a:r>
              <a:rPr lang="ar-EG" sz="2800" dirty="0" smtClean="0">
                <a:solidFill>
                  <a:prstClr val="black"/>
                </a:solidFill>
                <a:latin typeface="Andalus" pitchFamily="18" charset="-78"/>
                <a:cs typeface="Andalus" pitchFamily="18" charset="-78"/>
              </a:rPr>
              <a:t>ثالثا</a:t>
            </a:r>
            <a:r>
              <a:rPr lang="ar-EG" sz="2800" dirty="0">
                <a:solidFill>
                  <a:prstClr val="black"/>
                </a:solidFill>
                <a:latin typeface="Andalus" pitchFamily="18" charset="-78"/>
                <a:cs typeface="Andalus" pitchFamily="18" charset="-78"/>
              </a:rPr>
              <a:t>: </a:t>
            </a:r>
            <a:r>
              <a:rPr lang="ar-EG" sz="2800" dirty="0" smtClean="0">
                <a:solidFill>
                  <a:prstClr val="black"/>
                </a:solidFill>
                <a:latin typeface="Andalus" pitchFamily="18" charset="-78"/>
                <a:cs typeface="Andalus" pitchFamily="18" charset="-78"/>
              </a:rPr>
              <a:t>كبريتات البوتاسيوم:- </a:t>
            </a:r>
            <a:endParaRPr lang="ar-EG" sz="2800" dirty="0">
              <a:solidFill>
                <a:prstClr val="black"/>
              </a:solidFill>
              <a:latin typeface="Andalus" pitchFamily="18" charset="-78"/>
              <a:cs typeface="Andalus" pitchFamily="18" charset="-78"/>
            </a:endParaRPr>
          </a:p>
          <a:p>
            <a:pPr marL="0" lvl="0" indent="0" algn="r" rtl="1">
              <a:buNone/>
            </a:pPr>
            <a:r>
              <a:rPr lang="ar-EG" sz="2800" dirty="0">
                <a:solidFill>
                  <a:prstClr val="black"/>
                </a:solidFill>
                <a:latin typeface="Andalus" pitchFamily="18" charset="-78"/>
                <a:cs typeface="Andalus" pitchFamily="18" charset="-78"/>
              </a:rPr>
              <a:t>100          </a:t>
            </a:r>
            <a:r>
              <a:rPr lang="ar-EG" sz="2800" dirty="0" smtClean="0">
                <a:solidFill>
                  <a:prstClr val="black"/>
                </a:solidFill>
                <a:latin typeface="Andalus" pitchFamily="18" charset="-78"/>
                <a:cs typeface="Andalus" pitchFamily="18" charset="-78"/>
              </a:rPr>
              <a:t>50%                                                                         </a:t>
            </a:r>
            <a:r>
              <a:rPr lang="ar-EG" sz="2800" dirty="0">
                <a:solidFill>
                  <a:prstClr val="black"/>
                </a:solidFill>
                <a:latin typeface="Andalus" pitchFamily="18" charset="-78"/>
                <a:cs typeface="Andalus" pitchFamily="18" charset="-78"/>
              </a:rPr>
              <a:t>س             80                                             </a:t>
            </a:r>
            <a:r>
              <a:rPr lang="ar-EG" sz="2800" dirty="0" smtClean="0">
                <a:solidFill>
                  <a:prstClr val="black"/>
                </a:solidFill>
                <a:latin typeface="Andalus" pitchFamily="18" charset="-78"/>
                <a:cs typeface="Andalus" pitchFamily="18" charset="-78"/>
              </a:rPr>
              <a:t>                           </a:t>
            </a:r>
            <a:r>
              <a:rPr lang="ar-EG" sz="2800" dirty="0">
                <a:solidFill>
                  <a:prstClr val="black"/>
                </a:solidFill>
                <a:latin typeface="Andalus" pitchFamily="18" charset="-78"/>
                <a:cs typeface="Andalus" pitchFamily="18" charset="-78"/>
              </a:rPr>
              <a:t>س= 80×100 </a:t>
            </a:r>
            <a:r>
              <a:rPr lang="ar-EG" sz="2800" dirty="0" smtClean="0">
                <a:solidFill>
                  <a:prstClr val="black"/>
                </a:solidFill>
                <a:latin typeface="Andalus" pitchFamily="18" charset="-78"/>
                <a:cs typeface="Andalus" pitchFamily="18" charset="-78"/>
              </a:rPr>
              <a:t>/50 =160 </a:t>
            </a:r>
            <a:r>
              <a:rPr lang="ar-EG" sz="2800" dirty="0">
                <a:solidFill>
                  <a:prstClr val="black"/>
                </a:solidFill>
                <a:latin typeface="Andalus" pitchFamily="18" charset="-78"/>
                <a:cs typeface="Andalus" pitchFamily="18" charset="-78"/>
              </a:rPr>
              <a:t>كجم .</a:t>
            </a:r>
            <a:r>
              <a:rPr lang="en-US" sz="2800" dirty="0">
                <a:solidFill>
                  <a:prstClr val="black"/>
                </a:solidFill>
                <a:latin typeface="Andalus" pitchFamily="18" charset="-78"/>
                <a:cs typeface="Andalus" pitchFamily="18" charset="-78"/>
              </a:rPr>
              <a:t>         </a:t>
            </a:r>
            <a:endParaRPr lang="ar-EG" sz="2800" dirty="0">
              <a:solidFill>
                <a:prstClr val="black"/>
              </a:solidFill>
              <a:latin typeface="Andalus" pitchFamily="18" charset="-78"/>
              <a:cs typeface="Andalus" pitchFamily="18" charset="-78"/>
            </a:endParaRPr>
          </a:p>
          <a:p>
            <a:pPr marL="0" indent="0" algn="r" rtl="1">
              <a:buNone/>
            </a:pPr>
            <a:r>
              <a:rPr lang="ar-EG" sz="2800" dirty="0" smtClean="0">
                <a:latin typeface="Andalus" pitchFamily="18" charset="-78"/>
                <a:cs typeface="Andalus" pitchFamily="18" charset="-78"/>
              </a:rPr>
              <a:t>المخلوط= 200 + 414 + 160 = 804 كجم. </a:t>
            </a:r>
            <a:endParaRPr lang="ar-EG" sz="2800" dirty="0">
              <a:latin typeface="Andalus" pitchFamily="18" charset="-78"/>
              <a:cs typeface="Andalus" pitchFamily="18" charset="-78"/>
            </a:endParaRPr>
          </a:p>
        </p:txBody>
      </p:sp>
    </p:spTree>
    <p:extLst>
      <p:ext uri="{BB962C8B-B14F-4D97-AF65-F5344CB8AC3E}">
        <p14:creationId xmlns:p14="http://schemas.microsoft.com/office/powerpoint/2010/main" val="12555017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a:normAutofit/>
          </a:bodyPr>
          <a:lstStyle/>
          <a:p>
            <a:pPr marL="0" indent="0" algn="r" rtl="1">
              <a:buNone/>
            </a:pPr>
            <a:r>
              <a:rPr lang="ar-EG" sz="2800" dirty="0" smtClean="0">
                <a:latin typeface="Andalus" pitchFamily="18" charset="-78"/>
                <a:cs typeface="Andalus" pitchFamily="18" charset="-78"/>
              </a:rPr>
              <a:t>مثال 2 </a:t>
            </a:r>
          </a:p>
          <a:p>
            <a:pPr marL="0" indent="0" algn="r" rtl="1">
              <a:buNone/>
            </a:pPr>
            <a:r>
              <a:rPr lang="ar-EG" sz="2800" dirty="0" smtClean="0">
                <a:latin typeface="Andalus" pitchFamily="18" charset="-78"/>
                <a:cs typeface="Andalus" pitchFamily="18" charset="-78"/>
              </a:rPr>
              <a:t>تم تسميد محصول ما من سماد مركب يحتوى على 80 كجم أزوت , 160 كجم فو2أ , 60 كجم بوتاسيوم.</a:t>
            </a:r>
          </a:p>
          <a:p>
            <a:pPr marL="0" indent="0" algn="r" rtl="1">
              <a:buNone/>
            </a:pPr>
            <a:r>
              <a:rPr lang="ar-EG" sz="2800" dirty="0" smtClean="0">
                <a:latin typeface="Andalus" pitchFamily="18" charset="-78"/>
                <a:cs typeface="Andalus" pitchFamily="18" charset="-78"/>
              </a:rPr>
              <a:t>احسب المعادلة السمادية و ما هو نوع هذا المحصول.</a:t>
            </a:r>
          </a:p>
          <a:p>
            <a:pPr marL="0" indent="0" algn="r" rtl="1">
              <a:buNone/>
            </a:pPr>
            <a:r>
              <a:rPr lang="ar-EG" sz="2800" dirty="0" smtClean="0">
                <a:latin typeface="Andalus" pitchFamily="18" charset="-78"/>
                <a:cs typeface="Andalus" pitchFamily="18" charset="-78"/>
              </a:rPr>
              <a:t>الحل:</a:t>
            </a:r>
          </a:p>
          <a:p>
            <a:pPr marL="0" lvl="0" indent="0" algn="r" rtl="1">
              <a:buNone/>
            </a:pPr>
            <a:r>
              <a:rPr lang="ar-EG" sz="2800" dirty="0" smtClean="0">
                <a:solidFill>
                  <a:prstClr val="black"/>
                </a:solidFill>
                <a:latin typeface="Andalus" pitchFamily="18" charset="-78"/>
                <a:cs typeface="Andalus" pitchFamily="18" charset="-78"/>
              </a:rPr>
              <a:t>اولا: الازوت :- </a:t>
            </a:r>
            <a:endParaRPr lang="ar-EG" sz="2800" dirty="0">
              <a:solidFill>
                <a:prstClr val="black"/>
              </a:solidFill>
              <a:latin typeface="Andalus" pitchFamily="18" charset="-78"/>
              <a:cs typeface="Andalus" pitchFamily="18" charset="-78"/>
            </a:endParaRPr>
          </a:p>
          <a:p>
            <a:pPr marL="0" lvl="0" indent="0" algn="r" rtl="1">
              <a:buNone/>
            </a:pPr>
            <a:r>
              <a:rPr lang="ar-EG" sz="2800" dirty="0" smtClean="0">
                <a:solidFill>
                  <a:prstClr val="black"/>
                </a:solidFill>
                <a:latin typeface="Andalus" pitchFamily="18" charset="-78"/>
                <a:cs typeface="Andalus" pitchFamily="18" charset="-78"/>
              </a:rPr>
              <a:t>1000              80                                                                          100                س                                                                        </a:t>
            </a:r>
            <a:r>
              <a:rPr lang="ar-EG" sz="2800" dirty="0">
                <a:solidFill>
                  <a:prstClr val="black"/>
                </a:solidFill>
                <a:latin typeface="Andalus" pitchFamily="18" charset="-78"/>
                <a:cs typeface="Andalus" pitchFamily="18" charset="-78"/>
              </a:rPr>
              <a:t>س= 80×100 </a:t>
            </a:r>
            <a:r>
              <a:rPr lang="ar-EG" sz="2800" dirty="0" smtClean="0">
                <a:solidFill>
                  <a:prstClr val="black"/>
                </a:solidFill>
                <a:latin typeface="Andalus" pitchFamily="18" charset="-78"/>
                <a:cs typeface="Andalus" pitchFamily="18" charset="-78"/>
              </a:rPr>
              <a:t>/ 100 = 8   اجزاء.</a:t>
            </a:r>
            <a:endParaRPr lang="ar-EG" sz="2800" dirty="0" smtClean="0">
              <a:latin typeface="Andalus" pitchFamily="18" charset="-78"/>
              <a:cs typeface="Andalus" pitchFamily="18" charset="-78"/>
            </a:endParaRPr>
          </a:p>
          <a:p>
            <a:pPr marL="0" indent="0" algn="r" rtl="1">
              <a:buNone/>
            </a:pPr>
            <a:endParaRPr lang="ar-EG" dirty="0"/>
          </a:p>
        </p:txBody>
      </p:sp>
    </p:spTree>
    <p:extLst>
      <p:ext uri="{BB962C8B-B14F-4D97-AF65-F5344CB8AC3E}">
        <p14:creationId xmlns:p14="http://schemas.microsoft.com/office/powerpoint/2010/main" val="15958284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59363"/>
          </a:xfrm>
        </p:spPr>
        <p:txBody>
          <a:bodyPr/>
          <a:lstStyle/>
          <a:p>
            <a:pPr marL="0" lvl="0" indent="0" algn="r" rtl="1">
              <a:buNone/>
            </a:pPr>
            <a:r>
              <a:rPr lang="ar-EG" sz="2800" dirty="0">
                <a:solidFill>
                  <a:prstClr val="black"/>
                </a:solidFill>
                <a:latin typeface="Andalus" pitchFamily="18" charset="-78"/>
                <a:cs typeface="Andalus" pitchFamily="18" charset="-78"/>
              </a:rPr>
              <a:t>ثالثا: </a:t>
            </a:r>
            <a:r>
              <a:rPr lang="ar-EG" sz="2800" dirty="0" smtClean="0">
                <a:solidFill>
                  <a:prstClr val="black"/>
                </a:solidFill>
                <a:latin typeface="Andalus" pitchFamily="18" charset="-78"/>
                <a:cs typeface="Andalus" pitchFamily="18" charset="-78"/>
              </a:rPr>
              <a:t>الفوسفات :- </a:t>
            </a:r>
            <a:endParaRPr lang="ar-EG" sz="2800" dirty="0">
              <a:solidFill>
                <a:prstClr val="black"/>
              </a:solidFill>
              <a:latin typeface="Andalus" pitchFamily="18" charset="-78"/>
              <a:cs typeface="Andalus" pitchFamily="18" charset="-78"/>
            </a:endParaRPr>
          </a:p>
          <a:p>
            <a:pPr marL="0" lvl="0" indent="0" algn="r" rtl="1">
              <a:buNone/>
            </a:pPr>
            <a:r>
              <a:rPr lang="ar-EG" sz="2800" dirty="0" smtClean="0">
                <a:solidFill>
                  <a:prstClr val="black"/>
                </a:solidFill>
                <a:latin typeface="Andalus" pitchFamily="18" charset="-78"/>
                <a:cs typeface="Andalus" pitchFamily="18" charset="-78"/>
              </a:rPr>
              <a:t>1000                160                                                                                       100                س                                                                      س</a:t>
            </a:r>
            <a:r>
              <a:rPr lang="ar-EG" sz="2800" dirty="0">
                <a:solidFill>
                  <a:prstClr val="black"/>
                </a:solidFill>
                <a:latin typeface="Andalus" pitchFamily="18" charset="-78"/>
                <a:cs typeface="Andalus" pitchFamily="18" charset="-78"/>
              </a:rPr>
              <a:t>= </a:t>
            </a:r>
            <a:r>
              <a:rPr lang="ar-EG" sz="2800" dirty="0" smtClean="0">
                <a:solidFill>
                  <a:prstClr val="black"/>
                </a:solidFill>
                <a:latin typeface="Andalus" pitchFamily="18" charset="-78"/>
                <a:cs typeface="Andalus" pitchFamily="18" charset="-78"/>
              </a:rPr>
              <a:t>160×100 /</a:t>
            </a:r>
            <a:r>
              <a:rPr lang="ar-EG" sz="2800" dirty="0">
                <a:solidFill>
                  <a:prstClr val="black"/>
                </a:solidFill>
                <a:latin typeface="Andalus" pitchFamily="18" charset="-78"/>
                <a:cs typeface="Andalus" pitchFamily="18" charset="-78"/>
              </a:rPr>
              <a:t> </a:t>
            </a:r>
            <a:r>
              <a:rPr lang="ar-EG" sz="2800" dirty="0" smtClean="0">
                <a:solidFill>
                  <a:prstClr val="black"/>
                </a:solidFill>
                <a:latin typeface="Andalus" pitchFamily="18" charset="-78"/>
                <a:cs typeface="Andalus" pitchFamily="18" charset="-78"/>
              </a:rPr>
              <a:t>1000 =</a:t>
            </a:r>
            <a:r>
              <a:rPr lang="ar-EG" sz="2800" dirty="0">
                <a:solidFill>
                  <a:prstClr val="black"/>
                </a:solidFill>
                <a:latin typeface="Andalus" pitchFamily="18" charset="-78"/>
                <a:cs typeface="Andalus" pitchFamily="18" charset="-78"/>
              </a:rPr>
              <a:t> </a:t>
            </a:r>
            <a:r>
              <a:rPr lang="ar-EG" sz="2800" dirty="0" smtClean="0">
                <a:solidFill>
                  <a:prstClr val="black"/>
                </a:solidFill>
                <a:latin typeface="Andalus" pitchFamily="18" charset="-78"/>
                <a:cs typeface="Andalus" pitchFamily="18" charset="-78"/>
              </a:rPr>
              <a:t>16    جزء.      </a:t>
            </a:r>
          </a:p>
          <a:p>
            <a:pPr marL="0" lvl="0" indent="0" algn="r" rtl="1">
              <a:buNone/>
            </a:pPr>
            <a:r>
              <a:rPr lang="ar-EG" sz="2800" dirty="0">
                <a:solidFill>
                  <a:prstClr val="black"/>
                </a:solidFill>
                <a:latin typeface="Andalus" pitchFamily="18" charset="-78"/>
                <a:cs typeface="Andalus" pitchFamily="18" charset="-78"/>
              </a:rPr>
              <a:t>ثالثا: </a:t>
            </a:r>
            <a:r>
              <a:rPr lang="ar-EG" sz="2800" dirty="0" smtClean="0">
                <a:solidFill>
                  <a:prstClr val="black"/>
                </a:solidFill>
                <a:latin typeface="Andalus" pitchFamily="18" charset="-78"/>
                <a:cs typeface="Andalus" pitchFamily="18" charset="-78"/>
              </a:rPr>
              <a:t>البوتاسيوم</a:t>
            </a:r>
            <a:r>
              <a:rPr lang="ar-EG" sz="2800" dirty="0">
                <a:solidFill>
                  <a:prstClr val="black"/>
                </a:solidFill>
                <a:latin typeface="Andalus" pitchFamily="18" charset="-78"/>
                <a:cs typeface="Andalus" pitchFamily="18" charset="-78"/>
              </a:rPr>
              <a:t>:- </a:t>
            </a:r>
          </a:p>
          <a:p>
            <a:pPr marL="0" lvl="0" indent="0" algn="r" rtl="1">
              <a:buNone/>
            </a:pPr>
            <a:r>
              <a:rPr lang="ar-EG" sz="2800" dirty="0" smtClean="0">
                <a:solidFill>
                  <a:prstClr val="black"/>
                </a:solidFill>
                <a:latin typeface="Andalus" pitchFamily="18" charset="-78"/>
                <a:cs typeface="Andalus" pitchFamily="18" charset="-78"/>
              </a:rPr>
              <a:t>1000              60                                                                          100             س                                                                        </a:t>
            </a:r>
            <a:r>
              <a:rPr lang="ar-EG" sz="2800" dirty="0">
                <a:solidFill>
                  <a:prstClr val="black"/>
                </a:solidFill>
                <a:latin typeface="Andalus" pitchFamily="18" charset="-78"/>
                <a:cs typeface="Andalus" pitchFamily="18" charset="-78"/>
              </a:rPr>
              <a:t>س= </a:t>
            </a:r>
            <a:r>
              <a:rPr lang="ar-EG" sz="2800" dirty="0" smtClean="0">
                <a:solidFill>
                  <a:prstClr val="black"/>
                </a:solidFill>
                <a:latin typeface="Andalus" pitchFamily="18" charset="-78"/>
                <a:cs typeface="Andalus" pitchFamily="18" charset="-78"/>
              </a:rPr>
              <a:t>100×60 /1000  =6    اجزاء .                                                        المعادلة السمادية هى  8 : 16: 6  و هذا المحصول بقولى.</a:t>
            </a:r>
          </a:p>
          <a:p>
            <a:pPr marL="0" lvl="0" indent="0" algn="r" rtl="1">
              <a:buNone/>
            </a:pPr>
            <a:endParaRPr lang="ar-EG" sz="2800" dirty="0" smtClean="0">
              <a:solidFill>
                <a:prstClr val="black"/>
              </a:solidFill>
              <a:latin typeface="Andalus" pitchFamily="18" charset="-78"/>
              <a:cs typeface="Andalus" pitchFamily="18" charset="-78"/>
            </a:endParaRPr>
          </a:p>
          <a:p>
            <a:pPr marL="0" lvl="0" indent="0" algn="r" rtl="1">
              <a:buNone/>
            </a:pPr>
            <a:endParaRPr lang="ar-EG" dirty="0"/>
          </a:p>
        </p:txBody>
      </p:sp>
    </p:spTree>
    <p:extLst>
      <p:ext uri="{BB962C8B-B14F-4D97-AF65-F5344CB8AC3E}">
        <p14:creationId xmlns:p14="http://schemas.microsoft.com/office/powerpoint/2010/main" val="36320025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Autofit/>
          </a:bodyPr>
          <a:lstStyle/>
          <a:p>
            <a:pPr rtl="1"/>
            <a:r>
              <a:rPr lang="ar-EG" sz="3200" b="1" dirty="0">
                <a:solidFill>
                  <a:srgbClr val="FF0000"/>
                </a:solidFill>
                <a:latin typeface="Andalus" pitchFamily="18" charset="-78"/>
                <a:cs typeface="Andalus" pitchFamily="18" charset="-78"/>
              </a:rPr>
              <a:t>العمليات التي تجري علي المحصول </a:t>
            </a:r>
            <a:br>
              <a:rPr lang="ar-EG" sz="3200" b="1" dirty="0">
                <a:solidFill>
                  <a:srgbClr val="FF0000"/>
                </a:solidFill>
                <a:latin typeface="Andalus" pitchFamily="18" charset="-78"/>
                <a:cs typeface="Andalus" pitchFamily="18" charset="-78"/>
              </a:rPr>
            </a:br>
            <a:r>
              <a:rPr lang="ar-EG" sz="3200" b="1" dirty="0">
                <a:solidFill>
                  <a:srgbClr val="FF0000"/>
                </a:solidFill>
                <a:latin typeface="Andalus" pitchFamily="18" charset="-78"/>
                <a:cs typeface="Andalus" pitchFamily="18" charset="-78"/>
              </a:rPr>
              <a:t>بعد النضج</a:t>
            </a:r>
          </a:p>
        </p:txBody>
      </p:sp>
      <p:sp>
        <p:nvSpPr>
          <p:cNvPr id="3" name="Content Placeholder 2"/>
          <p:cNvSpPr>
            <a:spLocks noGrp="1"/>
          </p:cNvSpPr>
          <p:nvPr>
            <p:ph idx="1"/>
          </p:nvPr>
        </p:nvSpPr>
        <p:spPr>
          <a:xfrm>
            <a:off x="457200" y="1600200"/>
            <a:ext cx="8229600" cy="4876800"/>
          </a:xfrm>
        </p:spPr>
        <p:txBody>
          <a:bodyPr>
            <a:normAutofit/>
          </a:bodyPr>
          <a:lstStyle/>
          <a:p>
            <a:pPr algn="r" rtl="1">
              <a:buFont typeface="Wingdings" pitchFamily="2" charset="2"/>
              <a:buChar char="v"/>
            </a:pPr>
            <a:r>
              <a:rPr lang="ar-EG" sz="2800" dirty="0" smtClean="0">
                <a:latin typeface="Andalus" pitchFamily="18" charset="-78"/>
                <a:cs typeface="Andalus" pitchFamily="18" charset="-78"/>
              </a:rPr>
              <a:t>تبدأ </a:t>
            </a:r>
            <a:r>
              <a:rPr lang="ar-EG" sz="2800" dirty="0">
                <a:latin typeface="Andalus" pitchFamily="18" charset="-78"/>
                <a:cs typeface="Andalus" pitchFamily="18" charset="-78"/>
              </a:rPr>
              <a:t>حياة المحصول في الارض بعد زراعته بالانبات وتنتهي بطور النضج وعند الوصول لهذه المرحلة او هذا  الطور (النضج) يجب علي المزارع الحصول علي الناتج الاقتصادي الذي من اجله زرع المحصول</a:t>
            </a:r>
          </a:p>
          <a:p>
            <a:pPr algn="r" rtl="1">
              <a:buFont typeface="Wingdings" pitchFamily="2" charset="2"/>
              <a:buChar char="v"/>
            </a:pPr>
            <a:r>
              <a:rPr lang="ar-EG" sz="2800" b="1" dirty="0">
                <a:latin typeface="Andalus" pitchFamily="18" charset="-78"/>
                <a:cs typeface="Andalus" pitchFamily="18" charset="-78"/>
              </a:rPr>
              <a:t> </a:t>
            </a:r>
            <a:r>
              <a:rPr lang="ar-EG" sz="2800" b="1" dirty="0" smtClean="0">
                <a:latin typeface="Andalus" pitchFamily="18" charset="-78"/>
                <a:cs typeface="Andalus" pitchFamily="18" charset="-78"/>
              </a:rPr>
              <a:t>يختلف </a:t>
            </a:r>
            <a:r>
              <a:rPr lang="ar-EG" sz="2800" b="1" dirty="0">
                <a:latin typeface="Andalus" pitchFamily="18" charset="-78"/>
                <a:cs typeface="Andalus" pitchFamily="18" charset="-78"/>
              </a:rPr>
              <a:t>طور النضج باختلاف نوع المحصول قد </a:t>
            </a:r>
            <a:r>
              <a:rPr lang="ar-EG" sz="2800" b="1" dirty="0" smtClean="0">
                <a:latin typeface="Andalus" pitchFamily="18" charset="-78"/>
                <a:cs typeface="Andalus" pitchFamily="18" charset="-78"/>
              </a:rPr>
              <a:t>يكون:                            </a:t>
            </a:r>
            <a:r>
              <a:rPr lang="ar-EG" sz="2800" dirty="0" smtClean="0">
                <a:latin typeface="Andalus" pitchFamily="18" charset="-78"/>
                <a:cs typeface="Andalus" pitchFamily="18" charset="-78"/>
              </a:rPr>
              <a:t>درجة </a:t>
            </a:r>
            <a:r>
              <a:rPr lang="ar-EG" sz="2800" dirty="0">
                <a:latin typeface="Andalus" pitchFamily="18" charset="-78"/>
                <a:cs typeface="Andalus" pitchFamily="18" charset="-78"/>
              </a:rPr>
              <a:t>معينه من النمو الخضري كما في حالة البرسيم والحلبة </a:t>
            </a:r>
            <a:r>
              <a:rPr lang="ar-EG" sz="2800" dirty="0" smtClean="0">
                <a:latin typeface="Andalus" pitchFamily="18" charset="-78"/>
                <a:cs typeface="Andalus" pitchFamily="18" charset="-78"/>
              </a:rPr>
              <a:t>والدراوه </a:t>
            </a:r>
            <a:r>
              <a:rPr lang="ar-EG" sz="2800" dirty="0">
                <a:latin typeface="Andalus" pitchFamily="18" charset="-78"/>
                <a:cs typeface="Andalus" pitchFamily="18" charset="-78"/>
              </a:rPr>
              <a:t>ومحاصيل </a:t>
            </a:r>
            <a:r>
              <a:rPr lang="ar-EG" sz="2800" dirty="0" smtClean="0">
                <a:latin typeface="Andalus" pitchFamily="18" charset="-78"/>
                <a:cs typeface="Andalus" pitchFamily="18" charset="-78"/>
              </a:rPr>
              <a:t>العلف.</a:t>
            </a:r>
            <a:endParaRPr lang="ar-EG" sz="2800" dirty="0">
              <a:latin typeface="Andalus" pitchFamily="18" charset="-78"/>
              <a:cs typeface="Andalus" pitchFamily="18" charset="-78"/>
            </a:endParaRPr>
          </a:p>
          <a:p>
            <a:pPr marL="0" indent="0" algn="r" rtl="1">
              <a:buNone/>
            </a:pPr>
            <a:r>
              <a:rPr lang="ar-EG" sz="2800" dirty="0" smtClean="0">
                <a:latin typeface="Andalus" pitchFamily="18" charset="-78"/>
                <a:cs typeface="Andalus" pitchFamily="18" charset="-78"/>
              </a:rPr>
              <a:t>    قد </a:t>
            </a:r>
            <a:r>
              <a:rPr lang="ar-EG" sz="2800" dirty="0">
                <a:latin typeface="Andalus" pitchFamily="18" charset="-78"/>
                <a:cs typeface="Andalus" pitchFamily="18" charset="-78"/>
              </a:rPr>
              <a:t>يكون </a:t>
            </a:r>
            <a:r>
              <a:rPr lang="ar-EG" sz="2800" dirty="0" smtClean="0">
                <a:latin typeface="Andalus" pitchFamily="18" charset="-78"/>
                <a:cs typeface="Andalus" pitchFamily="18" charset="-78"/>
              </a:rPr>
              <a:t> طور متقدم </a:t>
            </a:r>
            <a:r>
              <a:rPr lang="ar-EG" sz="2800" dirty="0">
                <a:latin typeface="Andalus" pitchFamily="18" charset="-78"/>
                <a:cs typeface="Andalus" pitchFamily="18" charset="-78"/>
              </a:rPr>
              <a:t>من </a:t>
            </a:r>
            <a:r>
              <a:rPr lang="ar-EG" sz="2800" dirty="0" smtClean="0">
                <a:latin typeface="Andalus" pitchFamily="18" charset="-78"/>
                <a:cs typeface="Andalus" pitchFamily="18" charset="-78"/>
              </a:rPr>
              <a:t>النمو </a:t>
            </a:r>
            <a:r>
              <a:rPr lang="ar-EG" sz="2800" dirty="0">
                <a:latin typeface="Andalus" pitchFamily="18" charset="-78"/>
                <a:cs typeface="Andalus" pitchFamily="18" charset="-78"/>
              </a:rPr>
              <a:t>للحصول علي البذور او الحبوب كما في </a:t>
            </a:r>
            <a:r>
              <a:rPr lang="ar-EG" sz="2800" dirty="0" smtClean="0">
                <a:latin typeface="Andalus" pitchFamily="18" charset="-78"/>
                <a:cs typeface="Andalus" pitchFamily="18" charset="-78"/>
              </a:rPr>
              <a:t>                                                                  القمح </a:t>
            </a:r>
            <a:r>
              <a:rPr lang="ar-EG" sz="2800" dirty="0">
                <a:latin typeface="Andalus" pitchFamily="18" charset="-78"/>
                <a:cs typeface="Andalus" pitchFamily="18" charset="-78"/>
              </a:rPr>
              <a:t>او </a:t>
            </a:r>
            <a:r>
              <a:rPr lang="ar-EG" sz="2800" dirty="0" smtClean="0">
                <a:latin typeface="Andalus" pitchFamily="18" charset="-78"/>
                <a:cs typeface="Andalus" pitchFamily="18" charset="-78"/>
              </a:rPr>
              <a:t>الفول</a:t>
            </a:r>
          </a:p>
          <a:p>
            <a:pPr marL="0" indent="0" algn="r" rtl="1">
              <a:buNone/>
            </a:pPr>
            <a:r>
              <a:rPr lang="ar-EG" sz="2800" dirty="0" smtClean="0">
                <a:latin typeface="Andalus" pitchFamily="18" charset="-78"/>
                <a:cs typeface="Andalus" pitchFamily="18" charset="-78"/>
              </a:rPr>
              <a:t>    كما قد يتوقف علي نسبة السكر كما في القصب وبنجر السكر</a:t>
            </a:r>
          </a:p>
          <a:p>
            <a:pPr marL="0" indent="0" algn="r" rtl="1">
              <a:buNone/>
            </a:pPr>
            <a:r>
              <a:rPr lang="ar-EG" sz="2800" dirty="0" smtClean="0">
                <a:latin typeface="Andalus" pitchFamily="18" charset="-78"/>
                <a:cs typeface="Andalus" pitchFamily="18" charset="-78"/>
              </a:rPr>
              <a:t>     او </a:t>
            </a:r>
            <a:r>
              <a:rPr lang="ar-EG" sz="2800" dirty="0">
                <a:latin typeface="Andalus" pitchFamily="18" charset="-78"/>
                <a:cs typeface="Andalus" pitchFamily="18" charset="-78"/>
              </a:rPr>
              <a:t>علي الالياف كما في القطن </a:t>
            </a:r>
            <a:r>
              <a:rPr lang="ar-EG" sz="2800" dirty="0" smtClean="0">
                <a:latin typeface="Andalus" pitchFamily="18" charset="-78"/>
                <a:cs typeface="Andalus" pitchFamily="18" charset="-78"/>
              </a:rPr>
              <a:t>والكتان</a:t>
            </a:r>
          </a:p>
          <a:p>
            <a:pPr marL="0" indent="0" algn="r" rtl="1">
              <a:buNone/>
            </a:pPr>
            <a:endParaRPr lang="ar-EG" sz="2800" dirty="0">
              <a:latin typeface="Andalus" pitchFamily="18" charset="-78"/>
              <a:cs typeface="Andalus" pitchFamily="18" charset="-78"/>
            </a:endParaRPr>
          </a:p>
        </p:txBody>
      </p:sp>
    </p:spTree>
    <p:extLst>
      <p:ext uri="{BB962C8B-B14F-4D97-AF65-F5344CB8AC3E}">
        <p14:creationId xmlns:p14="http://schemas.microsoft.com/office/powerpoint/2010/main" val="38915060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lstStyle/>
          <a:p>
            <a:pPr marL="0" indent="0" algn="r" rtl="1">
              <a:buNone/>
            </a:pPr>
            <a:r>
              <a:rPr lang="ar-EG" sz="2800" b="1" dirty="0">
                <a:solidFill>
                  <a:srgbClr val="FF0000"/>
                </a:solidFill>
                <a:latin typeface="Andalus" pitchFamily="18" charset="-78"/>
                <a:cs typeface="Andalus" pitchFamily="18" charset="-78"/>
              </a:rPr>
              <a:t>وتتلخص عمليات بعد النضج علي المحاصيل فيما </a:t>
            </a:r>
            <a:r>
              <a:rPr lang="ar-EG" sz="2800" b="1" dirty="0" smtClean="0">
                <a:solidFill>
                  <a:srgbClr val="FF0000"/>
                </a:solidFill>
                <a:latin typeface="Andalus" pitchFamily="18" charset="-78"/>
                <a:cs typeface="Andalus" pitchFamily="18" charset="-78"/>
              </a:rPr>
              <a:t>يلي:-</a:t>
            </a:r>
            <a:r>
              <a:rPr lang="ar-EG" sz="2800" dirty="0" smtClean="0">
                <a:latin typeface="Andalus" pitchFamily="18" charset="-78"/>
                <a:cs typeface="Andalus" pitchFamily="18" charset="-78"/>
              </a:rPr>
              <a:t> </a:t>
            </a:r>
            <a:endParaRPr lang="ar-EG" dirty="0" smtClean="0"/>
          </a:p>
          <a:p>
            <a:pPr marL="0" indent="0" algn="r" rtl="1">
              <a:buNone/>
            </a:pPr>
            <a:r>
              <a:rPr lang="ar-EG" sz="2800" dirty="0" smtClean="0">
                <a:latin typeface="Andalus" pitchFamily="18" charset="-78"/>
                <a:cs typeface="Andalus" pitchFamily="18" charset="-78"/>
              </a:rPr>
              <a:t>1)الحصاد </a:t>
            </a:r>
            <a:endParaRPr lang="ar-EG" sz="2800" dirty="0">
              <a:latin typeface="Andalus" pitchFamily="18" charset="-78"/>
              <a:cs typeface="Andalus" pitchFamily="18" charset="-78"/>
            </a:endParaRPr>
          </a:p>
          <a:p>
            <a:pPr marL="0" indent="0" algn="r" rtl="1">
              <a:buNone/>
            </a:pPr>
            <a:r>
              <a:rPr lang="ar-EG" sz="2800" dirty="0">
                <a:latin typeface="Andalus" pitchFamily="18" charset="-78"/>
                <a:cs typeface="Andalus" pitchFamily="18" charset="-78"/>
              </a:rPr>
              <a:t>2) الدراس</a:t>
            </a:r>
          </a:p>
          <a:p>
            <a:pPr marL="0" indent="0" algn="r" rtl="1">
              <a:buNone/>
            </a:pPr>
            <a:r>
              <a:rPr lang="ar-EG" sz="2800" dirty="0">
                <a:latin typeface="Andalus" pitchFamily="18" charset="-78"/>
                <a:cs typeface="Andalus" pitchFamily="18" charset="-78"/>
              </a:rPr>
              <a:t>3)التذريه</a:t>
            </a:r>
          </a:p>
          <a:p>
            <a:pPr marL="0" indent="0" algn="r" rtl="1">
              <a:buNone/>
            </a:pPr>
            <a:r>
              <a:rPr lang="ar-EG" sz="2800" dirty="0">
                <a:latin typeface="Andalus" pitchFamily="18" charset="-78"/>
                <a:cs typeface="Andalus" pitchFamily="18" charset="-78"/>
              </a:rPr>
              <a:t>4)الفرز (الغربلة)</a:t>
            </a:r>
          </a:p>
          <a:p>
            <a:pPr marL="0" indent="0" algn="r" rtl="1">
              <a:buNone/>
            </a:pPr>
            <a:r>
              <a:rPr lang="ar-EG" sz="2800" dirty="0">
                <a:latin typeface="Andalus" pitchFamily="18" charset="-78"/>
                <a:cs typeface="Andalus" pitchFamily="18" charset="-78"/>
              </a:rPr>
              <a:t>5) التخزين</a:t>
            </a:r>
          </a:p>
          <a:p>
            <a:pPr algn="r" rtl="1"/>
            <a:endParaRPr lang="ar-EG" dirty="0"/>
          </a:p>
        </p:txBody>
      </p:sp>
    </p:spTree>
    <p:extLst>
      <p:ext uri="{BB962C8B-B14F-4D97-AF65-F5344CB8AC3E}">
        <p14:creationId xmlns:p14="http://schemas.microsoft.com/office/powerpoint/2010/main" val="4987250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fontScale="85000" lnSpcReduction="20000"/>
          </a:bodyPr>
          <a:lstStyle/>
          <a:p>
            <a:pPr marL="0" indent="0" algn="r" rtl="1">
              <a:buNone/>
            </a:pPr>
            <a:r>
              <a:rPr lang="ar-EG" sz="3300" b="1" dirty="0">
                <a:solidFill>
                  <a:srgbClr val="FF0000"/>
                </a:solidFill>
              </a:rPr>
              <a:t>ا</a:t>
            </a:r>
            <a:r>
              <a:rPr lang="ar-EG" sz="3300" b="1" dirty="0">
                <a:solidFill>
                  <a:srgbClr val="FF0000"/>
                </a:solidFill>
                <a:latin typeface="Andalus" pitchFamily="18" charset="-78"/>
                <a:cs typeface="Andalus" pitchFamily="18" charset="-78"/>
              </a:rPr>
              <a:t>ولا الحصاد    </a:t>
            </a:r>
            <a:r>
              <a:rPr lang="en-US" sz="3300" b="1" dirty="0" smtClean="0">
                <a:solidFill>
                  <a:srgbClr val="FF0000"/>
                </a:solidFill>
                <a:latin typeface="Andalus" pitchFamily="18" charset="-78"/>
                <a:cs typeface="Andalus" pitchFamily="18" charset="-78"/>
              </a:rPr>
              <a:t>Harvesting</a:t>
            </a:r>
            <a:endParaRPr lang="ar-EG" sz="3300" b="1" dirty="0" smtClean="0">
              <a:solidFill>
                <a:srgbClr val="FF0000"/>
              </a:solidFill>
              <a:latin typeface="Andalus" pitchFamily="18" charset="-78"/>
              <a:cs typeface="Andalus" pitchFamily="18" charset="-78"/>
            </a:endParaRPr>
          </a:p>
          <a:p>
            <a:pPr marL="0" indent="0" algn="r" rtl="1">
              <a:buNone/>
            </a:pPr>
            <a:r>
              <a:rPr lang="ar-EG" sz="3300" dirty="0">
                <a:latin typeface="Andalus" pitchFamily="18" charset="-78"/>
                <a:cs typeface="Andalus" pitchFamily="18" charset="-78"/>
              </a:rPr>
              <a:t> </a:t>
            </a:r>
            <a:r>
              <a:rPr lang="ar-EG" sz="3300" dirty="0" smtClean="0">
                <a:latin typeface="Andalus" pitchFamily="18" charset="-78"/>
                <a:cs typeface="Andalus" pitchFamily="18" charset="-78"/>
              </a:rPr>
              <a:t>تعريف </a:t>
            </a:r>
            <a:r>
              <a:rPr lang="ar-EG" sz="3300" dirty="0">
                <a:latin typeface="Andalus" pitchFamily="18" charset="-78"/>
                <a:cs typeface="Andalus" pitchFamily="18" charset="-78"/>
              </a:rPr>
              <a:t>الحصاد </a:t>
            </a:r>
            <a:r>
              <a:rPr lang="ar-EG" sz="3300" dirty="0" smtClean="0">
                <a:latin typeface="Andalus" pitchFamily="18" charset="-78"/>
                <a:cs typeface="Andalus" pitchFamily="18" charset="-78"/>
              </a:rPr>
              <a:t>هو </a:t>
            </a:r>
            <a:r>
              <a:rPr lang="ar-EG" sz="3300" dirty="0">
                <a:latin typeface="Andalus" pitchFamily="18" charset="-78"/>
                <a:cs typeface="Andalus" pitchFamily="18" charset="-78"/>
              </a:rPr>
              <a:t>جمع المحصول من الحقل وهو في الطور المناسب من </a:t>
            </a:r>
            <a:r>
              <a:rPr lang="ar-EG" sz="3300" dirty="0" smtClean="0">
                <a:latin typeface="Andalus" pitchFamily="18" charset="-78"/>
                <a:cs typeface="Andalus" pitchFamily="18" charset="-78"/>
              </a:rPr>
              <a:t>النضج.  </a:t>
            </a:r>
            <a:endParaRPr lang="ar-EG" sz="3300" dirty="0">
              <a:latin typeface="Andalus" pitchFamily="18" charset="-78"/>
              <a:cs typeface="Andalus" pitchFamily="18" charset="-78"/>
            </a:endParaRPr>
          </a:p>
          <a:p>
            <a:pPr marL="0" indent="0" algn="r" rtl="1">
              <a:buNone/>
            </a:pPr>
            <a:r>
              <a:rPr lang="ar-EG" sz="3300" dirty="0">
                <a:latin typeface="Andalus" pitchFamily="18" charset="-78"/>
                <a:cs typeface="Andalus" pitchFamily="18" charset="-78"/>
              </a:rPr>
              <a:t>ويختلف اسماء حصاد المحاصيل علي حسب نوع </a:t>
            </a:r>
            <a:r>
              <a:rPr lang="ar-EG" sz="3300" dirty="0" smtClean="0">
                <a:latin typeface="Andalus" pitchFamily="18" charset="-78"/>
                <a:cs typeface="Andalus" pitchFamily="18" charset="-78"/>
              </a:rPr>
              <a:t>المحصول:فمثلا</a:t>
            </a:r>
            <a:endParaRPr lang="ar-EG" sz="3300" dirty="0">
              <a:latin typeface="Andalus" pitchFamily="18" charset="-78"/>
              <a:cs typeface="Andalus" pitchFamily="18" charset="-78"/>
            </a:endParaRPr>
          </a:p>
          <a:p>
            <a:pPr marL="0" indent="0" algn="r" rtl="1">
              <a:buNone/>
            </a:pPr>
            <a:r>
              <a:rPr lang="ar-EG" sz="3300" dirty="0">
                <a:latin typeface="Andalus" pitchFamily="18" charset="-78"/>
                <a:cs typeface="Andalus" pitchFamily="18" charset="-78"/>
              </a:rPr>
              <a:t>يطلق علي حصاد القمح والشعير والارز :( الضم)</a:t>
            </a:r>
          </a:p>
          <a:p>
            <a:pPr marL="0" indent="0" algn="r" rtl="1">
              <a:buNone/>
            </a:pPr>
            <a:r>
              <a:rPr lang="ar-EG" sz="3300" dirty="0">
                <a:latin typeface="Andalus" pitchFamily="18" charset="-78"/>
                <a:cs typeface="Andalus" pitchFamily="18" charset="-78"/>
              </a:rPr>
              <a:t>ويطلق علي حصاد القطن :(الجني او الجمع)</a:t>
            </a:r>
          </a:p>
          <a:p>
            <a:pPr marL="0" indent="0" algn="r" rtl="1">
              <a:buNone/>
            </a:pPr>
            <a:r>
              <a:rPr lang="ar-EG" sz="3300" dirty="0">
                <a:latin typeface="Andalus" pitchFamily="18" charset="-78"/>
                <a:cs typeface="Andalus" pitchFamily="18" charset="-78"/>
              </a:rPr>
              <a:t>وعلي قصب السكر :(الكسر)</a:t>
            </a:r>
          </a:p>
          <a:p>
            <a:pPr marL="0" indent="0" algn="r" rtl="1">
              <a:buNone/>
            </a:pPr>
            <a:r>
              <a:rPr lang="ar-EG" sz="3300" dirty="0">
                <a:latin typeface="Andalus" pitchFamily="18" charset="-78"/>
                <a:cs typeface="Andalus" pitchFamily="18" charset="-78"/>
              </a:rPr>
              <a:t>وعلي </a:t>
            </a:r>
            <a:r>
              <a:rPr lang="ar-EG" sz="3300" dirty="0" smtClean="0">
                <a:latin typeface="Andalus" pitchFamily="18" charset="-78"/>
                <a:cs typeface="Andalus" pitchFamily="18" charset="-78"/>
              </a:rPr>
              <a:t>الفول: </a:t>
            </a:r>
            <a:r>
              <a:rPr lang="ar-EG" sz="3300" dirty="0">
                <a:latin typeface="Andalus" pitchFamily="18" charset="-78"/>
                <a:cs typeface="Andalus" pitchFamily="18" charset="-78"/>
              </a:rPr>
              <a:t>(كسر الفول)</a:t>
            </a:r>
          </a:p>
          <a:p>
            <a:pPr marL="0" indent="0" algn="r" rtl="1">
              <a:buNone/>
            </a:pPr>
            <a:r>
              <a:rPr lang="ar-EG" sz="3300" dirty="0">
                <a:latin typeface="Andalus" pitchFamily="18" charset="-78"/>
                <a:cs typeface="Andalus" pitchFamily="18" charset="-78"/>
              </a:rPr>
              <a:t>وعلي الكتان :(تقليع)</a:t>
            </a:r>
          </a:p>
          <a:p>
            <a:pPr marL="0" indent="0" algn="r" rtl="1">
              <a:buNone/>
            </a:pPr>
            <a:r>
              <a:rPr lang="ar-EG" sz="3300" dirty="0">
                <a:latin typeface="Andalus" pitchFamily="18" charset="-78"/>
                <a:cs typeface="Andalus" pitchFamily="18" charset="-78"/>
              </a:rPr>
              <a:t>وعلي الحناء :(قرط)</a:t>
            </a:r>
          </a:p>
          <a:p>
            <a:pPr marL="0" indent="0" algn="r" rtl="1">
              <a:buNone/>
            </a:pPr>
            <a:r>
              <a:rPr lang="ar-EG" sz="3300" dirty="0">
                <a:latin typeface="Andalus" pitchFamily="18" charset="-78"/>
                <a:cs typeface="Andalus" pitchFamily="18" charset="-78"/>
              </a:rPr>
              <a:t>وعلي الذره الشاميه :(التقطيع) اذا تم قظع السيقان وعليها الكيزان</a:t>
            </a:r>
          </a:p>
          <a:p>
            <a:pPr marL="0" indent="0" algn="r" rtl="1">
              <a:buNone/>
            </a:pPr>
            <a:r>
              <a:rPr lang="ar-EG" sz="3300" dirty="0">
                <a:latin typeface="Andalus" pitchFamily="18" charset="-78"/>
                <a:cs typeface="Andalus" pitchFamily="18" charset="-78"/>
              </a:rPr>
              <a:t>  (تمليخ)اذا تم حصاد الكيزان فقد بدون الساق</a:t>
            </a:r>
          </a:p>
          <a:p>
            <a:pPr marL="0" indent="0" algn="r" rtl="1">
              <a:buNone/>
            </a:pPr>
            <a:endParaRPr lang="ar-EG" dirty="0"/>
          </a:p>
        </p:txBody>
      </p:sp>
    </p:spTree>
    <p:extLst>
      <p:ext uri="{BB962C8B-B14F-4D97-AF65-F5344CB8AC3E}">
        <p14:creationId xmlns:p14="http://schemas.microsoft.com/office/powerpoint/2010/main" val="36832763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lnSpcReduction="10000"/>
          </a:bodyPr>
          <a:lstStyle/>
          <a:p>
            <a:pPr marL="0" indent="0" algn="r" rtl="1">
              <a:buNone/>
            </a:pPr>
            <a:endParaRPr lang="ar-EG" sz="2800" dirty="0">
              <a:latin typeface="Andalus" pitchFamily="18" charset="-78"/>
              <a:cs typeface="Andalus" pitchFamily="18" charset="-78"/>
            </a:endParaRPr>
          </a:p>
          <a:p>
            <a:pPr marL="0" indent="0" algn="r" rtl="1">
              <a:buNone/>
            </a:pPr>
            <a:r>
              <a:rPr lang="ar-EG" b="1" dirty="0">
                <a:solidFill>
                  <a:srgbClr val="FF0000"/>
                </a:solidFill>
                <a:latin typeface="Andalus" pitchFamily="18" charset="-78"/>
                <a:cs typeface="Andalus" pitchFamily="18" charset="-78"/>
              </a:rPr>
              <a:t>علامات نضج </a:t>
            </a:r>
            <a:r>
              <a:rPr lang="ar-EG" b="1" dirty="0" smtClean="0">
                <a:solidFill>
                  <a:srgbClr val="FF0000"/>
                </a:solidFill>
                <a:latin typeface="Andalus" pitchFamily="18" charset="-78"/>
                <a:cs typeface="Andalus" pitchFamily="18" charset="-78"/>
              </a:rPr>
              <a:t>المحاصيل</a:t>
            </a:r>
          </a:p>
          <a:p>
            <a:pPr marL="0" indent="0" algn="r" rtl="1">
              <a:buNone/>
            </a:pPr>
            <a:r>
              <a:rPr lang="ar-EG" sz="2800" dirty="0" smtClean="0">
                <a:latin typeface="Andalus" pitchFamily="18" charset="-78"/>
                <a:cs typeface="Andalus" pitchFamily="18" charset="-78"/>
              </a:rPr>
              <a:t>القمح </a:t>
            </a:r>
            <a:r>
              <a:rPr lang="ar-EG" sz="2800" dirty="0">
                <a:latin typeface="Andalus" pitchFamily="18" charset="-78"/>
                <a:cs typeface="Andalus" pitchFamily="18" charset="-78"/>
              </a:rPr>
              <a:t>والشعير ::من علامات النضج تلون القش والسنابل باللون الاصفر الذهبي وتكون الحبوب في الطور العجيني </a:t>
            </a:r>
            <a:r>
              <a:rPr lang="ar-EG" sz="2800" dirty="0" smtClean="0">
                <a:latin typeface="Andalus" pitchFamily="18" charset="-78"/>
                <a:cs typeface="Andalus" pitchFamily="18" charset="-78"/>
              </a:rPr>
              <a:t>الجاف.</a:t>
            </a:r>
            <a:endParaRPr lang="ar-EG" sz="2800" dirty="0">
              <a:latin typeface="Andalus" pitchFamily="18" charset="-78"/>
              <a:cs typeface="Andalus" pitchFamily="18" charset="-78"/>
            </a:endParaRPr>
          </a:p>
          <a:p>
            <a:pPr marL="0" indent="0" algn="r" rtl="1">
              <a:buNone/>
            </a:pPr>
            <a:r>
              <a:rPr lang="ar-EG" sz="2800" dirty="0">
                <a:latin typeface="Andalus" pitchFamily="18" charset="-78"/>
                <a:cs typeface="Andalus" pitchFamily="18" charset="-78"/>
              </a:rPr>
              <a:t>الذرة الشامية: يعرف تمام نضجها عند جفاف اغلفه الكوز وتحول لونها الي اللون الاصفر مع جفاف الاوراق السفليه وان تكون نسبة الرطوبه في الكوز 28% </a:t>
            </a:r>
            <a:r>
              <a:rPr lang="ar-EG" sz="2800" dirty="0" smtClean="0">
                <a:latin typeface="Andalus" pitchFamily="18" charset="-78"/>
                <a:cs typeface="Andalus" pitchFamily="18" charset="-78"/>
              </a:rPr>
              <a:t>رطوبه.</a:t>
            </a:r>
            <a:endParaRPr lang="ar-EG" sz="2800" dirty="0">
              <a:latin typeface="Andalus" pitchFamily="18" charset="-78"/>
              <a:cs typeface="Andalus" pitchFamily="18" charset="-78"/>
            </a:endParaRPr>
          </a:p>
          <a:p>
            <a:pPr marL="0" indent="0" algn="r" rtl="1">
              <a:buNone/>
            </a:pPr>
            <a:r>
              <a:rPr lang="ar-EG" sz="2800" dirty="0">
                <a:latin typeface="Andalus" pitchFamily="18" charset="-78"/>
                <a:cs typeface="Andalus" pitchFamily="18" charset="-78"/>
              </a:rPr>
              <a:t>القطن : يتم حصادة عندما ينخفض المحتوي </a:t>
            </a:r>
            <a:r>
              <a:rPr lang="ar-EG" sz="2800" dirty="0" smtClean="0">
                <a:latin typeface="Andalus" pitchFamily="18" charset="-78"/>
                <a:cs typeface="Andalus" pitchFamily="18" charset="-78"/>
              </a:rPr>
              <a:t>الرطوبي في </a:t>
            </a:r>
            <a:r>
              <a:rPr lang="ar-EG" sz="2800" dirty="0">
                <a:latin typeface="Andalus" pitchFamily="18" charset="-78"/>
                <a:cs typeface="Andalus" pitchFamily="18" charset="-78"/>
              </a:rPr>
              <a:t>الحبوب </a:t>
            </a:r>
            <a:r>
              <a:rPr lang="ar-EG" sz="2800" dirty="0" smtClean="0">
                <a:latin typeface="Andalus" pitchFamily="18" charset="-78"/>
                <a:cs typeface="Andalus" pitchFamily="18" charset="-78"/>
              </a:rPr>
              <a:t>الي        23 -28</a:t>
            </a:r>
            <a:r>
              <a:rPr lang="ar-EG" sz="2800" dirty="0">
                <a:latin typeface="Andalus" pitchFamily="18" charset="-78"/>
                <a:cs typeface="Andalus" pitchFamily="18" charset="-78"/>
              </a:rPr>
              <a:t>% وعند هذه المرحله تكون الحبوب في الجزء القاعدي من النوره في الطور العجيني الجاف. </a:t>
            </a:r>
            <a:r>
              <a:rPr lang="ar-EG" sz="2800" dirty="0" smtClean="0">
                <a:latin typeface="Andalus" pitchFamily="18" charset="-78"/>
                <a:cs typeface="Andalus" pitchFamily="18" charset="-78"/>
              </a:rPr>
              <a:t>   </a:t>
            </a:r>
          </a:p>
          <a:p>
            <a:pPr marL="0" indent="0" algn="r" rtl="1">
              <a:buNone/>
            </a:pPr>
            <a:r>
              <a:rPr lang="ar-EG" sz="2800" dirty="0" smtClean="0">
                <a:latin typeface="Andalus" pitchFamily="18" charset="-78"/>
                <a:cs typeface="Andalus" pitchFamily="18" charset="-78"/>
              </a:rPr>
              <a:t>الات </a:t>
            </a:r>
            <a:r>
              <a:rPr lang="ar-EG" sz="2800" dirty="0">
                <a:latin typeface="Andalus" pitchFamily="18" charset="-78"/>
                <a:cs typeface="Andalus" pitchFamily="18" charset="-78"/>
              </a:rPr>
              <a:t>الحصاد اليدويه</a:t>
            </a:r>
          </a:p>
          <a:p>
            <a:pPr marL="0" indent="0" algn="r" rtl="1">
              <a:buNone/>
            </a:pPr>
            <a:r>
              <a:rPr lang="ar-EG" sz="2800" dirty="0" smtClean="0">
                <a:latin typeface="Andalus" pitchFamily="18" charset="-78"/>
                <a:cs typeface="Andalus" pitchFamily="18" charset="-78"/>
              </a:rPr>
              <a:t>المنجل  - الشرشره – المحش -</a:t>
            </a:r>
            <a:r>
              <a:rPr lang="ar-EG" sz="2800" dirty="0">
                <a:latin typeface="Andalus" pitchFamily="18" charset="-78"/>
                <a:cs typeface="Andalus" pitchFamily="18" charset="-78"/>
              </a:rPr>
              <a:t> </a:t>
            </a:r>
            <a:r>
              <a:rPr lang="ar-EG" sz="2800" dirty="0" smtClean="0">
                <a:latin typeface="Andalus" pitchFamily="18" charset="-78"/>
                <a:cs typeface="Andalus" pitchFamily="18" charset="-78"/>
              </a:rPr>
              <a:t>سيف الحش  - المنقرة</a:t>
            </a:r>
            <a:endParaRPr lang="ar-EG" sz="2800" dirty="0">
              <a:latin typeface="Andalus" pitchFamily="18" charset="-78"/>
              <a:cs typeface="Andalus" pitchFamily="18" charset="-78"/>
            </a:endParaRPr>
          </a:p>
          <a:p>
            <a:pPr marL="0" indent="0" algn="r" rtl="1">
              <a:buNone/>
            </a:pPr>
            <a:endParaRPr lang="ar-EG" dirty="0"/>
          </a:p>
        </p:txBody>
      </p:sp>
    </p:spTree>
    <p:extLst>
      <p:ext uri="{BB962C8B-B14F-4D97-AF65-F5344CB8AC3E}">
        <p14:creationId xmlns:p14="http://schemas.microsoft.com/office/powerpoint/2010/main" val="3372566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Autofit/>
          </a:bodyPr>
          <a:lstStyle/>
          <a:p>
            <a:pPr marL="0" indent="0" algn="r" rtl="1">
              <a:buNone/>
            </a:pPr>
            <a:r>
              <a:rPr lang="ar-EG" b="1" dirty="0">
                <a:solidFill>
                  <a:srgbClr val="FF0000"/>
                </a:solidFill>
                <a:latin typeface="Andalus" pitchFamily="18" charset="-78"/>
                <a:cs typeface="Andalus" pitchFamily="18" charset="-78"/>
              </a:rPr>
              <a:t>ثانيا عملية </a:t>
            </a:r>
            <a:r>
              <a:rPr lang="ar-EG" b="1" dirty="0" smtClean="0">
                <a:solidFill>
                  <a:srgbClr val="FF0000"/>
                </a:solidFill>
                <a:latin typeface="Andalus" pitchFamily="18" charset="-78"/>
                <a:cs typeface="Andalus" pitchFamily="18" charset="-78"/>
              </a:rPr>
              <a:t>الدراس</a:t>
            </a:r>
          </a:p>
          <a:p>
            <a:pPr marL="0" indent="0" algn="r" rtl="1">
              <a:buNone/>
            </a:pPr>
            <a:r>
              <a:rPr lang="ar-EG" sz="2800" dirty="0">
                <a:latin typeface="Andalus" pitchFamily="18" charset="-78"/>
                <a:cs typeface="Andalus" pitchFamily="18" charset="-78"/>
              </a:rPr>
              <a:t>تعريفها </a:t>
            </a:r>
            <a:r>
              <a:rPr lang="ar-EG" sz="2800" dirty="0" smtClean="0">
                <a:latin typeface="Andalus" pitchFamily="18" charset="-78"/>
                <a:cs typeface="Andalus" pitchFamily="18" charset="-78"/>
              </a:rPr>
              <a:t>هي </a:t>
            </a:r>
            <a:r>
              <a:rPr lang="ar-EG" sz="2800" dirty="0">
                <a:latin typeface="Andalus" pitchFamily="18" charset="-78"/>
                <a:cs typeface="Andalus" pitchFamily="18" charset="-78"/>
              </a:rPr>
              <a:t>عملية فصل الثمار والبذور عن بقية اجزاء النبات الاخري مثل بقايا السقان والسنابل واغلفة الحبوب </a:t>
            </a:r>
          </a:p>
          <a:p>
            <a:pPr marL="0" indent="0" algn="r" rtl="1">
              <a:buNone/>
            </a:pPr>
            <a:r>
              <a:rPr lang="ar-EG" sz="2800" b="1" dirty="0" smtClean="0">
                <a:latin typeface="Andalus" pitchFamily="18" charset="-78"/>
                <a:cs typeface="Andalus" pitchFamily="18" charset="-78"/>
              </a:rPr>
              <a:t>ويتم </a:t>
            </a:r>
            <a:r>
              <a:rPr lang="ar-EG" sz="2800" b="1" dirty="0">
                <a:latin typeface="Andalus" pitchFamily="18" charset="-78"/>
                <a:cs typeface="Andalus" pitchFamily="18" charset="-78"/>
              </a:rPr>
              <a:t>الدراس باحدى الطرق الاتيه</a:t>
            </a:r>
          </a:p>
          <a:p>
            <a:pPr marL="0" indent="0" algn="r" rtl="1">
              <a:buNone/>
            </a:pPr>
            <a:r>
              <a:rPr lang="ar-EG" sz="2800" dirty="0" smtClean="0">
                <a:latin typeface="Andalus" pitchFamily="18" charset="-78"/>
                <a:cs typeface="Andalus" pitchFamily="18" charset="-78"/>
              </a:rPr>
              <a:t>1- الدق </a:t>
            </a:r>
            <a:r>
              <a:rPr lang="ar-EG" sz="2800" dirty="0">
                <a:latin typeface="Andalus" pitchFamily="18" charset="-78"/>
                <a:cs typeface="Andalus" pitchFamily="18" charset="-78"/>
              </a:rPr>
              <a:t>بالعصي </a:t>
            </a:r>
            <a:r>
              <a:rPr lang="ar-EG" sz="2800" dirty="0" smtClean="0">
                <a:latin typeface="Andalus" pitchFamily="18" charset="-78"/>
                <a:cs typeface="Andalus" pitchFamily="18" charset="-78"/>
              </a:rPr>
              <a:t>: تستعمل </a:t>
            </a:r>
            <a:r>
              <a:rPr lang="ar-EG" sz="2800" dirty="0">
                <a:latin typeface="Andalus" pitchFamily="18" charset="-78"/>
                <a:cs typeface="Andalus" pitchFamily="18" charset="-78"/>
              </a:rPr>
              <a:t>هذة الطريق في دراس الذره الرفيعه والسمسم </a:t>
            </a:r>
            <a:r>
              <a:rPr lang="ar-EG" sz="2800" dirty="0" smtClean="0">
                <a:latin typeface="Andalus" pitchFamily="18" charset="-78"/>
                <a:cs typeface="Andalus" pitchFamily="18" charset="-78"/>
              </a:rPr>
              <a:t>والحمص.</a:t>
            </a:r>
            <a:endParaRPr lang="ar-EG" sz="2800" dirty="0">
              <a:latin typeface="Andalus" pitchFamily="18" charset="-78"/>
              <a:cs typeface="Andalus" pitchFamily="18" charset="-78"/>
            </a:endParaRPr>
          </a:p>
          <a:p>
            <a:pPr marL="0" indent="0" algn="r" rtl="1">
              <a:buNone/>
            </a:pPr>
            <a:r>
              <a:rPr lang="ar-EG" sz="2800" dirty="0" smtClean="0">
                <a:latin typeface="Andalus" pitchFamily="18" charset="-78"/>
                <a:cs typeface="Andalus" pitchFamily="18" charset="-78"/>
              </a:rPr>
              <a:t>2- الدهس </a:t>
            </a:r>
            <a:r>
              <a:rPr lang="ar-EG" sz="2800" dirty="0">
                <a:latin typeface="Andalus" pitchFamily="18" charset="-78"/>
                <a:cs typeface="Andalus" pitchFamily="18" charset="-78"/>
              </a:rPr>
              <a:t>بالحيوانات (النورج)</a:t>
            </a:r>
          </a:p>
          <a:p>
            <a:pPr marL="0" indent="0" algn="r" rtl="1">
              <a:buNone/>
            </a:pPr>
            <a:r>
              <a:rPr lang="ar-EG" sz="2800" dirty="0" smtClean="0">
                <a:latin typeface="Andalus" pitchFamily="18" charset="-78"/>
                <a:cs typeface="Andalus" pitchFamily="18" charset="-78"/>
              </a:rPr>
              <a:t>3- الدراس </a:t>
            </a:r>
            <a:r>
              <a:rPr lang="ar-EG" sz="2800" dirty="0">
                <a:latin typeface="Andalus" pitchFamily="18" charset="-78"/>
                <a:cs typeface="Andalus" pitchFamily="18" charset="-78"/>
              </a:rPr>
              <a:t>بالة الدراس </a:t>
            </a:r>
            <a:r>
              <a:rPr lang="ar-EG" sz="2800" dirty="0" smtClean="0">
                <a:latin typeface="Andalus" pitchFamily="18" charset="-78"/>
                <a:cs typeface="Andalus" pitchFamily="18" charset="-78"/>
              </a:rPr>
              <a:t>والتذريه.</a:t>
            </a:r>
            <a:endParaRPr lang="ar-EG" sz="2800" dirty="0">
              <a:latin typeface="Andalus" pitchFamily="18" charset="-78"/>
              <a:cs typeface="Andalus" pitchFamily="18" charset="-78"/>
            </a:endParaRPr>
          </a:p>
        </p:txBody>
      </p:sp>
    </p:spTree>
    <p:extLst>
      <p:ext uri="{BB962C8B-B14F-4D97-AF65-F5344CB8AC3E}">
        <p14:creationId xmlns:p14="http://schemas.microsoft.com/office/powerpoint/2010/main" val="6663397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pPr marL="0" indent="0" algn="r" rtl="1">
              <a:buNone/>
            </a:pPr>
            <a:r>
              <a:rPr lang="ar-EG" b="1" dirty="0">
                <a:solidFill>
                  <a:srgbClr val="FF0000"/>
                </a:solidFill>
                <a:latin typeface="Andalus" pitchFamily="18" charset="-78"/>
                <a:cs typeface="Andalus" pitchFamily="18" charset="-78"/>
              </a:rPr>
              <a:t>ثالثا عمليه التذريه </a:t>
            </a:r>
            <a:r>
              <a:rPr lang="ar-EG" b="1" dirty="0" smtClean="0">
                <a:solidFill>
                  <a:srgbClr val="FF0000"/>
                </a:solidFill>
                <a:latin typeface="Andalus" pitchFamily="18" charset="-78"/>
                <a:cs typeface="Andalus" pitchFamily="18" charset="-78"/>
              </a:rPr>
              <a:t>:-</a:t>
            </a:r>
            <a:r>
              <a:rPr lang="ar-EG" sz="2800" dirty="0">
                <a:latin typeface="Andalus" pitchFamily="18" charset="-78"/>
                <a:cs typeface="Andalus" pitchFamily="18" charset="-78"/>
              </a:rPr>
              <a:t/>
            </a:r>
            <a:br>
              <a:rPr lang="ar-EG" sz="2800" dirty="0">
                <a:latin typeface="Andalus" pitchFamily="18" charset="-78"/>
                <a:cs typeface="Andalus" pitchFamily="18" charset="-78"/>
              </a:rPr>
            </a:br>
            <a:r>
              <a:rPr lang="ar-EG" sz="2800" dirty="0">
                <a:latin typeface="Andalus" pitchFamily="18" charset="-78"/>
                <a:cs typeface="Andalus" pitchFamily="18" charset="-78"/>
              </a:rPr>
              <a:t>هي عملية </a:t>
            </a:r>
            <a:r>
              <a:rPr lang="ar-EG" sz="2800" dirty="0" smtClean="0">
                <a:latin typeface="Andalus" pitchFamily="18" charset="-78"/>
                <a:cs typeface="Andalus" pitchFamily="18" charset="-78"/>
              </a:rPr>
              <a:t>فصل </a:t>
            </a:r>
            <a:r>
              <a:rPr lang="ar-EG" sz="2800" dirty="0">
                <a:latin typeface="Andalus" pitchFamily="18" charset="-78"/>
                <a:cs typeface="Andalus" pitchFamily="18" charset="-78"/>
              </a:rPr>
              <a:t>الحبوب عن التبن والقش بعدتمام عملية </a:t>
            </a:r>
            <a:r>
              <a:rPr lang="ar-EG" sz="2800" dirty="0" smtClean="0">
                <a:latin typeface="Andalus" pitchFamily="18" charset="-78"/>
                <a:cs typeface="Andalus" pitchFamily="18" charset="-78"/>
              </a:rPr>
              <a:t>الدراس.</a:t>
            </a:r>
            <a:endParaRPr lang="ar-EG" sz="2800" dirty="0">
              <a:latin typeface="Andalus" pitchFamily="18" charset="-78"/>
              <a:cs typeface="Andalus" pitchFamily="18" charset="-78"/>
            </a:endParaRPr>
          </a:p>
          <a:p>
            <a:pPr marL="0" indent="0" algn="r" rtl="1">
              <a:buNone/>
            </a:pPr>
            <a:r>
              <a:rPr lang="ar-EG" sz="2800" dirty="0">
                <a:latin typeface="Andalus" pitchFamily="18" charset="-78"/>
                <a:cs typeface="Andalus" pitchFamily="18" charset="-78"/>
              </a:rPr>
              <a:t> </a:t>
            </a:r>
            <a:r>
              <a:rPr lang="ar-EG" sz="2800" b="1" dirty="0" smtClean="0">
                <a:latin typeface="Andalus" pitchFamily="18" charset="-78"/>
                <a:cs typeface="Andalus" pitchFamily="18" charset="-78"/>
              </a:rPr>
              <a:t>وتتم </a:t>
            </a:r>
            <a:r>
              <a:rPr lang="ar-EG" sz="2800" b="1" dirty="0">
                <a:latin typeface="Andalus" pitchFamily="18" charset="-78"/>
                <a:cs typeface="Andalus" pitchFamily="18" charset="-78"/>
              </a:rPr>
              <a:t>باحدي الطرق الاتيه </a:t>
            </a:r>
            <a:r>
              <a:rPr lang="ar-EG" sz="2800" b="1" dirty="0" smtClean="0">
                <a:latin typeface="Andalus" pitchFamily="18" charset="-78"/>
                <a:cs typeface="Andalus" pitchFamily="18" charset="-78"/>
              </a:rPr>
              <a:t>:-</a:t>
            </a:r>
            <a:endParaRPr lang="ar-EG" sz="2800" b="1" dirty="0">
              <a:latin typeface="Andalus" pitchFamily="18" charset="-78"/>
              <a:cs typeface="Andalus" pitchFamily="18" charset="-78"/>
            </a:endParaRPr>
          </a:p>
          <a:p>
            <a:pPr marL="0" indent="0" algn="r" rtl="1">
              <a:buNone/>
            </a:pPr>
            <a:r>
              <a:rPr lang="ar-EG" sz="2800" dirty="0" smtClean="0">
                <a:latin typeface="Andalus" pitchFamily="18" charset="-78"/>
                <a:cs typeface="Andalus" pitchFamily="18" charset="-78"/>
              </a:rPr>
              <a:t>1- بواسطة </a:t>
            </a:r>
            <a:r>
              <a:rPr lang="ar-EG" sz="2800" dirty="0">
                <a:latin typeface="Andalus" pitchFamily="18" charset="-78"/>
                <a:cs typeface="Andalus" pitchFamily="18" charset="-78"/>
              </a:rPr>
              <a:t>المذراه او اللوح او المدق: هي شوكه خشبيه يداها واصبعها من الخشب وتجري التذريه بدفع المحصول المدروس الي اعلي اثناء وجود الرياح والتي بدورها تفصل الحبوب عن بقية اجزاء النبات التي تذهب بعبد عن </a:t>
            </a:r>
            <a:r>
              <a:rPr lang="ar-EG" sz="2800" dirty="0" smtClean="0">
                <a:latin typeface="Andalus" pitchFamily="18" charset="-78"/>
                <a:cs typeface="Andalus" pitchFamily="18" charset="-78"/>
              </a:rPr>
              <a:t>الحبوب.</a:t>
            </a:r>
            <a:endParaRPr lang="ar-EG" sz="2800" dirty="0">
              <a:latin typeface="Andalus" pitchFamily="18" charset="-78"/>
              <a:cs typeface="Andalus" pitchFamily="18" charset="-78"/>
            </a:endParaRPr>
          </a:p>
          <a:p>
            <a:pPr marL="0" indent="0" algn="r" rtl="1">
              <a:buNone/>
            </a:pPr>
            <a:r>
              <a:rPr lang="ar-EG" sz="2800" dirty="0" smtClean="0">
                <a:latin typeface="Andalus" pitchFamily="18" charset="-78"/>
                <a:cs typeface="Andalus" pitchFamily="18" charset="-78"/>
              </a:rPr>
              <a:t>2- بواسطة </a:t>
            </a:r>
            <a:r>
              <a:rPr lang="ar-EG" sz="2800" dirty="0">
                <a:latin typeface="Andalus" pitchFamily="18" charset="-78"/>
                <a:cs typeface="Andalus" pitchFamily="18" charset="-78"/>
              </a:rPr>
              <a:t>الة التذرية: وهي عباره عن مروحةتدار بواسطة </a:t>
            </a:r>
            <a:r>
              <a:rPr lang="ar-EG" sz="2800" dirty="0" smtClean="0">
                <a:latin typeface="Andalus" pitchFamily="18" charset="-78"/>
                <a:cs typeface="Andalus" pitchFamily="18" charset="-78"/>
              </a:rPr>
              <a:t>موتور.</a:t>
            </a:r>
            <a:endParaRPr lang="ar-EG" sz="2800" dirty="0">
              <a:latin typeface="Andalus" pitchFamily="18" charset="-78"/>
              <a:cs typeface="Andalus" pitchFamily="18" charset="-78"/>
            </a:endParaRPr>
          </a:p>
          <a:p>
            <a:pPr marL="0" indent="0" algn="r" rtl="1">
              <a:buNone/>
            </a:pPr>
            <a:endParaRPr lang="ar-EG" dirty="0"/>
          </a:p>
        </p:txBody>
      </p:sp>
    </p:spTree>
    <p:extLst>
      <p:ext uri="{BB962C8B-B14F-4D97-AF65-F5344CB8AC3E}">
        <p14:creationId xmlns:p14="http://schemas.microsoft.com/office/powerpoint/2010/main" val="1777538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pPr algn="r" rtl="1">
              <a:buFont typeface="Wingdings" pitchFamily="2" charset="2"/>
              <a:buChar char="v"/>
            </a:pPr>
            <a:r>
              <a:rPr lang="ar-EG" sz="3000" b="1" dirty="0">
                <a:solidFill>
                  <a:srgbClr val="FF0000"/>
                </a:solidFill>
                <a:latin typeface="Andalus" pitchFamily="18" charset="-78"/>
                <a:cs typeface="Andalus" pitchFamily="18" charset="-78"/>
              </a:rPr>
              <a:t>الطرق المتبعة فى الترقيع هى :</a:t>
            </a:r>
          </a:p>
          <a:p>
            <a:pPr marL="0" indent="0" algn="r" rtl="1">
              <a:buNone/>
            </a:pPr>
            <a:r>
              <a:rPr lang="ar-EG" sz="2800" dirty="0" smtClean="0">
                <a:latin typeface="Andalus" pitchFamily="18" charset="-78"/>
                <a:cs typeface="Andalus" pitchFamily="18" charset="-78"/>
              </a:rPr>
              <a:t>1- الطريقة المبتلة: و تتبع اذا كانت النباتات الغائبة قليلة و الارض بها رطوبة كافية و ذلك باستخدام تقاوى منقوعة فى الماء للمساعدة فى سرعة الانبات.                                                                       2- الطريقة الجافة: </a:t>
            </a:r>
            <a:r>
              <a:rPr lang="ar-EG" sz="2800" dirty="0">
                <a:solidFill>
                  <a:prstClr val="black"/>
                </a:solidFill>
                <a:latin typeface="Andalus" pitchFamily="18" charset="-78"/>
                <a:cs typeface="Andalus" pitchFamily="18" charset="-78"/>
              </a:rPr>
              <a:t>و </a:t>
            </a:r>
            <a:r>
              <a:rPr lang="ar-EG" sz="2800" dirty="0" smtClean="0">
                <a:solidFill>
                  <a:prstClr val="black"/>
                </a:solidFill>
                <a:latin typeface="Andalus" pitchFamily="18" charset="-78"/>
                <a:cs typeface="Andalus" pitchFamily="18" charset="-78"/>
              </a:rPr>
              <a:t>تجرى اذا كانت الاماكن الخالية من النباتات كثيرة و تتم بان توضع التقاوى بالارض قبل ريى المحاياه.                                        3- طرية الشتل: و فيها تقتلع النباتات من البقع المتزاحمة و تغرس فى البقع الخالية من النباتات عند رية المحاياة فى وجود الماء.                                              4- فى حالة القصب: تزرع الاماكن الخالية بعقل من نفس الصنف عند رى الارض و يجرى الترقيع بواسطة عقل مستنبتة على النباتات بعد تطويشها .</a:t>
            </a:r>
          </a:p>
          <a:p>
            <a:pPr marL="0" indent="0" algn="r" rtl="1">
              <a:buNone/>
            </a:pPr>
            <a:r>
              <a:rPr lang="ar-EG" sz="2800" dirty="0" smtClean="0">
                <a:solidFill>
                  <a:prstClr val="black"/>
                </a:solidFill>
                <a:latin typeface="Andalus" pitchFamily="18" charset="-78"/>
                <a:cs typeface="Andalus" pitchFamily="18" charset="-78"/>
              </a:rPr>
              <a:t>و عادة تظهر بادرات الذرة الشامية بعد 7 ايام و البرسيم بعد 3 ايام.</a:t>
            </a:r>
            <a:endParaRPr lang="ar-EG" sz="2800" dirty="0">
              <a:latin typeface="Andalus" pitchFamily="18" charset="-78"/>
              <a:cs typeface="Andalus" pitchFamily="18" charset="-78"/>
            </a:endParaRPr>
          </a:p>
        </p:txBody>
      </p:sp>
    </p:spTree>
    <p:extLst>
      <p:ext uri="{BB962C8B-B14F-4D97-AF65-F5344CB8AC3E}">
        <p14:creationId xmlns:p14="http://schemas.microsoft.com/office/powerpoint/2010/main" val="143104848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rmAutofit/>
          </a:bodyPr>
          <a:lstStyle/>
          <a:p>
            <a:pPr marL="0" indent="0" algn="r" rtl="1">
              <a:buNone/>
            </a:pPr>
            <a:r>
              <a:rPr lang="ar-EG" b="1" dirty="0">
                <a:solidFill>
                  <a:srgbClr val="FF0000"/>
                </a:solidFill>
                <a:latin typeface="Andalus" pitchFamily="18" charset="-78"/>
                <a:cs typeface="Andalus" pitchFamily="18" charset="-78"/>
              </a:rPr>
              <a:t>رابعا عملية </a:t>
            </a:r>
            <a:r>
              <a:rPr lang="ar-EG" b="1" dirty="0" smtClean="0">
                <a:solidFill>
                  <a:srgbClr val="FF0000"/>
                </a:solidFill>
                <a:latin typeface="Andalus" pitchFamily="18" charset="-78"/>
                <a:cs typeface="Andalus" pitchFamily="18" charset="-78"/>
              </a:rPr>
              <a:t>الغربلة</a:t>
            </a:r>
          </a:p>
          <a:p>
            <a:pPr marL="0" indent="0" algn="r" rtl="1">
              <a:buNone/>
            </a:pPr>
            <a:r>
              <a:rPr lang="ar-EG" sz="2800" dirty="0">
                <a:latin typeface="Andalus" pitchFamily="18" charset="-78"/>
                <a:cs typeface="Andalus" pitchFamily="18" charset="-78"/>
              </a:rPr>
              <a:t>يقصد </a:t>
            </a:r>
            <a:r>
              <a:rPr lang="ar-EG" sz="2800" dirty="0" smtClean="0">
                <a:latin typeface="Andalus" pitchFamily="18" charset="-78"/>
                <a:cs typeface="Andalus" pitchFamily="18" charset="-78"/>
              </a:rPr>
              <a:t>بها </a:t>
            </a:r>
            <a:r>
              <a:rPr lang="ar-EG" sz="2800" dirty="0">
                <a:latin typeface="Andalus" pitchFamily="18" charset="-78"/>
                <a:cs typeface="Andalus" pitchFamily="18" charset="-78"/>
              </a:rPr>
              <a:t>فصل الحبوب او البذور عن الشوائب باستعمال </a:t>
            </a:r>
            <a:r>
              <a:rPr lang="ar-EG" sz="2800" dirty="0" smtClean="0">
                <a:latin typeface="Andalus" pitchFamily="18" charset="-78"/>
                <a:cs typeface="Andalus" pitchFamily="18" charset="-78"/>
              </a:rPr>
              <a:t>الغرابيل.</a:t>
            </a:r>
            <a:endParaRPr lang="ar-EG" sz="2800" dirty="0">
              <a:latin typeface="Andalus" pitchFamily="18" charset="-78"/>
              <a:cs typeface="Andalus" pitchFamily="18" charset="-78"/>
            </a:endParaRPr>
          </a:p>
          <a:p>
            <a:pPr marL="0" indent="0" algn="r" rtl="1">
              <a:buNone/>
            </a:pPr>
            <a:r>
              <a:rPr lang="ar-EG" sz="2800" dirty="0">
                <a:latin typeface="Andalus" pitchFamily="18" charset="-78"/>
                <a:cs typeface="Andalus" pitchFamily="18" charset="-78"/>
              </a:rPr>
              <a:t> </a:t>
            </a:r>
            <a:r>
              <a:rPr lang="ar-EG" sz="2800" b="1" dirty="0" smtClean="0">
                <a:latin typeface="Andalus" pitchFamily="18" charset="-78"/>
                <a:cs typeface="Andalus" pitchFamily="18" charset="-78"/>
              </a:rPr>
              <a:t>ومن </a:t>
            </a:r>
            <a:r>
              <a:rPr lang="ar-EG" sz="2800" b="1" dirty="0">
                <a:latin typeface="Andalus" pitchFamily="18" charset="-78"/>
                <a:cs typeface="Andalus" pitchFamily="18" charset="-78"/>
              </a:rPr>
              <a:t>الالات المستعمله </a:t>
            </a:r>
            <a:r>
              <a:rPr lang="ar-EG" sz="2800" b="1" dirty="0" smtClean="0">
                <a:latin typeface="Andalus" pitchFamily="18" charset="-78"/>
                <a:cs typeface="Andalus" pitchFamily="18" charset="-78"/>
              </a:rPr>
              <a:t>بها :-</a:t>
            </a:r>
            <a:endParaRPr lang="ar-EG" sz="2800" b="1" dirty="0">
              <a:latin typeface="Andalus" pitchFamily="18" charset="-78"/>
              <a:cs typeface="Andalus" pitchFamily="18" charset="-78"/>
            </a:endParaRPr>
          </a:p>
          <a:p>
            <a:pPr marL="0" indent="0" algn="r" rtl="1">
              <a:buNone/>
            </a:pPr>
            <a:r>
              <a:rPr lang="ar-EG" sz="2800" dirty="0">
                <a:latin typeface="Andalus" pitchFamily="18" charset="-78"/>
                <a:cs typeface="Andalus" pitchFamily="18" charset="-78"/>
              </a:rPr>
              <a:t>السرند : وهي غرابيل ثقوبة واسعه لسقوط الحبوب وما في حجمها وما اقل منها ويتبقي ما هو اكبر من المحصول كالحصي </a:t>
            </a:r>
            <a:r>
              <a:rPr lang="ar-EG" sz="2800" dirty="0" smtClean="0">
                <a:latin typeface="Andalus" pitchFamily="18" charset="-78"/>
                <a:cs typeface="Andalus" pitchFamily="18" charset="-78"/>
              </a:rPr>
              <a:t>والقش.</a:t>
            </a:r>
            <a:endParaRPr lang="ar-EG" sz="2800" dirty="0">
              <a:latin typeface="Andalus" pitchFamily="18" charset="-78"/>
              <a:cs typeface="Andalus" pitchFamily="18" charset="-78"/>
            </a:endParaRPr>
          </a:p>
          <a:p>
            <a:pPr marL="0" indent="0" algn="r" rtl="1">
              <a:buNone/>
            </a:pPr>
            <a:r>
              <a:rPr lang="ar-EG" sz="2800" dirty="0">
                <a:latin typeface="Andalus" pitchFamily="18" charset="-78"/>
                <a:cs typeface="Andalus" pitchFamily="18" charset="-78"/>
              </a:rPr>
              <a:t>الدياره :غربال ثقوبه ضيقه عن السرند  وباستعماله تبقي الحبوب فوق    وسقوط  بذور ذات حجم اقل  وكذالك حبيبات الطين الصغيرة</a:t>
            </a:r>
          </a:p>
          <a:p>
            <a:pPr marL="0" indent="0" algn="r" rtl="1">
              <a:buNone/>
            </a:pPr>
            <a:r>
              <a:rPr lang="ar-EG" sz="2800" dirty="0" smtClean="0">
                <a:latin typeface="Andalus" pitchFamily="18" charset="-78"/>
                <a:cs typeface="Andalus" pitchFamily="18" charset="-78"/>
              </a:rPr>
              <a:t>الغربال : الثقوب قطرها 3 مم.                                                                              العقب </a:t>
            </a:r>
            <a:r>
              <a:rPr lang="ar-EG" sz="2800" dirty="0">
                <a:latin typeface="Andalus" pitchFamily="18" charset="-78"/>
                <a:cs typeface="Andalus" pitchFamily="18" charset="-78"/>
              </a:rPr>
              <a:t>:يستعمل لغربلة بذور البرسيم لضيق ثقوبه جدا </a:t>
            </a:r>
          </a:p>
          <a:p>
            <a:pPr marL="0" indent="0" algn="r" rtl="1">
              <a:buNone/>
            </a:pPr>
            <a:endParaRPr lang="ar-EG" dirty="0"/>
          </a:p>
        </p:txBody>
      </p:sp>
    </p:spTree>
    <p:extLst>
      <p:ext uri="{BB962C8B-B14F-4D97-AF65-F5344CB8AC3E}">
        <p14:creationId xmlns:p14="http://schemas.microsoft.com/office/powerpoint/2010/main" val="22051819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normAutofit/>
          </a:bodyPr>
          <a:lstStyle/>
          <a:p>
            <a:pPr marL="0" indent="0" algn="r" rtl="1">
              <a:buNone/>
            </a:pPr>
            <a:r>
              <a:rPr lang="ar-EG" sz="2800" b="1" dirty="0">
                <a:solidFill>
                  <a:srgbClr val="FF0000"/>
                </a:solidFill>
                <a:latin typeface="Andalus" pitchFamily="18" charset="-78"/>
                <a:cs typeface="Andalus" pitchFamily="18" charset="-78"/>
              </a:rPr>
              <a:t>خامسا عملية </a:t>
            </a:r>
            <a:r>
              <a:rPr lang="ar-EG" sz="2800" b="1" dirty="0" smtClean="0">
                <a:solidFill>
                  <a:srgbClr val="FF0000"/>
                </a:solidFill>
                <a:latin typeface="Andalus" pitchFamily="18" charset="-78"/>
                <a:cs typeface="Andalus" pitchFamily="18" charset="-78"/>
              </a:rPr>
              <a:t>التخزىن :-</a:t>
            </a:r>
          </a:p>
          <a:p>
            <a:pPr marL="0" indent="0" algn="r" rtl="1">
              <a:buNone/>
            </a:pPr>
            <a:r>
              <a:rPr lang="ar-EG" sz="2800" dirty="0">
                <a:latin typeface="Andalus" pitchFamily="18" charset="-78"/>
                <a:cs typeface="Andalus" pitchFamily="18" charset="-78"/>
              </a:rPr>
              <a:t>توضع المحاصيل التي تم غربلتها وتعبئتها في مخازن جيدة التهويه </a:t>
            </a:r>
            <a:r>
              <a:rPr lang="ar-EG" sz="2800" dirty="0" smtClean="0">
                <a:latin typeface="Andalus" pitchFamily="18" charset="-78"/>
                <a:cs typeface="Andalus" pitchFamily="18" charset="-78"/>
              </a:rPr>
              <a:t>والتخزين </a:t>
            </a:r>
            <a:r>
              <a:rPr lang="ar-EG" sz="2800" dirty="0">
                <a:latin typeface="Andalus" pitchFamily="18" charset="-78"/>
                <a:cs typeface="Andalus" pitchFamily="18" charset="-78"/>
              </a:rPr>
              <a:t>اما ان يكون:</a:t>
            </a:r>
          </a:p>
          <a:p>
            <a:pPr marL="0" indent="0" algn="r" rtl="1">
              <a:buNone/>
            </a:pPr>
            <a:r>
              <a:rPr lang="ar-EG" sz="2800" dirty="0" smtClean="0">
                <a:latin typeface="Andalus" pitchFamily="18" charset="-78"/>
                <a:cs typeface="Andalus" pitchFamily="18" charset="-78"/>
              </a:rPr>
              <a:t>1-تخزين </a:t>
            </a:r>
            <a:r>
              <a:rPr lang="ar-EG" sz="2800" dirty="0">
                <a:latin typeface="Andalus" pitchFamily="18" charset="-78"/>
                <a:cs typeface="Andalus" pitchFamily="18" charset="-78"/>
              </a:rPr>
              <a:t>في  صوامع</a:t>
            </a:r>
          </a:p>
          <a:p>
            <a:pPr marL="0" indent="0" algn="r" rtl="1">
              <a:buNone/>
            </a:pPr>
            <a:r>
              <a:rPr lang="ar-EG" sz="2800" dirty="0" smtClean="0">
                <a:latin typeface="Andalus" pitchFamily="18" charset="-78"/>
                <a:cs typeface="Andalus" pitchFamily="18" charset="-78"/>
              </a:rPr>
              <a:t>2-تخزين </a:t>
            </a:r>
            <a:r>
              <a:rPr lang="ar-EG" sz="2800" dirty="0">
                <a:latin typeface="Andalus" pitchFamily="18" charset="-78"/>
                <a:cs typeface="Andalus" pitchFamily="18" charset="-78"/>
              </a:rPr>
              <a:t>في العراء</a:t>
            </a:r>
          </a:p>
          <a:p>
            <a:pPr marL="0" indent="0" algn="r" rtl="1">
              <a:buNone/>
            </a:pPr>
            <a:r>
              <a:rPr lang="ar-EG" sz="2800" dirty="0" smtClean="0">
                <a:latin typeface="Andalus" pitchFamily="18" charset="-78"/>
                <a:cs typeface="Andalus" pitchFamily="18" charset="-78"/>
              </a:rPr>
              <a:t>3-تخزين </a:t>
            </a:r>
            <a:r>
              <a:rPr lang="ar-EG" sz="2800" dirty="0">
                <a:latin typeface="Andalus" pitchFamily="18" charset="-78"/>
                <a:cs typeface="Andalus" pitchFamily="18" charset="-78"/>
              </a:rPr>
              <a:t>في الشونه</a:t>
            </a:r>
          </a:p>
          <a:p>
            <a:pPr marL="0" indent="0" algn="r" rtl="1">
              <a:buNone/>
            </a:pPr>
            <a:r>
              <a:rPr lang="ar-EG" sz="2800" dirty="0" smtClean="0">
                <a:latin typeface="Andalus" pitchFamily="18" charset="-78"/>
                <a:cs typeface="Andalus" pitchFamily="18" charset="-78"/>
              </a:rPr>
              <a:t>4-تخزين </a:t>
            </a:r>
            <a:r>
              <a:rPr lang="ar-EG" sz="2800" dirty="0">
                <a:latin typeface="Andalus" pitchFamily="18" charset="-78"/>
                <a:cs typeface="Andalus" pitchFamily="18" charset="-78"/>
              </a:rPr>
              <a:t>الذره باغلفتها</a:t>
            </a:r>
          </a:p>
          <a:p>
            <a:pPr marL="0" indent="0" algn="r" rtl="1">
              <a:buNone/>
            </a:pPr>
            <a:endParaRPr lang="ar-EG" dirty="0"/>
          </a:p>
          <a:p>
            <a:pPr marL="0" indent="0" algn="r" rtl="1">
              <a:buNone/>
            </a:pPr>
            <a:r>
              <a:rPr lang="ar-EG" dirty="0"/>
              <a:t> </a:t>
            </a:r>
          </a:p>
        </p:txBody>
      </p:sp>
    </p:spTree>
    <p:extLst>
      <p:ext uri="{BB962C8B-B14F-4D97-AF65-F5344CB8AC3E}">
        <p14:creationId xmlns:p14="http://schemas.microsoft.com/office/powerpoint/2010/main" val="27447323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rmAutofit/>
          </a:bodyPr>
          <a:lstStyle/>
          <a:p>
            <a:pPr rtl="1"/>
            <a:r>
              <a:rPr lang="ar-EG" sz="3600" b="1" dirty="0" smtClean="0">
                <a:solidFill>
                  <a:srgbClr val="FF0000"/>
                </a:solidFill>
                <a:latin typeface="Andalus" pitchFamily="18" charset="-78"/>
                <a:cs typeface="Andalus" pitchFamily="18" charset="-78"/>
              </a:rPr>
              <a:t>التقاوى</a:t>
            </a:r>
            <a:endParaRPr lang="ar-EG" sz="3600" b="1" dirty="0">
              <a:solidFill>
                <a:srgbClr val="FF0000"/>
              </a:solidFill>
              <a:latin typeface="Andalus" pitchFamily="18" charset="-78"/>
              <a:cs typeface="Andalus" pitchFamily="18" charset="-78"/>
            </a:endParaRPr>
          </a:p>
        </p:txBody>
      </p:sp>
      <p:sp>
        <p:nvSpPr>
          <p:cNvPr id="3" name="Content Placeholder 2"/>
          <p:cNvSpPr>
            <a:spLocks noGrp="1"/>
          </p:cNvSpPr>
          <p:nvPr>
            <p:ph idx="1"/>
          </p:nvPr>
        </p:nvSpPr>
        <p:spPr>
          <a:xfrm>
            <a:off x="457200" y="1981200"/>
            <a:ext cx="8229600" cy="4144963"/>
          </a:xfrm>
        </p:spPr>
        <p:txBody>
          <a:bodyPr>
            <a:normAutofit/>
          </a:bodyPr>
          <a:lstStyle/>
          <a:p>
            <a:pPr marL="0" indent="0" algn="r" rtl="1">
              <a:buNone/>
            </a:pPr>
            <a:r>
              <a:rPr lang="ar-EG" sz="2800" dirty="0" smtClean="0">
                <a:latin typeface="Andalus" pitchFamily="18" charset="-78"/>
                <a:cs typeface="Andalus" pitchFamily="18" charset="-78"/>
              </a:rPr>
              <a:t>تعرف ا</a:t>
            </a:r>
            <a:r>
              <a:rPr lang="ar-EG" sz="2800" b="1" dirty="0" smtClean="0">
                <a:latin typeface="Andalus" pitchFamily="18" charset="-78"/>
                <a:cs typeface="Andalus" pitchFamily="18" charset="-78"/>
              </a:rPr>
              <a:t>لتقاوى</a:t>
            </a:r>
            <a:r>
              <a:rPr lang="ar-EG" sz="2800" dirty="0" smtClean="0">
                <a:latin typeface="Andalus" pitchFamily="18" charset="-78"/>
                <a:cs typeface="Andalus" pitchFamily="18" charset="-78"/>
              </a:rPr>
              <a:t> على انها الجزء الذى تتكاثر به المحاصيل و هى قد تكون بذور حقيقية كما فى القطن و الكتان أو ثمار وحيدة البذرة كما فى القمح و الذرة او عقل ساقية كما فى القصب او درنات كما فى البطاطس.</a:t>
            </a:r>
            <a:endParaRPr lang="ar-EG" sz="2800" dirty="0">
              <a:latin typeface="Andalus" pitchFamily="18" charset="-78"/>
              <a:cs typeface="Andalus" pitchFamily="18" charset="-78"/>
            </a:endParaRPr>
          </a:p>
        </p:txBody>
      </p:sp>
    </p:spTree>
    <p:extLst>
      <p:ext uri="{BB962C8B-B14F-4D97-AF65-F5344CB8AC3E}">
        <p14:creationId xmlns:p14="http://schemas.microsoft.com/office/powerpoint/2010/main" val="19433658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a:lstStyle/>
          <a:p>
            <a:pPr marL="0" indent="0" algn="r" rtl="1">
              <a:buNone/>
            </a:pPr>
            <a:r>
              <a:rPr lang="ar-EG" b="1" dirty="0" smtClean="0">
                <a:solidFill>
                  <a:srgbClr val="FF0000"/>
                </a:solidFill>
                <a:latin typeface="Andalus" pitchFamily="18" charset="-78"/>
                <a:cs typeface="Andalus" pitchFamily="18" charset="-78"/>
              </a:rPr>
              <a:t>اختبارات فحص التقاوى :-</a:t>
            </a:r>
          </a:p>
          <a:p>
            <a:pPr marL="0" indent="0" algn="r" rtl="1">
              <a:buNone/>
            </a:pPr>
            <a:r>
              <a:rPr lang="ar-EG" sz="2800" dirty="0" smtClean="0">
                <a:latin typeface="Andalus" pitchFamily="18" charset="-78"/>
                <a:cs typeface="Andalus" pitchFamily="18" charset="-78"/>
              </a:rPr>
              <a:t>قبل اعتماد التقاوى للتوزيع على المزارعين يجب ان تكون قد تم فحصها رسميا بواسطة معامل اختبارات التقاوى التابعة لوزارة الزراعة و</a:t>
            </a:r>
            <a:r>
              <a:rPr lang="ar-EG" sz="2800" b="1" dirty="0" smtClean="0">
                <a:latin typeface="Andalus" pitchFamily="18" charset="-78"/>
                <a:cs typeface="Andalus" pitchFamily="18" charset="-78"/>
              </a:rPr>
              <a:t> هذه الاختبارات </a:t>
            </a:r>
            <a:r>
              <a:rPr lang="ar-EG" sz="2800" dirty="0" smtClean="0">
                <a:latin typeface="Andalus" pitchFamily="18" charset="-78"/>
                <a:cs typeface="Andalus" pitchFamily="18" charset="-78"/>
              </a:rPr>
              <a:t>هى :-</a:t>
            </a:r>
          </a:p>
          <a:p>
            <a:pPr marL="0" indent="0" algn="r" rtl="1">
              <a:buNone/>
            </a:pPr>
            <a:r>
              <a:rPr lang="ar-EG" sz="2800" dirty="0" smtClean="0">
                <a:latin typeface="Andalus" pitchFamily="18" charset="-78"/>
                <a:cs typeface="Andalus" pitchFamily="18" charset="-78"/>
              </a:rPr>
              <a:t>1- اختبار النقاوة و النظافة.                                                              2- اختبار نسبة الانبات.                                                              3- الاختبار المرضى و الحشرى.          </a:t>
            </a:r>
            <a:endParaRPr lang="ar-EG" sz="2800" dirty="0">
              <a:latin typeface="Andalus" pitchFamily="18" charset="-78"/>
              <a:cs typeface="Andalus" pitchFamily="18" charset="-78"/>
            </a:endParaRPr>
          </a:p>
        </p:txBody>
      </p:sp>
    </p:spTree>
    <p:extLst>
      <p:ext uri="{BB962C8B-B14F-4D97-AF65-F5344CB8AC3E}">
        <p14:creationId xmlns:p14="http://schemas.microsoft.com/office/powerpoint/2010/main" val="33969700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19800"/>
          </a:xfrm>
        </p:spPr>
        <p:txBody>
          <a:bodyPr>
            <a:normAutofit/>
          </a:bodyPr>
          <a:lstStyle/>
          <a:p>
            <a:pPr marL="0" indent="0" algn="r" rtl="1">
              <a:buNone/>
            </a:pPr>
            <a:r>
              <a:rPr lang="ar-EG" sz="2800" b="1" dirty="0" smtClean="0">
                <a:solidFill>
                  <a:srgbClr val="FF0000"/>
                </a:solidFill>
                <a:latin typeface="Andalus" pitchFamily="18" charset="-78"/>
                <a:cs typeface="Andalus" pitchFamily="18" charset="-78"/>
              </a:rPr>
              <a:t>اولا: اختبارات النقاوة و الننظافة: </a:t>
            </a:r>
          </a:p>
          <a:p>
            <a:pPr marL="0" lvl="0" indent="0" algn="r" rtl="1">
              <a:buNone/>
            </a:pPr>
            <a:r>
              <a:rPr lang="ar-EG" sz="2800" dirty="0" smtClean="0">
                <a:latin typeface="Andalus" pitchFamily="18" charset="-78"/>
                <a:cs typeface="Andalus" pitchFamily="18" charset="-78"/>
              </a:rPr>
              <a:t>تجرى الخطوات التالية على عينتين من التقاوى لتقدير النظافة:                  1- وزن كل عينة.                                                                     2- فحص العينة على لوحة الفحص ( لوح زجاجى ) مستعينا بسكين الفحص الى </a:t>
            </a:r>
            <a:r>
              <a:rPr lang="ar-EG" sz="2800" b="1" dirty="0" smtClean="0">
                <a:latin typeface="Andalus" pitchFamily="18" charset="-78"/>
                <a:cs typeface="Andalus" pitchFamily="18" charset="-78"/>
              </a:rPr>
              <a:t>مكوناتها الاربعة التالية:                                                              </a:t>
            </a:r>
            <a:r>
              <a:rPr lang="ar-EG" sz="2800" dirty="0" smtClean="0">
                <a:latin typeface="Andalus" pitchFamily="18" charset="-78"/>
                <a:cs typeface="Andalus" pitchFamily="18" charset="-78"/>
              </a:rPr>
              <a:t>1- بذور المحصول النقية.                                                            2- بذور محاصيل اخرى نافعة.                                                     3- بذور الحشائش                                                                       4- مواد خاملة.</a:t>
            </a:r>
            <a:r>
              <a:rPr lang="ar-EG" sz="2800" dirty="0">
                <a:solidFill>
                  <a:prstClr val="black"/>
                </a:solidFill>
                <a:latin typeface="Andalus" pitchFamily="18" charset="-78"/>
                <a:cs typeface="Andalus" pitchFamily="18" charset="-78"/>
              </a:rPr>
              <a:t> </a:t>
            </a:r>
            <a:r>
              <a:rPr lang="ar-EG" sz="2800" dirty="0" smtClean="0">
                <a:solidFill>
                  <a:prstClr val="black"/>
                </a:solidFill>
                <a:latin typeface="Andalus" pitchFamily="18" charset="-78"/>
                <a:cs typeface="Andalus" pitchFamily="18" charset="-78"/>
              </a:rPr>
              <a:t>                                                                      3- </a:t>
            </a:r>
            <a:r>
              <a:rPr lang="ar-EG" sz="2800" dirty="0">
                <a:solidFill>
                  <a:prstClr val="black"/>
                </a:solidFill>
                <a:latin typeface="Andalus" pitchFamily="18" charset="-78"/>
                <a:cs typeface="Andalus" pitchFamily="18" charset="-78"/>
              </a:rPr>
              <a:t>وزن كل مكون من مكونات العينة و حساب نسبته المئوية                              نسبة المئوية للمكون = وزن المكون × 100 / وزن العينة </a:t>
            </a:r>
            <a:r>
              <a:rPr lang="ar-EG" sz="2800" dirty="0" smtClean="0">
                <a:solidFill>
                  <a:prstClr val="black"/>
                </a:solidFill>
                <a:latin typeface="Andalus" pitchFamily="18" charset="-78"/>
                <a:cs typeface="Andalus" pitchFamily="18" charset="-78"/>
              </a:rPr>
              <a:t>.                        </a:t>
            </a:r>
            <a:r>
              <a:rPr lang="ar-EG" sz="2800" dirty="0">
                <a:solidFill>
                  <a:prstClr val="black"/>
                </a:solidFill>
                <a:latin typeface="Andalus" pitchFamily="18" charset="-78"/>
                <a:cs typeface="Andalus" pitchFamily="18" charset="-78"/>
              </a:rPr>
              <a:t>4- تحسب النسبة المئوية للنظافة ( بذور المحصول النقية).                              5- تدون النتائج فى استمارة.                                            </a:t>
            </a:r>
          </a:p>
          <a:p>
            <a:pPr marL="0" indent="0" algn="r" rtl="1">
              <a:buNone/>
            </a:pPr>
            <a:endParaRPr lang="ar-EG" sz="2800" dirty="0" smtClean="0">
              <a:latin typeface="Andalus" pitchFamily="18" charset="-78"/>
              <a:cs typeface="Andalus" pitchFamily="18" charset="-78"/>
            </a:endParaRPr>
          </a:p>
          <a:p>
            <a:pPr marL="0" indent="0" algn="r" rtl="1">
              <a:buNone/>
            </a:pPr>
            <a:endParaRPr lang="ar-EG" sz="2800" dirty="0">
              <a:latin typeface="Andalus" pitchFamily="18" charset="-78"/>
              <a:cs typeface="Andalus" pitchFamily="18" charset="-78"/>
            </a:endParaRPr>
          </a:p>
        </p:txBody>
      </p:sp>
    </p:spTree>
    <p:extLst>
      <p:ext uri="{BB962C8B-B14F-4D97-AF65-F5344CB8AC3E}">
        <p14:creationId xmlns:p14="http://schemas.microsoft.com/office/powerpoint/2010/main" val="548384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lnSpcReduction="10000"/>
          </a:bodyPr>
          <a:lstStyle/>
          <a:p>
            <a:pPr marL="0" indent="0" algn="r" rtl="1">
              <a:buNone/>
            </a:pPr>
            <a:r>
              <a:rPr lang="ar-EG" b="1" dirty="0" smtClean="0">
                <a:solidFill>
                  <a:srgbClr val="FF0000"/>
                </a:solidFill>
                <a:latin typeface="Andalus" pitchFamily="18" charset="-78"/>
                <a:cs typeface="Andalus" pitchFamily="18" charset="-78"/>
              </a:rPr>
              <a:t>ثانيا: اختبارات الانبات: </a:t>
            </a:r>
          </a:p>
          <a:p>
            <a:pPr marL="0" indent="0" algn="r" rtl="1">
              <a:buNone/>
            </a:pPr>
            <a:r>
              <a:rPr lang="ar-EG" sz="2800" b="1" dirty="0" smtClean="0">
                <a:latin typeface="Andalus" pitchFamily="18" charset="-78"/>
                <a:cs typeface="Andalus" pitchFamily="18" charset="-78"/>
              </a:rPr>
              <a:t>لتقدير نسبة الانبات تتبع الخطوات التالية:                                            </a:t>
            </a:r>
            <a:r>
              <a:rPr lang="ar-EG" sz="2800" dirty="0" smtClean="0">
                <a:latin typeface="Andalus" pitchFamily="18" charset="-78"/>
                <a:cs typeface="Andalus" pitchFamily="18" charset="-78"/>
              </a:rPr>
              <a:t>1- تحضر المهاد الملائمة مثل الرمل المبلل أو ورق ترشيح .                                       2- يعد 4-8 مكررات من البذور النقية بحيث يكون فى كل مكرره 50 – 100 بذرة .                                     </a:t>
            </a:r>
            <a:r>
              <a:rPr lang="ar-EG" sz="2800" dirty="0">
                <a:latin typeface="Andalus" pitchFamily="18" charset="-78"/>
                <a:cs typeface="Andalus" pitchFamily="18" charset="-78"/>
              </a:rPr>
              <a:t> </a:t>
            </a:r>
            <a:r>
              <a:rPr lang="ar-EG" sz="2800" dirty="0" smtClean="0">
                <a:latin typeface="Andalus" pitchFamily="18" charset="-78"/>
                <a:cs typeface="Andalus" pitchFamily="18" charset="-78"/>
              </a:rPr>
              <a:t>                                            3- تزرع البذور فى المهاد الملائمة.                                                        4- تجرى عملية عد البذور النابته بعد 3-5 ايام ( العد الاول) من الزراعة ثم بعد 6-12 يوم ( العد الثانى) .                                                                               وفى العد الثانى تقسم البذور الى:                                                                     أ- بادرات طبيعية                                                                       ب- بادرات غير طبيعية                                                              ج- بذور متحللة                                                                     د- بذور لم تنبت </a:t>
            </a:r>
            <a:endParaRPr lang="ar-EG" sz="2800" dirty="0">
              <a:latin typeface="Andalus" pitchFamily="18" charset="-78"/>
              <a:cs typeface="Andalus" pitchFamily="18" charset="-78"/>
            </a:endParaRPr>
          </a:p>
        </p:txBody>
      </p:sp>
    </p:spTree>
    <p:extLst>
      <p:ext uri="{BB962C8B-B14F-4D97-AF65-F5344CB8AC3E}">
        <p14:creationId xmlns:p14="http://schemas.microsoft.com/office/powerpoint/2010/main" val="19820039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06963"/>
          </a:xfrm>
        </p:spPr>
        <p:txBody>
          <a:bodyPr>
            <a:normAutofit/>
          </a:bodyPr>
          <a:lstStyle/>
          <a:p>
            <a:pPr marL="0" indent="0" algn="r" rtl="1">
              <a:buNone/>
            </a:pPr>
            <a:r>
              <a:rPr lang="ar-EG" sz="2800" dirty="0" smtClean="0">
                <a:latin typeface="Andalus" pitchFamily="18" charset="-78"/>
                <a:cs typeface="Andalus" pitchFamily="18" charset="-78"/>
              </a:rPr>
              <a:t>5- تحسب نسبة الانبات لكل مكون                                                  نسبة الانبات = عدد بذور المكون ( البادرات الطبيعية ) × 100 / عدد بذور العينة                                                                                6- تدون النتائج. </a:t>
            </a:r>
          </a:p>
          <a:p>
            <a:pPr marL="0" indent="0" algn="r" rtl="1">
              <a:buNone/>
            </a:pPr>
            <a:r>
              <a:rPr lang="ar-EG" b="1" dirty="0" smtClean="0">
                <a:solidFill>
                  <a:srgbClr val="FF0000"/>
                </a:solidFill>
                <a:latin typeface="Andalus" pitchFamily="18" charset="-78"/>
                <a:cs typeface="Andalus" pitchFamily="18" charset="-78"/>
              </a:rPr>
              <a:t>ثالثا: اختبار المرضى و الحشرى:  </a:t>
            </a:r>
          </a:p>
          <a:p>
            <a:pPr marL="0" indent="0" algn="r" rtl="1">
              <a:buNone/>
            </a:pPr>
            <a:r>
              <a:rPr lang="ar-EG" sz="2800" dirty="0" smtClean="0">
                <a:latin typeface="Andalus" pitchFamily="18" charset="-78"/>
                <a:cs typeface="Andalus" pitchFamily="18" charset="-78"/>
              </a:rPr>
              <a:t>    تعزل بذور الصنف المصابة و التى يمكن رؤيتها بالعين المجردة.</a:t>
            </a:r>
            <a:endParaRPr lang="ar-EG" sz="2800" dirty="0">
              <a:latin typeface="Andalus" pitchFamily="18" charset="-78"/>
              <a:cs typeface="Andalus" pitchFamily="18" charset="-78"/>
            </a:endParaRPr>
          </a:p>
        </p:txBody>
      </p:sp>
    </p:spTree>
    <p:extLst>
      <p:ext uri="{BB962C8B-B14F-4D97-AF65-F5344CB8AC3E}">
        <p14:creationId xmlns:p14="http://schemas.microsoft.com/office/powerpoint/2010/main" val="3784982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pPr rtl="1"/>
            <a:r>
              <a:rPr lang="ar-EG" sz="3600" b="1" dirty="0" smtClean="0">
                <a:solidFill>
                  <a:srgbClr val="FF0000"/>
                </a:solidFill>
                <a:latin typeface="Andalus" pitchFamily="18" charset="-78"/>
                <a:cs typeface="Andalus" pitchFamily="18" charset="-78"/>
              </a:rPr>
              <a:t>الخف </a:t>
            </a:r>
            <a:endParaRPr lang="ar-EG" sz="3600" b="1" dirty="0">
              <a:solidFill>
                <a:srgbClr val="FF0000"/>
              </a:solidFill>
              <a:latin typeface="Andalus" pitchFamily="18" charset="-78"/>
              <a:cs typeface="Andalus" pitchFamily="18" charset="-78"/>
            </a:endParaRPr>
          </a:p>
        </p:txBody>
      </p:sp>
      <p:sp>
        <p:nvSpPr>
          <p:cNvPr id="3" name="Content Placeholder 2"/>
          <p:cNvSpPr>
            <a:spLocks noGrp="1"/>
          </p:cNvSpPr>
          <p:nvPr>
            <p:ph idx="1"/>
          </p:nvPr>
        </p:nvSpPr>
        <p:spPr/>
        <p:txBody>
          <a:bodyPr>
            <a:normAutofit/>
          </a:bodyPr>
          <a:lstStyle/>
          <a:p>
            <a:pPr algn="r" rtl="1">
              <a:buFont typeface="Wingdings" pitchFamily="2" charset="2"/>
              <a:buChar char="v"/>
            </a:pPr>
            <a:r>
              <a:rPr lang="ar-EG" sz="2800" b="1" dirty="0" smtClean="0">
                <a:latin typeface="Andalus" pitchFamily="18" charset="-78"/>
                <a:cs typeface="Andalus" pitchFamily="18" charset="-78"/>
              </a:rPr>
              <a:t>عملية الخف </a:t>
            </a:r>
            <a:r>
              <a:rPr lang="ar-EG" sz="2800" dirty="0" smtClean="0">
                <a:latin typeface="Andalus" pitchFamily="18" charset="-78"/>
                <a:cs typeface="Andalus" pitchFamily="18" charset="-78"/>
              </a:rPr>
              <a:t>: هو ازالة النباتات الزائدة فى الحقل بغرض ايجاد العدد الملائم من النباتات فى الحقل حتى يقل تزاحمها و تنافسها على عوامل البيئة كالضوء و الماء و العناصر الغذائية حتى تنمو النباتات الباقية بحالة جيدة تؤدى الى زيادة كمية المحصول و جودته.</a:t>
            </a:r>
          </a:p>
          <a:p>
            <a:pPr algn="r" rtl="1">
              <a:buFont typeface="Wingdings" pitchFamily="2" charset="2"/>
              <a:buChar char="v"/>
            </a:pPr>
            <a:r>
              <a:rPr lang="ar-EG" sz="2800" dirty="0" smtClean="0">
                <a:latin typeface="Andalus" pitchFamily="18" charset="-78"/>
                <a:cs typeface="Andalus" pitchFamily="18" charset="-78"/>
              </a:rPr>
              <a:t>و الخف لا يجرى فى المحاصيل التى تزرع بدارا أو كثيفة النمو مثل القمح و البرسيم و لكنه يجرى فى النباتات التى تزرع فى جور على خطوط كالقطن و الذرة الشامية و يترك نبات واحد او نباتين فى الجورة.</a:t>
            </a:r>
            <a:endParaRPr lang="ar-EG" sz="2800" dirty="0">
              <a:latin typeface="Andalus" pitchFamily="18" charset="-78"/>
              <a:cs typeface="Andalus" pitchFamily="18" charset="-78"/>
            </a:endParaRPr>
          </a:p>
        </p:txBody>
      </p:sp>
    </p:spTree>
    <p:extLst>
      <p:ext uri="{BB962C8B-B14F-4D97-AF65-F5344CB8AC3E}">
        <p14:creationId xmlns:p14="http://schemas.microsoft.com/office/powerpoint/2010/main" val="29978731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39914"/>
            <a:ext cx="89916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768651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951</TotalTime>
  <Words>3140</Words>
  <Application>Microsoft Office PowerPoint</Application>
  <PresentationFormat>On-screen Show (4:3)</PresentationFormat>
  <Paragraphs>193</Paragraphs>
  <Slides>76</Slides>
  <Notes>0</Notes>
  <HiddenSlides>0</HiddenSlides>
  <MMClips>0</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Office Theme</vt:lpstr>
      <vt:lpstr>عمليات الخدمة بعد الزراعة</vt:lpstr>
      <vt:lpstr>الترقيع </vt:lpstr>
      <vt:lpstr>PowerPoint Presentation</vt:lpstr>
      <vt:lpstr>PowerPoint Presentation</vt:lpstr>
      <vt:lpstr>PowerPoint Presentation</vt:lpstr>
      <vt:lpstr>PowerPoint Presentation</vt:lpstr>
      <vt:lpstr>PowerPoint Presentation</vt:lpstr>
      <vt:lpstr>الخف </vt:lpstr>
      <vt:lpstr>PowerPoint Presentation</vt:lpstr>
      <vt:lpstr>PowerPoint Presentation</vt:lpstr>
      <vt:lpstr>العزيق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الرى</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الصرف</vt:lpstr>
      <vt:lpstr>PowerPoint Presentation</vt:lpstr>
      <vt:lpstr>PowerPoint Presentation</vt:lpstr>
      <vt:lpstr>التسميد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مسائل التسميد:-</vt:lpstr>
      <vt:lpstr>PowerPoint Presentation</vt:lpstr>
      <vt:lpstr>PowerPoint Presentation</vt:lpstr>
      <vt:lpstr>PowerPoint Presentation</vt:lpstr>
      <vt:lpstr>PowerPoint Presentation</vt:lpstr>
      <vt:lpstr>PowerPoint Presentation</vt:lpstr>
      <vt:lpstr>العمليات التي تجري علي المحصول  بعد النضج</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التقاوى</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mcc</dc:creator>
  <cp:lastModifiedBy>mcc</cp:lastModifiedBy>
  <cp:revision>127</cp:revision>
  <dcterms:created xsi:type="dcterms:W3CDTF">2006-08-16T00:00:00Z</dcterms:created>
  <dcterms:modified xsi:type="dcterms:W3CDTF">2020-03-22T18:02:05Z</dcterms:modified>
</cp:coreProperties>
</file>